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79" r:id="rId18"/>
    <p:sldId id="280" r:id="rId19"/>
    <p:sldId id="281" r:id="rId20"/>
    <p:sldId id="283" r:id="rId21"/>
    <p:sldId id="291" r:id="rId22"/>
    <p:sldId id="315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2" r:id="rId31"/>
    <p:sldId id="284" r:id="rId32"/>
    <p:sldId id="286" r:id="rId33"/>
    <p:sldId id="287" r:id="rId34"/>
    <p:sldId id="288" r:id="rId35"/>
    <p:sldId id="289" r:id="rId36"/>
    <p:sldId id="290" r:id="rId37"/>
    <p:sldId id="265" r:id="rId38"/>
    <p:sldId id="266" r:id="rId39"/>
    <p:sldId id="267" r:id="rId40"/>
    <p:sldId id="268" r:id="rId41"/>
    <p:sldId id="269" r:id="rId42"/>
    <p:sldId id="270" r:id="rId43"/>
    <p:sldId id="316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307" r:id="rId52"/>
    <p:sldId id="308" r:id="rId53"/>
    <p:sldId id="309" r:id="rId54"/>
    <p:sldId id="310" r:id="rId55"/>
    <p:sldId id="311" r:id="rId56"/>
    <p:sldId id="312" r:id="rId57"/>
    <p:sldId id="299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DCB300-04BF-41C8-A84A-8613DA983D2D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300"/>
            <p14:sldId id="301"/>
            <p14:sldId id="302"/>
            <p14:sldId id="303"/>
            <p14:sldId id="304"/>
            <p14:sldId id="305"/>
            <p14:sldId id="306"/>
            <p14:sldId id="279"/>
            <p14:sldId id="280"/>
            <p14:sldId id="281"/>
            <p14:sldId id="283"/>
            <p14:sldId id="291"/>
            <p14:sldId id="315"/>
            <p14:sldId id="292"/>
            <p14:sldId id="293"/>
            <p14:sldId id="294"/>
            <p14:sldId id="295"/>
            <p14:sldId id="296"/>
            <p14:sldId id="297"/>
            <p14:sldId id="298"/>
            <p14:sldId id="282"/>
            <p14:sldId id="284"/>
            <p14:sldId id="286"/>
            <p14:sldId id="287"/>
            <p14:sldId id="288"/>
            <p14:sldId id="289"/>
            <p14:sldId id="290"/>
            <p14:sldId id="265"/>
            <p14:sldId id="266"/>
            <p14:sldId id="267"/>
            <p14:sldId id="268"/>
            <p14:sldId id="269"/>
            <p14:sldId id="270"/>
            <p14:sldId id="316"/>
            <p14:sldId id="271"/>
            <p14:sldId id="272"/>
            <p14:sldId id="273"/>
            <p14:sldId id="274"/>
            <p14:sldId id="275"/>
            <p14:sldId id="276"/>
            <p14:sldId id="277"/>
            <p14:sldId id="307"/>
            <p14:sldId id="308"/>
            <p14:sldId id="309"/>
            <p14:sldId id="310"/>
            <p14:sldId id="311"/>
            <p14:sldId id="312"/>
            <p14:sldId id="29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B147F-E477-4396-8683-F9FBFEEDC4E3}" type="doc">
      <dgm:prSet loTypeId="urn:microsoft.com/office/officeart/2005/8/layout/target3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0CA48C6-D97B-4F05-B3D6-67AD1C989984}">
      <dgm:prSet/>
      <dgm:spPr/>
      <dgm:t>
        <a:bodyPr/>
        <a:lstStyle/>
        <a:p>
          <a:pPr rtl="0"/>
          <a:r>
            <a:rPr lang="en-IN" u="sng" dirty="0"/>
            <a:t>Programming </a:t>
          </a:r>
        </a:p>
        <a:p>
          <a:pPr rtl="0"/>
          <a:r>
            <a:rPr lang="en-IN" u="sng" dirty="0"/>
            <a:t>in R</a:t>
          </a:r>
        </a:p>
      </dgm:t>
    </dgm:pt>
    <dgm:pt modelId="{835CDED3-7DDF-4FCC-AFB6-A454CF56444A}" type="parTrans" cxnId="{99E3DEAD-48CA-41E7-A839-884EDB0CC6C4}">
      <dgm:prSet/>
      <dgm:spPr/>
      <dgm:t>
        <a:bodyPr/>
        <a:lstStyle/>
        <a:p>
          <a:endParaRPr lang="en-US"/>
        </a:p>
      </dgm:t>
    </dgm:pt>
    <dgm:pt modelId="{B9A5018B-BEA8-4A73-97C0-B831B2408EA5}" type="sibTrans" cxnId="{99E3DEAD-48CA-41E7-A839-884EDB0CC6C4}">
      <dgm:prSet/>
      <dgm:spPr/>
      <dgm:t>
        <a:bodyPr/>
        <a:lstStyle/>
        <a:p>
          <a:endParaRPr lang="en-US"/>
        </a:p>
      </dgm:t>
    </dgm:pt>
    <dgm:pt modelId="{3CFB264C-161B-40AA-A89A-FC936489989E}">
      <dgm:prSet/>
      <dgm:spPr/>
      <dgm:t>
        <a:bodyPr/>
        <a:lstStyle/>
        <a:p>
          <a:pPr rtl="0"/>
          <a:r>
            <a:rPr lang="en-IN" dirty="0"/>
            <a:t>10527071 : </a:t>
          </a:r>
          <a:r>
            <a:rPr lang="en-IN" dirty="0" err="1"/>
            <a:t>Abhilash</a:t>
          </a:r>
          <a:endParaRPr lang="en-IN" dirty="0"/>
        </a:p>
      </dgm:t>
    </dgm:pt>
    <dgm:pt modelId="{4BD35DC5-1C35-49F5-8C09-05F86D9143BC}" type="parTrans" cxnId="{6269A772-4513-4122-83AD-22005527FFC2}">
      <dgm:prSet/>
      <dgm:spPr/>
      <dgm:t>
        <a:bodyPr/>
        <a:lstStyle/>
        <a:p>
          <a:endParaRPr lang="en-US"/>
        </a:p>
      </dgm:t>
    </dgm:pt>
    <dgm:pt modelId="{417D56B2-3088-445E-8592-F873A4753C73}" type="sibTrans" cxnId="{6269A772-4513-4122-83AD-22005527FFC2}">
      <dgm:prSet/>
      <dgm:spPr/>
      <dgm:t>
        <a:bodyPr/>
        <a:lstStyle/>
        <a:p>
          <a:endParaRPr lang="en-US"/>
        </a:p>
      </dgm:t>
    </dgm:pt>
    <dgm:pt modelId="{54517B34-80E0-4894-9314-4D6F21D5BEE1}">
      <dgm:prSet/>
      <dgm:spPr/>
      <dgm:t>
        <a:bodyPr/>
        <a:lstStyle/>
        <a:p>
          <a:pPr rtl="0"/>
          <a:r>
            <a:rPr lang="en-IN" dirty="0"/>
            <a:t>10531069 : </a:t>
          </a:r>
          <a:r>
            <a:rPr lang="en-IN" dirty="0" err="1"/>
            <a:t>Sharan</a:t>
          </a:r>
          <a:endParaRPr lang="en-IN" dirty="0"/>
        </a:p>
      </dgm:t>
    </dgm:pt>
    <dgm:pt modelId="{75A2B094-C7BD-4024-BF5E-23378D627BF3}" type="parTrans" cxnId="{8FC22D3D-D751-422B-8CBD-B976DABA3968}">
      <dgm:prSet/>
      <dgm:spPr/>
      <dgm:t>
        <a:bodyPr/>
        <a:lstStyle/>
        <a:p>
          <a:endParaRPr lang="en-US"/>
        </a:p>
      </dgm:t>
    </dgm:pt>
    <dgm:pt modelId="{95E79751-F712-464D-9BA9-370410C890A5}" type="sibTrans" cxnId="{8FC22D3D-D751-422B-8CBD-B976DABA3968}">
      <dgm:prSet/>
      <dgm:spPr/>
      <dgm:t>
        <a:bodyPr/>
        <a:lstStyle/>
        <a:p>
          <a:endParaRPr lang="en-US"/>
        </a:p>
      </dgm:t>
    </dgm:pt>
    <dgm:pt modelId="{21DB05CD-5ACB-4865-9387-4CDA4C1DC6AC}">
      <dgm:prSet/>
      <dgm:spPr/>
      <dgm:t>
        <a:bodyPr/>
        <a:lstStyle/>
        <a:p>
          <a:pPr rtl="0"/>
          <a:r>
            <a:rPr lang="en-IN" dirty="0"/>
            <a:t>10529705 : </a:t>
          </a:r>
          <a:r>
            <a:rPr lang="en-IN" dirty="0" err="1"/>
            <a:t>Shantan</a:t>
          </a:r>
          <a:endParaRPr lang="en-IN" dirty="0"/>
        </a:p>
      </dgm:t>
    </dgm:pt>
    <dgm:pt modelId="{2092E458-676B-4C02-9D2B-2FC4B1936C66}" type="parTrans" cxnId="{98DB8FD5-6526-4F37-9445-55B83B129DDD}">
      <dgm:prSet/>
      <dgm:spPr/>
      <dgm:t>
        <a:bodyPr/>
        <a:lstStyle/>
        <a:p>
          <a:endParaRPr lang="en-US"/>
        </a:p>
      </dgm:t>
    </dgm:pt>
    <dgm:pt modelId="{5205BBD4-8346-4358-A0A6-74E6F39E8972}" type="sibTrans" cxnId="{98DB8FD5-6526-4F37-9445-55B83B129DDD}">
      <dgm:prSet/>
      <dgm:spPr/>
      <dgm:t>
        <a:bodyPr/>
        <a:lstStyle/>
        <a:p>
          <a:endParaRPr lang="en-US"/>
        </a:p>
      </dgm:t>
    </dgm:pt>
    <dgm:pt modelId="{89696078-C509-444D-BC3B-609F4D6F9EBD}">
      <dgm:prSet/>
      <dgm:spPr/>
      <dgm:t>
        <a:bodyPr/>
        <a:lstStyle/>
        <a:p>
          <a:pPr rtl="0"/>
          <a:r>
            <a:rPr lang="en-IN" dirty="0"/>
            <a:t>10533248 : </a:t>
          </a:r>
          <a:r>
            <a:rPr lang="en-IN" dirty="0" err="1"/>
            <a:t>Rapol</a:t>
          </a:r>
          <a:endParaRPr lang="en-IN" dirty="0"/>
        </a:p>
      </dgm:t>
    </dgm:pt>
    <dgm:pt modelId="{8ED9AEAD-F33B-470D-9ED0-A99019F10241}" type="parTrans" cxnId="{5F22706D-6F6E-482F-B05A-837C952D9642}">
      <dgm:prSet/>
      <dgm:spPr/>
      <dgm:t>
        <a:bodyPr/>
        <a:lstStyle/>
        <a:p>
          <a:endParaRPr lang="en-US"/>
        </a:p>
      </dgm:t>
    </dgm:pt>
    <dgm:pt modelId="{D0F33D21-A1FD-485F-8D16-CE3DB8BA22BA}" type="sibTrans" cxnId="{5F22706D-6F6E-482F-B05A-837C952D9642}">
      <dgm:prSet/>
      <dgm:spPr/>
      <dgm:t>
        <a:bodyPr/>
        <a:lstStyle/>
        <a:p>
          <a:endParaRPr lang="en-US"/>
        </a:p>
      </dgm:t>
    </dgm:pt>
    <dgm:pt modelId="{54C1AD51-A226-4167-8445-13D32F33569F}">
      <dgm:prSet/>
      <dgm:spPr/>
      <dgm:t>
        <a:bodyPr/>
        <a:lstStyle/>
        <a:p>
          <a:pPr rtl="0"/>
          <a:r>
            <a:rPr lang="en-IN" dirty="0"/>
            <a:t>10532765 : </a:t>
          </a:r>
          <a:r>
            <a:rPr lang="en-IN" dirty="0" err="1"/>
            <a:t>Manmeet</a:t>
          </a:r>
          <a:endParaRPr lang="en-IN" dirty="0"/>
        </a:p>
      </dgm:t>
    </dgm:pt>
    <dgm:pt modelId="{3587A471-A3B9-48B8-B719-B19F84D00F5E}" type="parTrans" cxnId="{97B98576-B4DB-444F-A125-33E20FD2A659}">
      <dgm:prSet/>
      <dgm:spPr/>
      <dgm:t>
        <a:bodyPr/>
        <a:lstStyle/>
        <a:p>
          <a:endParaRPr lang="en-US"/>
        </a:p>
      </dgm:t>
    </dgm:pt>
    <dgm:pt modelId="{BA05ADEC-D093-4DD1-A07C-A52D25AC0EE4}" type="sibTrans" cxnId="{97B98576-B4DB-444F-A125-33E20FD2A659}">
      <dgm:prSet/>
      <dgm:spPr/>
      <dgm:t>
        <a:bodyPr/>
        <a:lstStyle/>
        <a:p>
          <a:endParaRPr lang="en-US"/>
        </a:p>
      </dgm:t>
    </dgm:pt>
    <dgm:pt modelId="{9D58B5AD-129A-41D5-9EF5-784251310F7E}">
      <dgm:prSet/>
      <dgm:spPr/>
      <dgm:t>
        <a:bodyPr/>
        <a:lstStyle/>
        <a:p>
          <a:pPr rtl="0"/>
          <a:r>
            <a:rPr lang="en-IN" dirty="0"/>
            <a:t>10532863 : Chirag</a:t>
          </a:r>
        </a:p>
      </dgm:t>
    </dgm:pt>
    <dgm:pt modelId="{E191D3A8-D53A-43F7-801D-730FCC05C157}" type="parTrans" cxnId="{1514F1AF-0269-46AD-9E7E-EE4BFAC7DD12}">
      <dgm:prSet/>
      <dgm:spPr/>
      <dgm:t>
        <a:bodyPr/>
        <a:lstStyle/>
        <a:p>
          <a:endParaRPr lang="en-US"/>
        </a:p>
      </dgm:t>
    </dgm:pt>
    <dgm:pt modelId="{80A0E24D-8E8D-4E8F-B082-A55BB8C52244}" type="sibTrans" cxnId="{1514F1AF-0269-46AD-9E7E-EE4BFAC7DD12}">
      <dgm:prSet/>
      <dgm:spPr/>
      <dgm:t>
        <a:bodyPr/>
        <a:lstStyle/>
        <a:p>
          <a:endParaRPr lang="en-US"/>
        </a:p>
      </dgm:t>
    </dgm:pt>
    <dgm:pt modelId="{E0AA515D-66EB-4D28-9895-AA9CEA8C68D9}">
      <dgm:prSet/>
      <dgm:spPr/>
      <dgm:t>
        <a:bodyPr/>
        <a:lstStyle/>
        <a:p>
          <a:pPr rtl="0"/>
          <a:r>
            <a:rPr lang="en-IN" dirty="0"/>
            <a:t>10532113 : </a:t>
          </a:r>
          <a:r>
            <a:rPr lang="en-IN" dirty="0" err="1"/>
            <a:t>Hemlata</a:t>
          </a:r>
          <a:endParaRPr lang="en-IN" dirty="0"/>
        </a:p>
      </dgm:t>
    </dgm:pt>
    <dgm:pt modelId="{DD78090F-D692-4EE7-A720-91B0DF6B5105}" type="parTrans" cxnId="{E0724E7E-73EF-4777-A6FD-E99F7887C0C8}">
      <dgm:prSet/>
      <dgm:spPr/>
      <dgm:t>
        <a:bodyPr/>
        <a:lstStyle/>
        <a:p>
          <a:endParaRPr lang="en-US"/>
        </a:p>
      </dgm:t>
    </dgm:pt>
    <dgm:pt modelId="{B4D556CC-DEE0-43F1-87B7-24606C6F2822}" type="sibTrans" cxnId="{E0724E7E-73EF-4777-A6FD-E99F7887C0C8}">
      <dgm:prSet/>
      <dgm:spPr/>
      <dgm:t>
        <a:bodyPr/>
        <a:lstStyle/>
        <a:p>
          <a:endParaRPr lang="en-US"/>
        </a:p>
      </dgm:t>
    </dgm:pt>
    <dgm:pt modelId="{5F62A55C-96D1-4CC9-ADBD-D52DE6F9483E}">
      <dgm:prSet/>
      <dgm:spPr/>
      <dgm:t>
        <a:bodyPr/>
        <a:lstStyle/>
        <a:p>
          <a:pPr rtl="0"/>
          <a:r>
            <a:rPr lang="en-IN" dirty="0"/>
            <a:t>10532928 : Vishal</a:t>
          </a:r>
        </a:p>
      </dgm:t>
    </dgm:pt>
    <dgm:pt modelId="{3DF61EB1-6C8D-41B1-BF6C-483627991D46}" type="parTrans" cxnId="{ACF46CB4-6DBB-44EE-BEE7-0A2C2B0D125C}">
      <dgm:prSet/>
      <dgm:spPr/>
    </dgm:pt>
    <dgm:pt modelId="{24B00961-7F1C-48A4-B406-B1BAEDB3007B}" type="sibTrans" cxnId="{ACF46CB4-6DBB-44EE-BEE7-0A2C2B0D125C}">
      <dgm:prSet/>
      <dgm:spPr/>
    </dgm:pt>
    <dgm:pt modelId="{7A52F6C6-6DD9-4DA7-9629-7ABCFA77FBE3}" type="pres">
      <dgm:prSet presAssocID="{F3EB147F-E477-4396-8683-F9FBFEEDC4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F88D8EB-F915-43BC-ACAB-848C914D062B}" type="pres">
      <dgm:prSet presAssocID="{20CA48C6-D97B-4F05-B3D6-67AD1C989984}" presName="circle1" presStyleLbl="node1" presStyleIdx="0" presStyleCnt="1"/>
      <dgm:spPr/>
    </dgm:pt>
    <dgm:pt modelId="{8CA6FF62-4ACB-416D-9CAC-65D7CEE7EC0C}" type="pres">
      <dgm:prSet presAssocID="{20CA48C6-D97B-4F05-B3D6-67AD1C989984}" presName="space" presStyleCnt="0"/>
      <dgm:spPr/>
    </dgm:pt>
    <dgm:pt modelId="{9F2CE781-B4D2-4915-8EC5-528B5530C8DF}" type="pres">
      <dgm:prSet presAssocID="{20CA48C6-D97B-4F05-B3D6-67AD1C989984}" presName="rect1" presStyleLbl="alignAcc1" presStyleIdx="0" presStyleCnt="1" custLinFactNeighborY="461"/>
      <dgm:spPr/>
    </dgm:pt>
    <dgm:pt modelId="{3BB5E843-1CFA-438D-96BA-809FB45E0014}" type="pres">
      <dgm:prSet presAssocID="{20CA48C6-D97B-4F05-B3D6-67AD1C989984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CABAA085-A414-4F5E-8751-EB841ECC3601}" type="pres">
      <dgm:prSet presAssocID="{20CA48C6-D97B-4F05-B3D6-67AD1C989984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AFB17201-F825-4C1C-A9A4-AC3A7BB080B8}" type="presOf" srcId="{E0AA515D-66EB-4D28-9895-AA9CEA8C68D9}" destId="{CABAA085-A414-4F5E-8751-EB841ECC3601}" srcOrd="0" destOrd="4" presId="urn:microsoft.com/office/officeart/2005/8/layout/target3"/>
    <dgm:cxn modelId="{95C35012-C000-4C02-970A-808892A0BF7F}" type="presOf" srcId="{9D58B5AD-129A-41D5-9EF5-784251310F7E}" destId="{CABAA085-A414-4F5E-8751-EB841ECC3601}" srcOrd="0" destOrd="3" presId="urn:microsoft.com/office/officeart/2005/8/layout/target3"/>
    <dgm:cxn modelId="{F3AB1524-897C-4B99-B7EC-D0400272C39D}" type="presOf" srcId="{3CFB264C-161B-40AA-A89A-FC936489989E}" destId="{CABAA085-A414-4F5E-8751-EB841ECC3601}" srcOrd="0" destOrd="1" presId="urn:microsoft.com/office/officeart/2005/8/layout/target3"/>
    <dgm:cxn modelId="{92FEAB35-25EB-4A64-AF2F-24C69D239868}" type="presOf" srcId="{20CA48C6-D97B-4F05-B3D6-67AD1C989984}" destId="{9F2CE781-B4D2-4915-8EC5-528B5530C8DF}" srcOrd="0" destOrd="0" presId="urn:microsoft.com/office/officeart/2005/8/layout/target3"/>
    <dgm:cxn modelId="{8FC22D3D-D751-422B-8CBD-B976DABA3968}" srcId="{20CA48C6-D97B-4F05-B3D6-67AD1C989984}" destId="{54517B34-80E0-4894-9314-4D6F21D5BEE1}" srcOrd="6" destOrd="0" parTransId="{75A2B094-C7BD-4024-BF5E-23378D627BF3}" sibTransId="{95E79751-F712-464D-9BA9-370410C890A5}"/>
    <dgm:cxn modelId="{55489154-20F5-41A8-A16D-5D6E863650A2}" type="presOf" srcId="{20CA48C6-D97B-4F05-B3D6-67AD1C989984}" destId="{3BB5E843-1CFA-438D-96BA-809FB45E0014}" srcOrd="1" destOrd="0" presId="urn:microsoft.com/office/officeart/2005/8/layout/target3"/>
    <dgm:cxn modelId="{5F22706D-6F6E-482F-B05A-837C952D9642}" srcId="{20CA48C6-D97B-4F05-B3D6-67AD1C989984}" destId="{89696078-C509-444D-BC3B-609F4D6F9EBD}" srcOrd="0" destOrd="0" parTransId="{8ED9AEAD-F33B-470D-9ED0-A99019F10241}" sibTransId="{D0F33D21-A1FD-485F-8D16-CE3DB8BA22BA}"/>
    <dgm:cxn modelId="{6269A772-4513-4122-83AD-22005527FFC2}" srcId="{20CA48C6-D97B-4F05-B3D6-67AD1C989984}" destId="{3CFB264C-161B-40AA-A89A-FC936489989E}" srcOrd="1" destOrd="0" parTransId="{4BD35DC5-1C35-49F5-8C09-05F86D9143BC}" sibTransId="{417D56B2-3088-445E-8592-F873A4753C73}"/>
    <dgm:cxn modelId="{97B98576-B4DB-444F-A125-33E20FD2A659}" srcId="{20CA48C6-D97B-4F05-B3D6-67AD1C989984}" destId="{54C1AD51-A226-4167-8445-13D32F33569F}" srcOrd="2" destOrd="0" parTransId="{3587A471-A3B9-48B8-B719-B19F84D00F5E}" sibTransId="{BA05ADEC-D093-4DD1-A07C-A52D25AC0EE4}"/>
    <dgm:cxn modelId="{E0724E7E-73EF-4777-A6FD-E99F7887C0C8}" srcId="{20CA48C6-D97B-4F05-B3D6-67AD1C989984}" destId="{E0AA515D-66EB-4D28-9895-AA9CEA8C68D9}" srcOrd="4" destOrd="0" parTransId="{DD78090F-D692-4EE7-A720-91B0DF6B5105}" sibTransId="{B4D556CC-DEE0-43F1-87B7-24606C6F2822}"/>
    <dgm:cxn modelId="{FD6EB57E-D12A-4930-921A-AE5AF56277DD}" type="presOf" srcId="{F3EB147F-E477-4396-8683-F9FBFEEDC4E3}" destId="{7A52F6C6-6DD9-4DA7-9629-7ABCFA77FBE3}" srcOrd="0" destOrd="0" presId="urn:microsoft.com/office/officeart/2005/8/layout/target3"/>
    <dgm:cxn modelId="{221E9186-AA49-4CBA-8558-46B008F21D6F}" type="presOf" srcId="{54C1AD51-A226-4167-8445-13D32F33569F}" destId="{CABAA085-A414-4F5E-8751-EB841ECC3601}" srcOrd="0" destOrd="2" presId="urn:microsoft.com/office/officeart/2005/8/layout/target3"/>
    <dgm:cxn modelId="{E9B6A587-367C-421E-AA73-081FFA15D3A5}" type="presOf" srcId="{54517B34-80E0-4894-9314-4D6F21D5BEE1}" destId="{CABAA085-A414-4F5E-8751-EB841ECC3601}" srcOrd="0" destOrd="6" presId="urn:microsoft.com/office/officeart/2005/8/layout/target3"/>
    <dgm:cxn modelId="{99E3DEAD-48CA-41E7-A839-884EDB0CC6C4}" srcId="{F3EB147F-E477-4396-8683-F9FBFEEDC4E3}" destId="{20CA48C6-D97B-4F05-B3D6-67AD1C989984}" srcOrd="0" destOrd="0" parTransId="{835CDED3-7DDF-4FCC-AFB6-A454CF56444A}" sibTransId="{B9A5018B-BEA8-4A73-97C0-B831B2408EA5}"/>
    <dgm:cxn modelId="{1514F1AF-0269-46AD-9E7E-EE4BFAC7DD12}" srcId="{20CA48C6-D97B-4F05-B3D6-67AD1C989984}" destId="{9D58B5AD-129A-41D5-9EF5-784251310F7E}" srcOrd="3" destOrd="0" parTransId="{E191D3A8-D53A-43F7-801D-730FCC05C157}" sibTransId="{80A0E24D-8E8D-4E8F-B082-A55BB8C52244}"/>
    <dgm:cxn modelId="{ACF46CB4-6DBB-44EE-BEE7-0A2C2B0D125C}" srcId="{20CA48C6-D97B-4F05-B3D6-67AD1C989984}" destId="{5F62A55C-96D1-4CC9-ADBD-D52DE6F9483E}" srcOrd="7" destOrd="0" parTransId="{3DF61EB1-6C8D-41B1-BF6C-483627991D46}" sibTransId="{24B00961-7F1C-48A4-B406-B1BAEDB3007B}"/>
    <dgm:cxn modelId="{98DB8FD5-6526-4F37-9445-55B83B129DDD}" srcId="{20CA48C6-D97B-4F05-B3D6-67AD1C989984}" destId="{21DB05CD-5ACB-4865-9387-4CDA4C1DC6AC}" srcOrd="5" destOrd="0" parTransId="{2092E458-676B-4C02-9D2B-2FC4B1936C66}" sibTransId="{5205BBD4-8346-4358-A0A6-74E6F39E8972}"/>
    <dgm:cxn modelId="{77ACDAEF-0733-4280-AA1C-43EB7CBADAF5}" type="presOf" srcId="{5F62A55C-96D1-4CC9-ADBD-D52DE6F9483E}" destId="{CABAA085-A414-4F5E-8751-EB841ECC3601}" srcOrd="0" destOrd="7" presId="urn:microsoft.com/office/officeart/2005/8/layout/target3"/>
    <dgm:cxn modelId="{C72E6FF9-C94D-44B8-B4C1-614DC96C93FB}" type="presOf" srcId="{89696078-C509-444D-BC3B-609F4D6F9EBD}" destId="{CABAA085-A414-4F5E-8751-EB841ECC3601}" srcOrd="0" destOrd="0" presId="urn:microsoft.com/office/officeart/2005/8/layout/target3"/>
    <dgm:cxn modelId="{3E5BF1FD-CCA5-41D0-9264-E2FB4864791E}" type="presOf" srcId="{21DB05CD-5ACB-4865-9387-4CDA4C1DC6AC}" destId="{CABAA085-A414-4F5E-8751-EB841ECC3601}" srcOrd="0" destOrd="5" presId="urn:microsoft.com/office/officeart/2005/8/layout/target3"/>
    <dgm:cxn modelId="{F830AECE-8C22-4D80-9BC0-1A672D9544ED}" type="presParOf" srcId="{7A52F6C6-6DD9-4DA7-9629-7ABCFA77FBE3}" destId="{0F88D8EB-F915-43BC-ACAB-848C914D062B}" srcOrd="0" destOrd="0" presId="urn:microsoft.com/office/officeart/2005/8/layout/target3"/>
    <dgm:cxn modelId="{E06BE292-17BF-43A9-A221-263446745E39}" type="presParOf" srcId="{7A52F6C6-6DD9-4DA7-9629-7ABCFA77FBE3}" destId="{8CA6FF62-4ACB-416D-9CAC-65D7CEE7EC0C}" srcOrd="1" destOrd="0" presId="urn:microsoft.com/office/officeart/2005/8/layout/target3"/>
    <dgm:cxn modelId="{241A6914-FC35-460C-8075-B32B58736AF4}" type="presParOf" srcId="{7A52F6C6-6DD9-4DA7-9629-7ABCFA77FBE3}" destId="{9F2CE781-B4D2-4915-8EC5-528B5530C8DF}" srcOrd="2" destOrd="0" presId="urn:microsoft.com/office/officeart/2005/8/layout/target3"/>
    <dgm:cxn modelId="{CCDFE44B-9A6B-4E2A-9F8D-9026AFF3AA81}" type="presParOf" srcId="{7A52F6C6-6DD9-4DA7-9629-7ABCFA77FBE3}" destId="{3BB5E843-1CFA-438D-96BA-809FB45E0014}" srcOrd="3" destOrd="0" presId="urn:microsoft.com/office/officeart/2005/8/layout/target3"/>
    <dgm:cxn modelId="{139B30B4-EFC2-472F-887E-2604A7A039DC}" type="presParOf" srcId="{7A52F6C6-6DD9-4DA7-9629-7ABCFA77FBE3}" destId="{CABAA085-A414-4F5E-8751-EB841ECC360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37AC1-4C81-4077-A679-D15E554BF470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399EB-FEC7-4C5C-963D-5FD96F5F05A8}">
      <dgm:prSet phldrT="[Text]"/>
      <dgm:spPr/>
      <dgm:t>
        <a:bodyPr/>
        <a:lstStyle/>
        <a:p>
          <a:r>
            <a:rPr lang="en-US" dirty="0" err="1"/>
            <a:t>Stat_summary</a:t>
          </a:r>
          <a:endParaRPr lang="en-US" dirty="0"/>
        </a:p>
      </dgm:t>
    </dgm:pt>
    <dgm:pt modelId="{5D456113-84DC-4BB3-A899-FBA03D6991BE}" type="parTrans" cxnId="{78CA4B30-DFDD-430D-87BA-4872EA5351E8}">
      <dgm:prSet/>
      <dgm:spPr/>
      <dgm:t>
        <a:bodyPr/>
        <a:lstStyle/>
        <a:p>
          <a:endParaRPr lang="en-US"/>
        </a:p>
      </dgm:t>
    </dgm:pt>
    <dgm:pt modelId="{C9319097-23D4-4AE2-A340-977347DC8B8F}" type="sibTrans" cxnId="{78CA4B30-DFDD-430D-87BA-4872EA5351E8}">
      <dgm:prSet/>
      <dgm:spPr/>
      <dgm:t>
        <a:bodyPr/>
        <a:lstStyle/>
        <a:p>
          <a:endParaRPr lang="en-US"/>
        </a:p>
      </dgm:t>
    </dgm:pt>
    <dgm:pt modelId="{FABC0EAF-36A9-42D0-9F79-80B8DE00403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F0414278-1671-434B-AAA5-3B1B1B720F2F}" type="parTrans" cxnId="{5CCCC927-922A-4647-B128-F717B68CDE49}">
      <dgm:prSet/>
      <dgm:spPr/>
      <dgm:t>
        <a:bodyPr/>
        <a:lstStyle/>
        <a:p>
          <a:endParaRPr lang="en-US"/>
        </a:p>
      </dgm:t>
    </dgm:pt>
    <dgm:pt modelId="{096929AE-9F00-41D7-A897-4E787333C07F}" type="sibTrans" cxnId="{5CCCC927-922A-4647-B128-F717B68CDE49}">
      <dgm:prSet/>
      <dgm:spPr/>
      <dgm:t>
        <a:bodyPr/>
        <a:lstStyle/>
        <a:p>
          <a:endParaRPr lang="en-US"/>
        </a:p>
      </dgm:t>
    </dgm:pt>
    <dgm:pt modelId="{2CDAABE6-77BD-4BD7-84CA-FE1152F9EFF0}">
      <dgm:prSet phldrT="[Text]"/>
      <dgm:spPr/>
      <dgm:t>
        <a:bodyPr/>
        <a:lstStyle/>
        <a:p>
          <a:r>
            <a:rPr lang="en-US" dirty="0"/>
            <a:t>Stat_summary2d</a:t>
          </a:r>
        </a:p>
      </dgm:t>
    </dgm:pt>
    <dgm:pt modelId="{4F6948E5-F119-482B-8A20-83B40E73F5A1}" type="parTrans" cxnId="{BA68D940-6852-435A-8D9A-D075039BD0C3}">
      <dgm:prSet/>
      <dgm:spPr/>
      <dgm:t>
        <a:bodyPr/>
        <a:lstStyle/>
        <a:p>
          <a:endParaRPr lang="en-US"/>
        </a:p>
      </dgm:t>
    </dgm:pt>
    <dgm:pt modelId="{6B890E7F-6C41-4501-83B8-533BA9E6100F}" type="sibTrans" cxnId="{BA68D940-6852-435A-8D9A-D075039BD0C3}">
      <dgm:prSet/>
      <dgm:spPr/>
      <dgm:t>
        <a:bodyPr/>
        <a:lstStyle/>
        <a:p>
          <a:endParaRPr lang="en-US"/>
        </a:p>
      </dgm:t>
    </dgm:pt>
    <dgm:pt modelId="{305FD886-71A0-4E82-AA76-DFEAFAE6428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8F630B0C-84AA-4748-826A-CE5D9727A172}" type="sibTrans" cxnId="{610DBC3C-522D-417D-9634-807E2AD3966B}">
      <dgm:prSet/>
      <dgm:spPr/>
      <dgm:t>
        <a:bodyPr/>
        <a:lstStyle/>
        <a:p>
          <a:endParaRPr lang="en-US"/>
        </a:p>
      </dgm:t>
    </dgm:pt>
    <dgm:pt modelId="{46D93A62-F922-4A1E-B260-36EEFE83F201}" type="parTrans" cxnId="{610DBC3C-522D-417D-9634-807E2AD3966B}">
      <dgm:prSet/>
      <dgm:spPr/>
      <dgm:t>
        <a:bodyPr/>
        <a:lstStyle/>
        <a:p>
          <a:endParaRPr lang="en-US"/>
        </a:p>
      </dgm:t>
    </dgm:pt>
    <dgm:pt modelId="{8C7F3E50-3AE8-495D-B2CB-1047DA150603}" type="pres">
      <dgm:prSet presAssocID="{38837AC1-4C81-4077-A679-D15E554BF47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C5D279-3D14-4EB1-87A7-0859C96460BC}" type="pres">
      <dgm:prSet presAssocID="{305FD886-71A0-4E82-AA76-DFEAFAE6428E}" presName="composite" presStyleCnt="0"/>
      <dgm:spPr/>
    </dgm:pt>
    <dgm:pt modelId="{E7435ACD-5AF5-4362-BD34-843F27229084}" type="pres">
      <dgm:prSet presAssocID="{305FD886-71A0-4E82-AA76-DFEAFAE6428E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7DBDE50-D2A9-46B9-91B5-92C3DA121596}" type="pres">
      <dgm:prSet presAssocID="{305FD886-71A0-4E82-AA76-DFEAFAE6428E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DCDDB09D-1747-4BF6-8928-076D85C926EF}" type="pres">
      <dgm:prSet presAssocID="{305FD886-71A0-4E82-AA76-DFEAFAE6428E}" presName="Accent" presStyleLbl="parChTrans1D1" presStyleIdx="0" presStyleCnt="2"/>
      <dgm:spPr/>
    </dgm:pt>
    <dgm:pt modelId="{359B3D04-F829-4883-A44C-575B44A2A005}" type="pres">
      <dgm:prSet presAssocID="{8F630B0C-84AA-4748-826A-CE5D9727A172}" presName="sibTrans" presStyleCnt="0"/>
      <dgm:spPr/>
    </dgm:pt>
    <dgm:pt modelId="{D27E48FF-E12B-4BF2-B3BC-FD08940DC4B0}" type="pres">
      <dgm:prSet presAssocID="{FABC0EAF-36A9-42D0-9F79-80B8DE00403F}" presName="composite" presStyleCnt="0"/>
      <dgm:spPr/>
    </dgm:pt>
    <dgm:pt modelId="{2C7F77CB-D250-41FC-B3D3-A14AEA51A9C9}" type="pres">
      <dgm:prSet presAssocID="{FABC0EAF-36A9-42D0-9F79-80B8DE00403F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B14611-1419-4014-940E-C9C5DED8EAE0}" type="pres">
      <dgm:prSet presAssocID="{FABC0EAF-36A9-42D0-9F79-80B8DE00403F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D84059E-5DDA-4673-A5BA-207B9C32B628}" type="pres">
      <dgm:prSet presAssocID="{FABC0EAF-36A9-42D0-9F79-80B8DE00403F}" presName="Accent" presStyleLbl="parChTrans1D1" presStyleIdx="1" presStyleCnt="2"/>
      <dgm:spPr/>
    </dgm:pt>
  </dgm:ptLst>
  <dgm:cxnLst>
    <dgm:cxn modelId="{1A5B0011-4B7C-49CA-8E27-118318498CE9}" type="presOf" srcId="{38837AC1-4C81-4077-A679-D15E554BF470}" destId="{8C7F3E50-3AE8-495D-B2CB-1047DA150603}" srcOrd="0" destOrd="0" presId="urn:microsoft.com/office/officeart/2011/layout/TabList"/>
    <dgm:cxn modelId="{5CCCC927-922A-4647-B128-F717B68CDE49}" srcId="{38837AC1-4C81-4077-A679-D15E554BF470}" destId="{FABC0EAF-36A9-42D0-9F79-80B8DE00403F}" srcOrd="1" destOrd="0" parTransId="{F0414278-1671-434B-AAA5-3B1B1B720F2F}" sibTransId="{096929AE-9F00-41D7-A897-4E787333C07F}"/>
    <dgm:cxn modelId="{78CA4B30-DFDD-430D-87BA-4872EA5351E8}" srcId="{305FD886-71A0-4E82-AA76-DFEAFAE6428E}" destId="{C0E399EB-FEC7-4C5C-963D-5FD96F5F05A8}" srcOrd="0" destOrd="0" parTransId="{5D456113-84DC-4BB3-A899-FBA03D6991BE}" sibTransId="{C9319097-23D4-4AE2-A340-977347DC8B8F}"/>
    <dgm:cxn modelId="{610DBC3C-522D-417D-9634-807E2AD3966B}" srcId="{38837AC1-4C81-4077-A679-D15E554BF470}" destId="{305FD886-71A0-4E82-AA76-DFEAFAE6428E}" srcOrd="0" destOrd="0" parTransId="{46D93A62-F922-4A1E-B260-36EEFE83F201}" sibTransId="{8F630B0C-84AA-4748-826A-CE5D9727A172}"/>
    <dgm:cxn modelId="{BA68D940-6852-435A-8D9A-D075039BD0C3}" srcId="{FABC0EAF-36A9-42D0-9F79-80B8DE00403F}" destId="{2CDAABE6-77BD-4BD7-84CA-FE1152F9EFF0}" srcOrd="0" destOrd="0" parTransId="{4F6948E5-F119-482B-8A20-83B40E73F5A1}" sibTransId="{6B890E7F-6C41-4501-83B8-533BA9E6100F}"/>
    <dgm:cxn modelId="{DF42E347-E9F5-43C4-BC72-76CA22AF6D5F}" type="presOf" srcId="{305FD886-71A0-4E82-AA76-DFEAFAE6428E}" destId="{B7DBDE50-D2A9-46B9-91B5-92C3DA121596}" srcOrd="0" destOrd="0" presId="urn:microsoft.com/office/officeart/2011/layout/TabList"/>
    <dgm:cxn modelId="{8629CE5F-C0A1-4CEF-84F6-CBE6EFEF3BBE}" type="presOf" srcId="{C0E399EB-FEC7-4C5C-963D-5FD96F5F05A8}" destId="{E7435ACD-5AF5-4362-BD34-843F27229084}" srcOrd="0" destOrd="0" presId="urn:microsoft.com/office/officeart/2011/layout/TabList"/>
    <dgm:cxn modelId="{D8139978-9861-46C3-9451-3F9B45E45FA0}" type="presOf" srcId="{FABC0EAF-36A9-42D0-9F79-80B8DE00403F}" destId="{9CB14611-1419-4014-940E-C9C5DED8EAE0}" srcOrd="0" destOrd="0" presId="urn:microsoft.com/office/officeart/2011/layout/TabList"/>
    <dgm:cxn modelId="{8EFE06BC-AA95-48C4-8955-8B4A4E77E4AB}" type="presOf" srcId="{2CDAABE6-77BD-4BD7-84CA-FE1152F9EFF0}" destId="{2C7F77CB-D250-41FC-B3D3-A14AEA51A9C9}" srcOrd="0" destOrd="0" presId="urn:microsoft.com/office/officeart/2011/layout/TabList"/>
    <dgm:cxn modelId="{C9BF6A1B-8E6B-4289-9432-EBACE33F77BE}" type="presParOf" srcId="{8C7F3E50-3AE8-495D-B2CB-1047DA150603}" destId="{F3C5D279-3D14-4EB1-87A7-0859C96460BC}" srcOrd="0" destOrd="0" presId="urn:microsoft.com/office/officeart/2011/layout/TabList"/>
    <dgm:cxn modelId="{20766CB1-FAE1-46DA-AF56-60B08B8BACD1}" type="presParOf" srcId="{F3C5D279-3D14-4EB1-87A7-0859C96460BC}" destId="{E7435ACD-5AF5-4362-BD34-843F27229084}" srcOrd="0" destOrd="0" presId="urn:microsoft.com/office/officeart/2011/layout/TabList"/>
    <dgm:cxn modelId="{88F7119F-CB57-41E2-9BBF-A3A0B1B8C762}" type="presParOf" srcId="{F3C5D279-3D14-4EB1-87A7-0859C96460BC}" destId="{B7DBDE50-D2A9-46B9-91B5-92C3DA121596}" srcOrd="1" destOrd="0" presId="urn:microsoft.com/office/officeart/2011/layout/TabList"/>
    <dgm:cxn modelId="{EBF83FBC-4B54-4156-8209-E0335681D64C}" type="presParOf" srcId="{F3C5D279-3D14-4EB1-87A7-0859C96460BC}" destId="{DCDDB09D-1747-4BF6-8928-076D85C926EF}" srcOrd="2" destOrd="0" presId="urn:microsoft.com/office/officeart/2011/layout/TabList"/>
    <dgm:cxn modelId="{9D8FA989-BBF5-461B-89FB-457EAE703726}" type="presParOf" srcId="{8C7F3E50-3AE8-495D-B2CB-1047DA150603}" destId="{359B3D04-F829-4883-A44C-575B44A2A005}" srcOrd="1" destOrd="0" presId="urn:microsoft.com/office/officeart/2011/layout/TabList"/>
    <dgm:cxn modelId="{A362A564-A3E9-412C-BBA7-86510C0999FB}" type="presParOf" srcId="{8C7F3E50-3AE8-495D-B2CB-1047DA150603}" destId="{D27E48FF-E12B-4BF2-B3BC-FD08940DC4B0}" srcOrd="2" destOrd="0" presId="urn:microsoft.com/office/officeart/2011/layout/TabList"/>
    <dgm:cxn modelId="{D52FA2E2-0916-436B-9F3D-ED9D46D85622}" type="presParOf" srcId="{D27E48FF-E12B-4BF2-B3BC-FD08940DC4B0}" destId="{2C7F77CB-D250-41FC-B3D3-A14AEA51A9C9}" srcOrd="0" destOrd="0" presId="urn:microsoft.com/office/officeart/2011/layout/TabList"/>
    <dgm:cxn modelId="{86B30723-DCB7-4958-B0D6-6A4F51E2F71E}" type="presParOf" srcId="{D27E48FF-E12B-4BF2-B3BC-FD08940DC4B0}" destId="{9CB14611-1419-4014-940E-C9C5DED8EAE0}" srcOrd="1" destOrd="0" presId="urn:microsoft.com/office/officeart/2011/layout/TabList"/>
    <dgm:cxn modelId="{4AAA6762-388F-44E8-8D11-75BAB04EF014}" type="presParOf" srcId="{D27E48FF-E12B-4BF2-B3BC-FD08940DC4B0}" destId="{3D84059E-5DDA-4673-A5BA-207B9C32B62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8D8EB-F915-43BC-ACAB-848C914D062B}">
      <dsp:nvSpPr>
        <dsp:cNvPr id="0" name=""/>
        <dsp:cNvSpPr/>
      </dsp:nvSpPr>
      <dsp:spPr>
        <a:xfrm>
          <a:off x="0" y="0"/>
          <a:ext cx="3007431" cy="3007431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CE781-B4D2-4915-8EC5-528B5530C8DF}">
      <dsp:nvSpPr>
        <dsp:cNvPr id="0" name=""/>
        <dsp:cNvSpPr/>
      </dsp:nvSpPr>
      <dsp:spPr>
        <a:xfrm>
          <a:off x="1503715" y="0"/>
          <a:ext cx="7945084" cy="3007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u="sng" kern="1200" dirty="0"/>
            <a:t>Programming </a:t>
          </a: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u="sng" kern="1200" dirty="0"/>
            <a:t>in R</a:t>
          </a:r>
        </a:p>
      </dsp:txBody>
      <dsp:txXfrm>
        <a:off x="1503715" y="0"/>
        <a:ext cx="3972542" cy="3007431"/>
      </dsp:txXfrm>
    </dsp:sp>
    <dsp:sp modelId="{CABAA085-A414-4F5E-8751-EB841ECC3601}">
      <dsp:nvSpPr>
        <dsp:cNvPr id="0" name=""/>
        <dsp:cNvSpPr/>
      </dsp:nvSpPr>
      <dsp:spPr>
        <a:xfrm>
          <a:off x="5476257" y="0"/>
          <a:ext cx="3972542" cy="300743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10533248 : </a:t>
          </a:r>
          <a:r>
            <a:rPr lang="en-IN" sz="2200" kern="1200" dirty="0" err="1"/>
            <a:t>Rapol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10527071 : </a:t>
          </a:r>
          <a:r>
            <a:rPr lang="en-IN" sz="2200" kern="1200" dirty="0" err="1"/>
            <a:t>Abhilash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10532765 : </a:t>
          </a:r>
          <a:r>
            <a:rPr lang="en-IN" sz="2200" kern="1200" dirty="0" err="1"/>
            <a:t>Manmeet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10532863 : Chirag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10532113 : </a:t>
          </a:r>
          <a:r>
            <a:rPr lang="en-IN" sz="2200" kern="1200" dirty="0" err="1"/>
            <a:t>Hemlata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10529705 : </a:t>
          </a:r>
          <a:r>
            <a:rPr lang="en-IN" sz="2200" kern="1200" dirty="0" err="1"/>
            <a:t>Shantan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10531069 : </a:t>
          </a:r>
          <a:r>
            <a:rPr lang="en-IN" sz="2200" kern="1200" dirty="0" err="1"/>
            <a:t>Sharan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10532928 : Vishal</a:t>
          </a:r>
        </a:p>
      </dsp:txBody>
      <dsp:txXfrm>
        <a:off x="5476257" y="0"/>
        <a:ext cx="3972542" cy="300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059E-5DDA-4673-A5BA-207B9C32B628}">
      <dsp:nvSpPr>
        <dsp:cNvPr id="0" name=""/>
        <dsp:cNvSpPr/>
      </dsp:nvSpPr>
      <dsp:spPr>
        <a:xfrm>
          <a:off x="0" y="3386992"/>
          <a:ext cx="108204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DB09D-1747-4BF6-8928-076D85C926EF}">
      <dsp:nvSpPr>
        <dsp:cNvPr id="0" name=""/>
        <dsp:cNvSpPr/>
      </dsp:nvSpPr>
      <dsp:spPr>
        <a:xfrm>
          <a:off x="0" y="1978623"/>
          <a:ext cx="108204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5ACD-5AF5-4362-BD34-843F27229084}">
      <dsp:nvSpPr>
        <dsp:cNvPr id="0" name=""/>
        <dsp:cNvSpPr/>
      </dsp:nvSpPr>
      <dsp:spPr>
        <a:xfrm>
          <a:off x="2813303" y="637320"/>
          <a:ext cx="8007096" cy="134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Stat_summary</a:t>
          </a:r>
          <a:endParaRPr lang="en-US" sz="6500" kern="1200" dirty="0"/>
        </a:p>
      </dsp:txBody>
      <dsp:txXfrm>
        <a:off x="2813303" y="637320"/>
        <a:ext cx="8007096" cy="1341303"/>
      </dsp:txXfrm>
    </dsp:sp>
    <dsp:sp modelId="{B7DBDE50-D2A9-46B9-91B5-92C3DA121596}">
      <dsp:nvSpPr>
        <dsp:cNvPr id="0" name=""/>
        <dsp:cNvSpPr/>
      </dsp:nvSpPr>
      <dsp:spPr>
        <a:xfrm>
          <a:off x="0" y="637320"/>
          <a:ext cx="2813304" cy="1341303"/>
        </a:xfrm>
        <a:prstGeom prst="round2SameRect">
          <a:avLst>
            <a:gd name="adj1" fmla="val 16670"/>
            <a:gd name="adj2" fmla="val 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489" y="702809"/>
        <a:ext cx="2682326" cy="1275814"/>
      </dsp:txXfrm>
    </dsp:sp>
    <dsp:sp modelId="{2C7F77CB-D250-41FC-B3D3-A14AEA51A9C9}">
      <dsp:nvSpPr>
        <dsp:cNvPr id="0" name=""/>
        <dsp:cNvSpPr/>
      </dsp:nvSpPr>
      <dsp:spPr>
        <a:xfrm>
          <a:off x="2813303" y="2045689"/>
          <a:ext cx="8007096" cy="134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Stat_summary2d</a:t>
          </a:r>
        </a:p>
      </dsp:txBody>
      <dsp:txXfrm>
        <a:off x="2813303" y="2045689"/>
        <a:ext cx="8007096" cy="1341303"/>
      </dsp:txXfrm>
    </dsp:sp>
    <dsp:sp modelId="{9CB14611-1419-4014-940E-C9C5DED8EAE0}">
      <dsp:nvSpPr>
        <dsp:cNvPr id="0" name=""/>
        <dsp:cNvSpPr/>
      </dsp:nvSpPr>
      <dsp:spPr>
        <a:xfrm>
          <a:off x="0" y="2045689"/>
          <a:ext cx="2813304" cy="1341303"/>
        </a:xfrm>
        <a:prstGeom prst="round2SameRect">
          <a:avLst>
            <a:gd name="adj1" fmla="val 16670"/>
            <a:gd name="adj2" fmla="val 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489" y="2111178"/>
        <a:ext cx="2682326" cy="1275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9448800" cy="1055118"/>
          </a:xfrm>
        </p:spPr>
        <p:txBody>
          <a:bodyPr/>
          <a:lstStyle/>
          <a:p>
            <a:r>
              <a:rPr lang="en-IN" dirty="0"/>
              <a:t>GGPLOT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5182080"/>
              </p:ext>
            </p:extLst>
          </p:nvPr>
        </p:nvGraphicFramePr>
        <p:xfrm>
          <a:off x="1371600" y="2426717"/>
          <a:ext cx="9448800" cy="300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89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Facility to draw basic graphs and shapes like rectangle, curve, path, point etc…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Examples 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geom_path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geom_text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geom_rect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92" y="2676526"/>
            <a:ext cx="4089688" cy="3194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Aesthestics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95009" cy="4024125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x values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 y values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Alpha-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transparency (default = 1)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colour with which a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is outlined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Fill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colour with which a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is filled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Group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controls which rows of the data get grouped together</a:t>
            </a:r>
          </a:p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type of line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Size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size of the shape or text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91"/>
          <a:stretch/>
        </p:blipFill>
        <p:spPr>
          <a:xfrm>
            <a:off x="5780809" y="2057401"/>
            <a:ext cx="6092536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256"/>
            <a:ext cx="10820400" cy="4528430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few &lt;- head(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flights, n=20L)</a:t>
            </a:r>
          </a:p>
          <a:p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few,aes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(month,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dest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(colour=carrier))</a:t>
            </a:r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63134"/>
            <a:ext cx="6312977" cy="3931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0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can add layers, colours and shapes using the </a:t>
            </a:r>
            <a:r>
              <a:rPr lang="en-IN" dirty="0" err="1"/>
              <a:t>Rgraphics</a:t>
            </a:r>
            <a:endParaRPr lang="en-IN" dirty="0"/>
          </a:p>
          <a:p>
            <a:r>
              <a:rPr lang="en-IN" dirty="0"/>
              <a:t>Used to visualize the data effectively</a:t>
            </a:r>
          </a:p>
          <a:p>
            <a:r>
              <a:rPr lang="en-IN" dirty="0"/>
              <a:t>One layer per </a:t>
            </a:r>
            <a:r>
              <a:rPr lang="en-IN" dirty="0" err="1"/>
              <a:t>geom</a:t>
            </a:r>
            <a:r>
              <a:rPr lang="en-IN" dirty="0"/>
              <a:t>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1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4386998" cy="4024125"/>
          </a:xfrm>
        </p:spPr>
        <p:txBody>
          <a:bodyPr/>
          <a:lstStyle/>
          <a:p>
            <a:r>
              <a:rPr lang="en-IN" dirty="0" err="1"/>
              <a:t>ggplot</a:t>
            </a:r>
            <a:r>
              <a:rPr lang="en-IN" dirty="0"/>
              <a:t>(few, </a:t>
            </a:r>
            <a:r>
              <a:rPr lang="en-IN" dirty="0" err="1"/>
              <a:t>aes</a:t>
            </a:r>
            <a:r>
              <a:rPr lang="en-IN" dirty="0"/>
              <a:t>(month, </a:t>
            </a:r>
            <a:r>
              <a:rPr lang="en-IN" dirty="0" err="1"/>
              <a:t>dest</a:t>
            </a:r>
            <a:r>
              <a:rPr lang="en-IN" dirty="0"/>
              <a:t>)) + </a:t>
            </a:r>
            <a:r>
              <a:rPr lang="en-IN" dirty="0" err="1"/>
              <a:t>geom_point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( colour=carrier)) </a:t>
            </a:r>
          </a:p>
          <a:p>
            <a:pPr marL="0" indent="0">
              <a:buNone/>
            </a:pPr>
            <a:r>
              <a:rPr lang="en-IN" dirty="0"/>
              <a:t>  + </a:t>
            </a:r>
            <a:r>
              <a:rPr lang="en-IN" dirty="0" err="1"/>
              <a:t>geom_text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 (label= </a:t>
            </a:r>
            <a:r>
              <a:rPr lang="en-IN" dirty="0" err="1"/>
              <a:t>tailnum</a:t>
            </a:r>
            <a:r>
              <a:rPr lang="en-IN" dirty="0"/>
              <a:t>))</a:t>
            </a:r>
          </a:p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4976" y="2125285"/>
            <a:ext cx="7119202" cy="418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6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54" y="443784"/>
            <a:ext cx="8610600" cy="1293028"/>
          </a:xfrm>
        </p:spPr>
        <p:txBody>
          <a:bodyPr/>
          <a:lstStyle/>
          <a:p>
            <a:r>
              <a:rPr lang="en-IN" dirty="0"/>
              <a:t>One variable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18387"/>
              </p:ext>
            </p:extLst>
          </p:nvPr>
        </p:nvGraphicFramePr>
        <p:xfrm>
          <a:off x="1280160" y="1700808"/>
          <a:ext cx="1851680" cy="4248472"/>
        </p:xfrm>
        <a:graphic>
          <a:graphicData uri="http://schemas.openxmlformats.org/drawingml/2006/table">
            <a:tbl>
              <a:tblPr/>
              <a:tblGrid>
                <a:gridCol w="18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20570"/>
              </p:ext>
            </p:extLst>
          </p:nvPr>
        </p:nvGraphicFramePr>
        <p:xfrm>
          <a:off x="3131840" y="1700808"/>
          <a:ext cx="2160240" cy="4248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83"/>
              </p:ext>
            </p:extLst>
          </p:nvPr>
        </p:nvGraphicFramePr>
        <p:xfrm>
          <a:off x="5112326" y="1700808"/>
          <a:ext cx="250767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2636912"/>
            <a:ext cx="17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4869160"/>
            <a:ext cx="147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DISCRETE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2080" y="2204864"/>
            <a:ext cx="1766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geom_area</a:t>
            </a:r>
          </a:p>
          <a:p>
            <a:r>
              <a:rPr lang="en-IN" dirty="0"/>
              <a:t>geom_density</a:t>
            </a:r>
          </a:p>
          <a:p>
            <a:r>
              <a:rPr lang="en-IN" dirty="0"/>
              <a:t>geom_dotplot</a:t>
            </a:r>
          </a:p>
          <a:p>
            <a:r>
              <a:rPr lang="en-IN" dirty="0"/>
              <a:t>geom_freqpoly</a:t>
            </a:r>
          </a:p>
          <a:p>
            <a:r>
              <a:rPr lang="en-IN" dirty="0"/>
              <a:t>geom_histogram</a:t>
            </a:r>
          </a:p>
          <a:p>
            <a:r>
              <a:rPr lang="en-IN" dirty="0"/>
              <a:t>geom_qq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4769569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geom_bar</a:t>
            </a:r>
          </a:p>
        </p:txBody>
      </p:sp>
    </p:spTree>
    <p:extLst>
      <p:ext uri="{BB962C8B-B14F-4D97-AF65-F5344CB8AC3E}">
        <p14:creationId xmlns:p14="http://schemas.microsoft.com/office/powerpoint/2010/main" val="116658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169" y="436189"/>
            <a:ext cx="8610600" cy="1293028"/>
          </a:xfrm>
        </p:spPr>
        <p:txBody>
          <a:bodyPr/>
          <a:lstStyle/>
          <a:p>
            <a:r>
              <a:rPr lang="en-IN" dirty="0"/>
              <a:t>Two variable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80200C-5784-4DD8-9A1B-4C5E406D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49987"/>
              </p:ext>
            </p:extLst>
          </p:nvPr>
        </p:nvGraphicFramePr>
        <p:xfrm>
          <a:off x="3686803" y="1745673"/>
          <a:ext cx="2500710" cy="489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710">
                  <a:extLst>
                    <a:ext uri="{9D8B030D-6E8A-4147-A177-3AD203B41FA5}">
                      <a16:colId xmlns:a16="http://schemas.microsoft.com/office/drawing/2014/main" val="3683474016"/>
                    </a:ext>
                  </a:extLst>
                </a:gridCol>
              </a:tblGrid>
              <a:tr h="220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3562"/>
                  </a:ext>
                </a:extLst>
              </a:tr>
              <a:tr h="17478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7733"/>
                  </a:ext>
                </a:extLst>
              </a:tr>
              <a:tr h="9406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7171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2850685-B6B2-40E4-A8C5-F00008BC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23429"/>
              </p:ext>
            </p:extLst>
          </p:nvPr>
        </p:nvGraphicFramePr>
        <p:xfrm>
          <a:off x="6187513" y="1745103"/>
          <a:ext cx="3275142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42">
                  <a:extLst>
                    <a:ext uri="{9D8B030D-6E8A-4147-A177-3AD203B41FA5}">
                      <a16:colId xmlns:a16="http://schemas.microsoft.com/office/drawing/2014/main" val="686320957"/>
                    </a:ext>
                  </a:extLst>
                </a:gridCol>
              </a:tblGrid>
              <a:tr h="2221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97889"/>
                  </a:ext>
                </a:extLst>
              </a:tr>
              <a:tr h="17188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28269"/>
                  </a:ext>
                </a:extLst>
              </a:tr>
              <a:tr h="9559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242797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7F855C6E-4AC8-4E59-B2C9-C3D8A43D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76384"/>
              </p:ext>
            </p:extLst>
          </p:nvPr>
        </p:nvGraphicFramePr>
        <p:xfrm>
          <a:off x="2659121" y="1745106"/>
          <a:ext cx="1056458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58">
                  <a:extLst>
                    <a:ext uri="{9D8B030D-6E8A-4147-A177-3AD203B41FA5}">
                      <a16:colId xmlns:a16="http://schemas.microsoft.com/office/drawing/2014/main" val="3223334683"/>
                    </a:ext>
                  </a:extLst>
                </a:gridCol>
              </a:tblGrid>
              <a:tr h="26288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42598"/>
                  </a:ext>
                </a:extLst>
              </a:tr>
              <a:tr h="22677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813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91169" y="28252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1169" y="49134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7273" y="2249162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x,</a:t>
            </a:r>
          </a:p>
          <a:p>
            <a:r>
              <a:rPr lang="en-IN" dirty="0"/>
              <a:t>Continuous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5193" y="4542384"/>
            <a:ext cx="14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x,</a:t>
            </a:r>
          </a:p>
          <a:p>
            <a:r>
              <a:rPr lang="en-IN" dirty="0"/>
              <a:t>Continuous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3297" y="5849562"/>
            <a:ext cx="156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Discrete x,</a:t>
            </a:r>
          </a:p>
          <a:p>
            <a:r>
              <a:rPr lang="en-IN" dirty="0"/>
              <a:t>Discrete 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545" y="1889122"/>
            <a:ext cx="1600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geom_blank</a:t>
            </a:r>
          </a:p>
          <a:p>
            <a:r>
              <a:rPr lang="en-IN" dirty="0"/>
              <a:t>geom_jitter</a:t>
            </a:r>
          </a:p>
          <a:p>
            <a:r>
              <a:rPr lang="en-IN" dirty="0"/>
              <a:t>geom_point</a:t>
            </a:r>
          </a:p>
          <a:p>
            <a:r>
              <a:rPr lang="en-IN" dirty="0"/>
              <a:t>geom_quantile</a:t>
            </a:r>
          </a:p>
          <a:p>
            <a:r>
              <a:rPr lang="en-IN" dirty="0"/>
              <a:t>geom_rug</a:t>
            </a:r>
          </a:p>
          <a:p>
            <a:r>
              <a:rPr lang="en-IN" dirty="0"/>
              <a:t>geom_smooth</a:t>
            </a:r>
          </a:p>
          <a:p>
            <a:r>
              <a:rPr lang="en-IN" dirty="0"/>
              <a:t>geom_text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3537" y="4265386"/>
            <a:ext cx="255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geom_bar(stat = identity)</a:t>
            </a:r>
          </a:p>
          <a:p>
            <a:r>
              <a:rPr lang="en-IN" dirty="0"/>
              <a:t>geom_boxplot</a:t>
            </a:r>
          </a:p>
          <a:p>
            <a:r>
              <a:rPr lang="en-IN" dirty="0"/>
              <a:t>geom_dotplot</a:t>
            </a:r>
          </a:p>
          <a:p>
            <a:r>
              <a:rPr lang="en-IN" dirty="0"/>
              <a:t>geom_voilin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7553" y="5849562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geom_jitter</a:t>
            </a:r>
          </a:p>
        </p:txBody>
      </p:sp>
    </p:spTree>
    <p:extLst>
      <p:ext uri="{BB962C8B-B14F-4D97-AF65-F5344CB8AC3E}">
        <p14:creationId xmlns:p14="http://schemas.microsoft.com/office/powerpoint/2010/main" val="397424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836" y="764373"/>
            <a:ext cx="9109364" cy="1293028"/>
          </a:xfrm>
        </p:spPr>
        <p:txBody>
          <a:bodyPr/>
          <a:lstStyle/>
          <a:p>
            <a:r>
              <a:rPr lang="en-IN" dirty="0"/>
              <a:t>Continuous Bivariate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Constructing, plotting and evaluating bivariate probability distribution that includes probability mass function, probability density functions and cumulative distance functions.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geom_bin2d()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  Divides planes into rectangles, counts the number of cases in each rectangle, maps them to rectangle fill.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h+geom_bin2d(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binwidth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=c(5,5))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{x, y, alpha, colour, fill,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size, weight}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9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80709" cy="4024125"/>
          </a:xfrm>
        </p:spPr>
        <p:txBody>
          <a:bodyPr/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flight)) + geom_bin2d()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xlim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(0,500)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ylim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(0,2000)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scale_fill_gradient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 low="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black”,high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"red") +   labs(x="Arrival Time", y="Flight Number", title = "Arrival Time for Flights" )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26" y="1774933"/>
            <a:ext cx="5269274" cy="48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2767"/>
            <a:ext cx="8610600" cy="1293028"/>
          </a:xfrm>
        </p:spPr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551709"/>
            <a:ext cx="5334000" cy="4666975"/>
          </a:xfrm>
        </p:spPr>
        <p:txBody>
          <a:bodyPr/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geom_density2d()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Computes and draws kernel density estimate.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Plots the density on 2d.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	h + geom_density2d()            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{x, y, alpha, colour, group,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551709"/>
            <a:ext cx="5334000" cy="4666975"/>
          </a:xfrm>
        </p:spPr>
        <p:txBody>
          <a:bodyPr/>
          <a:lstStyle/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geom_hex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Plots density in shape of hexagons.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	h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geom_hex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{x, y,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alpha,colour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fill, size}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2" y="3532908"/>
            <a:ext cx="3625031" cy="311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53" y="3466984"/>
            <a:ext cx="3625128" cy="317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4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►"/>
            </a:pPr>
            <a:r>
              <a:rPr lang="en-IN" b="1" dirty="0">
                <a:latin typeface="Bookman Old Style" panose="02050604050505020204" pitchFamily="18" charset="0"/>
              </a:rPr>
              <a:t>What is R and </a:t>
            </a:r>
            <a:r>
              <a:rPr lang="en-IN" b="1" dirty="0" err="1">
                <a:latin typeface="Bookman Old Style" panose="02050604050505020204" pitchFamily="18" charset="0"/>
              </a:rPr>
              <a:t>Rstudio</a:t>
            </a:r>
            <a:r>
              <a:rPr lang="en-IN" b="1" dirty="0">
                <a:latin typeface="Bookman Old Style" panose="02050604050505020204" pitchFamily="18" charset="0"/>
              </a:rPr>
              <a:t>?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latin typeface="Bookman Old Style" panose="02050604050505020204" pitchFamily="18" charset="0"/>
              </a:rPr>
              <a:t>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is a programming language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widely used among statisticians and data miners for developing statistical software and data analyses.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RStudio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is an Integrated Development Environment (IDE) for R.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►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What is ggplot?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latin typeface="Bookman Old Style" panose="02050604050505020204" pitchFamily="18" charset="0"/>
              </a:rPr>
              <a:t>ggplot is a library for Data Visualization in R that offers powerful graphics language to create elegant and complex plots created by </a:t>
            </a:r>
            <a:r>
              <a:rPr lang="en-IN" dirty="0">
                <a:latin typeface="Bookman Old Style" panose="02050604050505020204" pitchFamily="18" charset="0"/>
              </a:rPr>
              <a:t>Hadley Wickham.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latin typeface="Bookman Old Style" panose="02050604050505020204" pitchFamily="18" charset="0"/>
              </a:rPr>
              <a:t>It is Grammar of Graphics : breaks complex graphs into semantic components such as scales and layers.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0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70" y="1537855"/>
            <a:ext cx="5586260" cy="516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7227"/>
            <a:ext cx="8610600" cy="1293028"/>
          </a:xfrm>
        </p:spPr>
        <p:txBody>
          <a:bodyPr/>
          <a:lstStyle/>
          <a:p>
            <a:r>
              <a:rPr lang="en-IN" dirty="0"/>
              <a:t>Continuous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870" y="1537855"/>
            <a:ext cx="5334000" cy="4528429"/>
          </a:xfrm>
        </p:spPr>
        <p:txBody>
          <a:bodyPr/>
          <a:lstStyle/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geom_area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Used to create area plot with continuous variable and see how the composition of whole varies over the values of x.</a:t>
            </a:r>
          </a:p>
          <a:p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dep_time,fill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=origin))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geom_area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(stat='bin')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{x, y, alpha, colour, fill,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size}</a:t>
            </a:r>
          </a:p>
        </p:txBody>
      </p:sp>
    </p:spTree>
    <p:extLst>
      <p:ext uri="{BB962C8B-B14F-4D97-AF65-F5344CB8AC3E}">
        <p14:creationId xmlns:p14="http://schemas.microsoft.com/office/powerpoint/2010/main" val="2113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Connect observations, ordered by X value.</a:t>
            </a:r>
          </a:p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(data=d,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(x=hour, y=month, group=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xlim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(10,12) 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ylim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(1,7)</a:t>
            </a: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91147"/>
            <a:ext cx="5486400" cy="48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2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A228-FEB3-C440-89D2-FC055219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51996"/>
          </a:xfrm>
        </p:spPr>
        <p:txBody>
          <a:bodyPr/>
          <a:lstStyle/>
          <a:p>
            <a:r>
              <a:rPr lang="en-US" dirty="0"/>
              <a:t>Visualizing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6810-24B0-1041-9445-6472C1AD3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geom_errorbar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 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that draws error bars, defined by an upper and lower value. This is useful e.g., to draw confidence intervals.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A7021-38CC-3045-B937-C37597396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geom_crossbar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 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that draws point ranges, defined by an upper and lower value for the line, and a value for the point. This is useful e.g., to draw confidence intervals and the mean in one go.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C01A5-E68C-514A-88CA-11F91FD8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99" y="3429000"/>
            <a:ext cx="4487401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8C52B-FDCB-8B40-A4B1-DC5C5E7C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28" y="3514561"/>
            <a:ext cx="4207143" cy="270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75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90255"/>
            <a:ext cx="8610600" cy="1336965"/>
          </a:xfrm>
        </p:spPr>
        <p:txBody>
          <a:bodyPr/>
          <a:lstStyle/>
          <a:p>
            <a:r>
              <a:rPr lang="en-US" dirty="0"/>
              <a:t>Stats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3316778"/>
            <a:ext cx="10820400" cy="93656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Stats typically transforms data by summarizing it in some manner. </a:t>
            </a:r>
          </a:p>
        </p:txBody>
      </p:sp>
    </p:spTree>
    <p:extLst>
      <p:ext uri="{BB962C8B-B14F-4D97-AF65-F5344CB8AC3E}">
        <p14:creationId xmlns:p14="http://schemas.microsoft.com/office/powerpoint/2010/main" val="11010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 functions and their equivalent </a:t>
            </a:r>
            <a:r>
              <a:rPr lang="en-US" dirty="0" err="1"/>
              <a:t>Geom</a:t>
            </a:r>
            <a:r>
              <a:rPr lang="en-US" dirty="0"/>
              <a:t> functions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465468"/>
              </p:ext>
            </p:extLst>
          </p:nvPr>
        </p:nvGraphicFramePr>
        <p:xfrm>
          <a:off x="685800" y="2193925"/>
          <a:ext cx="10820400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47181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geom_bar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4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stat_bin2d():geom_bin2d()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stat_bindot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geom_dotplot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stat_binhex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geom_hex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9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stat_boxplot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geom_boxplot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stat_countour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geom_countour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stat_quantile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geom_quantile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stat_smooth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geom_smooth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stat_sum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geom_count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F9E6C-F438-FF41-9439-BC152B90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46" y="1537854"/>
            <a:ext cx="6200754" cy="5084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6866"/>
            <a:ext cx="8610600" cy="1293028"/>
          </a:xfrm>
        </p:spPr>
        <p:txBody>
          <a:bodyPr/>
          <a:lstStyle/>
          <a:p>
            <a:r>
              <a:rPr lang="en-IN" dirty="0" err="1"/>
              <a:t>Stat_contour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619646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ggplot2 can not draw true 3d surfaces and that’s where the function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Stat_contour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is used to visualise 3d surfaces in 2d.  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v &lt;-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faithfuld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(waiting, eruptions, z = density))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v +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stat_contour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Stat_smooth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866823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Creates a smooth line using regression lines.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Example: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p&lt;-head(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=2000)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p,aes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flight,y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stat_smooth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(method="loess")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C632-86FD-B34A-8441-FB943E3E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3" y="1972785"/>
            <a:ext cx="6953577" cy="4467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6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functions that cannot be created by </a:t>
            </a:r>
            <a:r>
              <a:rPr lang="en-US" dirty="0" err="1"/>
              <a:t>Geom</a:t>
            </a:r>
            <a:r>
              <a:rPr lang="en-US" dirty="0"/>
              <a:t> Functions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2709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8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Stat_summary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3833"/>
            <a:ext cx="4883727" cy="402412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Summarizes y values at distinct x values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arr_delay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="point",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mean",colour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red",size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=4)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We can also have below two variations for the above 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fun.ymin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min 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fun.ymax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max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92" y="2057401"/>
            <a:ext cx="5817908" cy="374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Stat_summary_2d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657725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Stat_summary_2d is a 2d variation of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data are divided into bins defined by x and y, and then the values of z in each cell is are summarised with fun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arr_delay,z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))+stat_summary_2d() 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2057401"/>
            <a:ext cx="61626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4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Graphical representation of data through maps or charts to access and understand trends, outliers and patterns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 used : nycflights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head(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n=10L)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DE1D34AF-31F5-0B45-B056-B72A2C9B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949"/>
            <a:ext cx="10515600" cy="2293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8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463039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Scales control the mapping from data to aesthetics. 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They take your data and turn it into something that you can see, like size, color, position or shape. 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Scales also provide the tools that let you read the plot: the axes and legends.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715491"/>
            <a:ext cx="5659582" cy="3297382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scale_*_continuous()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change x and y axis limits, respectively for continuous variable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scale_*_discrete()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change x and y axis limits, respectively for discrete variable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datetime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plot a data on x and y axis respectively that will contain date and time.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scale_*_date()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plot a data on x and y axis respectively that will contain only date.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7781" y="2715491"/>
            <a:ext cx="5008419" cy="314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scale_*_log10():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 x or y on log10 scale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</a:t>
            </a:r>
            <a:r>
              <a:rPr lang="en-IN" sz="17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sqrt</a:t>
            </a: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 x or y on square root scale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scale_*_reverse():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Reverse direction of x or y axis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GENERAL PURPOSE SCALE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5383" y="201711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SCALE</a:t>
            </a:r>
          </a:p>
        </p:txBody>
      </p:sp>
    </p:spTree>
    <p:extLst>
      <p:ext uri="{BB962C8B-B14F-4D97-AF65-F5344CB8AC3E}">
        <p14:creationId xmlns:p14="http://schemas.microsoft.com/office/powerpoint/2010/main" val="542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and Fill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scale_fill_brewer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Uses handpicked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ColorBrewer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scale_fill_grey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Maps discrete data to grays, from light to dark.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scale_color_gradient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&amp;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scale_fill_gradient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two-colour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gradient, low-high (light blue-dark blue).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scale_colour_manual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is useful if you have your own discrete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palette.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14191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coordinate system maps the position of objects onto the plane of the plot. Position is often specified by two coordinates(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x,y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 in ggplot2.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They control how the axes and grid lines are drawn.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2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There are 2 types of coordinate system</a:t>
            </a:r>
          </a:p>
          <a:p>
            <a:pPr marL="228600" lvl="1">
              <a:spcBef>
                <a:spcPts val="1000"/>
              </a:spcBef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Linear coordinate systems: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Preserve the shape of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coord_cartesian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coord_flip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coord_fixed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Non-linear coordinate systems: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Can change the shapes.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Eg.a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straight line may no longer be straight.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coord_map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coord_polar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coord_trans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70463"/>
          </a:xfrm>
        </p:spPr>
        <p:txBody>
          <a:bodyPr/>
          <a:lstStyle/>
          <a:p>
            <a:r>
              <a:rPr lang="en-IN" dirty="0" err="1"/>
              <a:t>coord_polar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432" y="1636371"/>
            <a:ext cx="11270673" cy="50430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coord_polar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-</a:t>
            </a:r>
            <a:r>
              <a:rPr lang="en-US" dirty="0"/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 coordinates; the x (or y) scale is mapped to the angle (theta)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mtcars,aes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(factor(1),fill=factor(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cyl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(width=1)+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scale_x_discrete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NULL,expand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c(0,0))+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scale_y_continuous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NULL,expand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c(0,0))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sample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&lt;-base                                                                      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polar_x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&lt;-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base+coord_polar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("x")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&lt;-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base+coord_polar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("y")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87" y="2016693"/>
            <a:ext cx="2353235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25" y="4081783"/>
            <a:ext cx="2292010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86" y="4156363"/>
            <a:ext cx="2089286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flipH="1">
            <a:off x="7742644" y="4021880"/>
            <a:ext cx="23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67186" y="6264293"/>
            <a:ext cx="208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polar_y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725" y="6264293"/>
            <a:ext cx="229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polar_x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08" y="764373"/>
            <a:ext cx="9261764" cy="815045"/>
          </a:xfrm>
        </p:spPr>
        <p:txBody>
          <a:bodyPr/>
          <a:lstStyle/>
          <a:p>
            <a:r>
              <a:rPr lang="en-IN" dirty="0" err="1"/>
              <a:t>coord_cartesian</a:t>
            </a:r>
            <a:r>
              <a:rPr lang="en-IN" dirty="0"/>
              <a:t> &amp; </a:t>
            </a:r>
            <a:r>
              <a:rPr lang="en-IN" dirty="0" err="1"/>
              <a:t>coord_flip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579418"/>
            <a:ext cx="11312236" cy="4639267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Tx/>
              <a:buChar char="»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coord_cartesian</a:t>
            </a:r>
            <a:r>
              <a:rPr lang="en-US" dirty="0"/>
              <a:t> 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- (default)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cartesian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coordinate system (x horizontal from left to right, y vertical from bottom to top)</a:t>
            </a:r>
          </a:p>
          <a:p>
            <a:pPr>
              <a:buClr>
                <a:schemeClr val="accent1"/>
              </a:buClr>
              <a:buFontTx/>
              <a:buChar char="»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coord_flip</a:t>
            </a:r>
            <a:r>
              <a:rPr lang="en-US" dirty="0"/>
              <a:t> 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flipped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cartesian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coordinate system (x vertical from bottom to top, y horizontal from left to right)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mpg,aes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displ,hwy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geom_smooth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   (see in Fig 1)                            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data+coord_cartesian(xlim=c(5,7)) (see in Fig 2)                   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data+coord_flip()(see in Fig 3)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data+scale_x_continuous(limits = c(5,7))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(see in Fig 4)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54" y="2719337"/>
            <a:ext cx="2662518" cy="186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36" y="2719337"/>
            <a:ext cx="2461035" cy="1861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0183" y="4597443"/>
            <a:ext cx="88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3553" y="4594140"/>
            <a:ext cx="1317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06" y="4952747"/>
            <a:ext cx="2613508" cy="1528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596805" y="6480758"/>
            <a:ext cx="2523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54" y="4946142"/>
            <a:ext cx="2662517" cy="1534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9217753" y="6519446"/>
            <a:ext cx="266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2660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46888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Title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Caption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Tag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Labelling X-axis &amp; Y-axis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What is a label?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4735286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dirty="0"/>
              <a:t>Label is a human readable description of the variable 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/>
              <a:t>Good labels are critical for making your plots accessible to a wider audience.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7" y="1728328"/>
            <a:ext cx="5987143" cy="4490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6251" y="17283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Title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347167" y="1841864"/>
            <a:ext cx="849084" cy="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7623" y="302135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Y 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21531" y="3317966"/>
            <a:ext cx="391886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74926" y="55946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X label</a:t>
            </a: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9104811" y="5779294"/>
            <a:ext cx="370115" cy="30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list of new name-value pairs.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name should be an aesthetic.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  <p:pic>
        <p:nvPicPr>
          <p:cNvPr id="4" name="Content Placeholder 3" descr="Argument orig pic.png"/>
          <p:cNvPicPr>
            <a:picLocks noChangeAspect="1"/>
          </p:cNvPicPr>
          <p:nvPr/>
        </p:nvPicPr>
        <p:blipFill rotWithShape="1">
          <a:blip r:embed="rId2"/>
          <a:srcRect l="2833" t="2712" r="1786" b="5085"/>
          <a:stretch/>
        </p:blipFill>
        <p:spPr>
          <a:xfrm>
            <a:off x="862148" y="3108960"/>
            <a:ext cx="9013372" cy="3553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2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2987"/>
          </a:xfrm>
        </p:spPr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lax_feb_flights &lt;-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%&gt;% filter(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== "LAX" , month == 2)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head(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lax_feb_flights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n=10L)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4FBC5-021E-BF44-BD4D-478CC8E2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9"/>
          <a:stretch/>
        </p:blipFill>
        <p:spPr>
          <a:xfrm>
            <a:off x="620485" y="3176450"/>
            <a:ext cx="1108383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8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34394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plot title appears at the top-left.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labs(title= “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82" y="2194559"/>
            <a:ext cx="6312552" cy="422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2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65914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 will display in smaller text underneath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title.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 = “reading first 20 lines”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US" sz="2000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  <p:pic>
        <p:nvPicPr>
          <p:cNvPr id="4" name="Picture 3" descr="sub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2194560"/>
            <a:ext cx="5532603" cy="3662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0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479869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caption appears in the bottom-right, and is often used for sources, notes or copyright</a:t>
            </a:r>
            <a:r>
              <a:rPr lang="en-US" sz="2400" dirty="0"/>
              <a:t>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ggplot(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b+ labs(caption = “flights moving to their destination”)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  <p:pic>
        <p:nvPicPr>
          <p:cNvPr id="4" name="Picture 3" descr="caption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8" y="2194560"/>
            <a:ext cx="5721531" cy="377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5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D9C5-B5B6-FA4D-ADD8-DA114108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A09-6AA3-9D40-A64F-1F6F16D7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58409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plot tag appears at the top-left, and is typically used for labelling a subplot with a letter.</a:t>
            </a:r>
            <a:endParaRPr lang="en-US" sz="2000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b+ labs(title=“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, tag=“A”)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AG PIC 1.png">
            <a:extLst>
              <a:ext uri="{FF2B5EF4-FFF2-40B4-BE49-F238E27FC236}">
                <a16:creationId xmlns:a16="http://schemas.microsoft.com/office/drawing/2014/main" id="{39EADDCF-45C4-5F4D-A68F-4706CC99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9" y="1728550"/>
            <a:ext cx="57729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9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Labelling x-axis and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92040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ggplot(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dirty="0"/>
              <a:t>b+ labs(</a:t>
            </a:r>
            <a:r>
              <a:rPr lang="en-IN" b="1" dirty="0"/>
              <a:t>x=“In a Month”, y= “to the destination”</a:t>
            </a:r>
            <a:r>
              <a:rPr lang="en-IN" dirty="0"/>
              <a:t>)</a:t>
            </a:r>
          </a:p>
        </p:txBody>
      </p:sp>
      <p:pic>
        <p:nvPicPr>
          <p:cNvPr id="4" name="Picture 3" descr="axis labe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194560"/>
            <a:ext cx="6171718" cy="348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2336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Position adjustments determine how to arrange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that would otherwise occupy the same space.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5086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Bar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Point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043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bar type elements are arranged side by side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83802"/>
            <a:ext cx="5334000" cy="403488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label type, elements are stacked on top of one another.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9" y="3119120"/>
            <a:ext cx="4913116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r="19617"/>
          <a:stretch/>
        </p:blipFill>
        <p:spPr>
          <a:xfrm>
            <a:off x="6407334" y="3135085"/>
            <a:ext cx="3185615" cy="1629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8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 plotting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2194560"/>
            <a:ext cx="4703618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avoid over plotting add random to x and y position to each element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2577" r="5728" b="2362"/>
          <a:stretch/>
        </p:blipFill>
        <p:spPr>
          <a:xfrm>
            <a:off x="8354290" y="2119745"/>
            <a:ext cx="2327565" cy="229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FOR THE ABOVE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22567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&lt;-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(mpg,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fl,fill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drv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(position=“dodge”)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(position=“fill”)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(position=“jitter”)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geom_label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(position=“nudge”)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_bar(position=“stack”)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position_dodge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(width=1))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1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2358"/>
          </a:xfrm>
        </p:spPr>
        <p:txBody>
          <a:bodyPr/>
          <a:lstStyle/>
          <a:p>
            <a:r>
              <a:rPr lang="en-IN" dirty="0"/>
              <a:t>Basic structure of a plot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606732"/>
            <a:ext cx="10820400" cy="4611954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a data frame with the variables to be plotted.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Geometry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the kind of plot, scatter or histogram, or…?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Aesthetic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the x and y coordinates of the plot. </a:t>
            </a:r>
          </a:p>
          <a:p>
            <a:pPr marL="0" indent="0" algn="ctr">
              <a:buNone/>
            </a:pPr>
            <a:r>
              <a:rPr lang="en-US" altLang="zh-CN" dirty="0"/>
              <a:t>ggplot(</a:t>
            </a:r>
            <a:r>
              <a:rPr lang="en-US" altLang="zh-CN" b="1" dirty="0"/>
              <a:t>data, aes(x=A, y=B)</a:t>
            </a:r>
            <a:r>
              <a:rPr lang="en-US" altLang="zh-CN" dirty="0"/>
              <a:t>) + </a:t>
            </a:r>
            <a:r>
              <a:rPr lang="en-US" altLang="zh-CN" b="1" dirty="0" err="1"/>
              <a:t>geom_histogram</a:t>
            </a:r>
            <a:r>
              <a:rPr lang="en-US" altLang="zh-CN" dirty="0"/>
              <a:t>()</a:t>
            </a:r>
            <a:endParaRPr lang="en-IN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93B5F-95C7-A844-9754-F58200285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5" r="6297" b="13992"/>
          <a:stretch/>
        </p:blipFill>
        <p:spPr>
          <a:xfrm>
            <a:off x="755650" y="3461654"/>
            <a:ext cx="10008144" cy="2730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17209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Each position adjustment can be recast as a function with manual width and height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4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4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Facetting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Facetting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divide a plot into separate subplots based on one or more discrete variables.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When you call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, you provide a data source, usually a data frame, then ask ggplot2 to map different variables in our data source to different aesthetics, like position of the x or y-axes or color of our points or bars.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With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you gain an additional way to map the variables.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facet_grid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facet_wrap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ggplot2 Fun.png"/>
          <p:cNvPicPr>
            <a:picLocks noChangeAspect="1"/>
          </p:cNvPicPr>
          <p:nvPr/>
        </p:nvPicPr>
        <p:blipFill rotWithShape="1">
          <a:blip r:embed="rId2">
            <a:lum contrast="10000"/>
          </a:blip>
          <a:srcRect l="6478" r="7074"/>
          <a:stretch/>
        </p:blipFill>
        <p:spPr>
          <a:xfrm>
            <a:off x="4383742" y="2194560"/>
            <a:ext cx="6131858" cy="3626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0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1748118"/>
            <a:ext cx="3899647" cy="353657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forms a matrix of panels defined by row and column faceting variables. It is most useful when you have two discrete variables, and all combinations of the variables exist in the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43" y="816068"/>
            <a:ext cx="58483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19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wraps a 1d sequence of panels into 2d. This is generally a better use of screen space 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because most displays are roughly rectangular.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3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Combine multiple data sets into a single graph with a snap-together, building-block approach.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Easy to make pretty and elaborate graphs.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Carefully chosen default color schemes and layouts.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few high-end functions, but with very wide applicability.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Great graphical representations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geoms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easy transformations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Flexibility, intuitiveness, and logic of the mapping between the data and its representation.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layer system that makes it easy to combine different sources of data.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309" y="554182"/>
            <a:ext cx="7273636" cy="106541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Any Questions??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6" y="1619592"/>
            <a:ext cx="47815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13159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683623"/>
          </a:xfrm>
        </p:spPr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55059E-80C9-7242-9766-440AA5CE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819" y="1077119"/>
            <a:ext cx="49244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799" y="2730138"/>
            <a:ext cx="4565469" cy="2965268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Boxplot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Gives count of flights from origin in the month of February.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ggplot(data = lax_feb_flights, aes(x = origin)) + geom_bar()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17656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4578531">
                  <a:extLst>
                    <a:ext uri="{9D8B030D-6E8A-4147-A177-3AD203B41FA5}">
                      <a16:colId xmlns:a16="http://schemas.microsoft.com/office/drawing/2014/main" val="3899523996"/>
                    </a:ext>
                  </a:extLst>
                </a:gridCol>
                <a:gridCol w="6241869">
                  <a:extLst>
                    <a:ext uri="{9D8B030D-6E8A-4147-A177-3AD203B41FA5}">
                      <a16:colId xmlns:a16="http://schemas.microsoft.com/office/drawing/2014/main" val="125708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2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Scatterplot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5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geom_histogram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68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 Distribution</a:t>
                      </a:r>
                      <a:r>
                        <a:rPr lang="en-IN" baseline="0" dirty="0"/>
                        <a:t> Plot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geom_boxplot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Box and Whiskers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49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Textual Annotations</a:t>
                      </a:r>
                      <a:r>
                        <a:rPr lang="en-IN" baseline="0" dirty="0"/>
                        <a:t> in a plot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geom_errorbar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 Bars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2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 = mpg,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cty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hwy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Begins a plot that you finish by adding layers to. Add one </a:t>
            </a:r>
            <a:r>
              <a:rPr lang="en-IN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function per layer.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qplot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cty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hwy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data = mpg,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“point")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Creates a complete plot with given data, </a:t>
            </a:r>
            <a:r>
              <a:rPr lang="en-IN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and mappings. Supplies many useful defaults.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last_plot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Returns the last plot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ggsave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("plot.png", width = 5, height = 5)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Saves last plot as 5’ x 5’ file named "plot.png" in working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2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Themes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2354F99-064A-8140-9D89-0371CB8B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70" y="2193925"/>
            <a:ext cx="8971459" cy="40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2842</TotalTime>
  <Words>2880</Words>
  <Application>Microsoft Macintosh PowerPoint</Application>
  <PresentationFormat>Widescreen</PresentationFormat>
  <Paragraphs>326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Algerian</vt:lpstr>
      <vt:lpstr>Arial</vt:lpstr>
      <vt:lpstr>Bookman Old Style</vt:lpstr>
      <vt:lpstr>Century Gothic</vt:lpstr>
      <vt:lpstr>Times New Roman</vt:lpstr>
      <vt:lpstr>Wingdings</vt:lpstr>
      <vt:lpstr>Vapor Trail</vt:lpstr>
      <vt:lpstr>GGPLOT</vt:lpstr>
      <vt:lpstr>Introduction</vt:lpstr>
      <vt:lpstr>Data visualization</vt:lpstr>
      <vt:lpstr>Continued…</vt:lpstr>
      <vt:lpstr>Basic structure of a plot</vt:lpstr>
      <vt:lpstr>Graph</vt:lpstr>
      <vt:lpstr>Geometry</vt:lpstr>
      <vt:lpstr>Fundamentals</vt:lpstr>
      <vt:lpstr>Themes</vt:lpstr>
      <vt:lpstr>GRAPHICAL PRIMITIVES</vt:lpstr>
      <vt:lpstr>Aesthestics</vt:lpstr>
      <vt:lpstr>Example</vt:lpstr>
      <vt:lpstr>layers</vt:lpstr>
      <vt:lpstr>example</vt:lpstr>
      <vt:lpstr>One variable</vt:lpstr>
      <vt:lpstr>Two variable</vt:lpstr>
      <vt:lpstr>Continuous Bivariate function</vt:lpstr>
      <vt:lpstr>continued…</vt:lpstr>
      <vt:lpstr>Continued…</vt:lpstr>
      <vt:lpstr>Continuous Functions</vt:lpstr>
      <vt:lpstr>Continued…</vt:lpstr>
      <vt:lpstr>Visualizing error</vt:lpstr>
      <vt:lpstr>Stats</vt:lpstr>
      <vt:lpstr>Some Stat functions and their equivalent Geom functions</vt:lpstr>
      <vt:lpstr>Stat_contour()</vt:lpstr>
      <vt:lpstr>Stat_smooth()</vt:lpstr>
      <vt:lpstr>Stat functions that cannot be created by Geom Functions</vt:lpstr>
      <vt:lpstr>Stat_summary</vt:lpstr>
      <vt:lpstr>Stat_summary_2d</vt:lpstr>
      <vt:lpstr>scales</vt:lpstr>
      <vt:lpstr>TYPES OF Scales</vt:lpstr>
      <vt:lpstr>Color and Fill Scales</vt:lpstr>
      <vt:lpstr>Coordinate Systems</vt:lpstr>
      <vt:lpstr>Types of coordinate system</vt:lpstr>
      <vt:lpstr>coord_polar</vt:lpstr>
      <vt:lpstr>coord_cartesian &amp; coord_flip</vt:lpstr>
      <vt:lpstr>Labels</vt:lpstr>
      <vt:lpstr>What is a label?</vt:lpstr>
      <vt:lpstr>Arguments</vt:lpstr>
      <vt:lpstr>title</vt:lpstr>
      <vt:lpstr>Subtitle</vt:lpstr>
      <vt:lpstr>caption</vt:lpstr>
      <vt:lpstr>TAG</vt:lpstr>
      <vt:lpstr>Labelling x-axis and y-axis</vt:lpstr>
      <vt:lpstr>Position adjustments</vt:lpstr>
      <vt:lpstr>types</vt:lpstr>
      <vt:lpstr>examples</vt:lpstr>
      <vt:lpstr>over plotting</vt:lpstr>
      <vt:lpstr>FUNCTIONS FOR THE ABOVE</vt:lpstr>
      <vt:lpstr>VARIATIONS</vt:lpstr>
      <vt:lpstr>Facets</vt:lpstr>
      <vt:lpstr>What is Facetting ?</vt:lpstr>
      <vt:lpstr>Types :</vt:lpstr>
      <vt:lpstr>PowerPoint Presentation</vt:lpstr>
      <vt:lpstr>PowerPoint Presentation</vt:lpstr>
      <vt:lpstr>Conclusion</vt:lpstr>
      <vt:lpstr>Any Questions??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</dc:title>
  <dc:creator>Windows User</dc:creator>
  <cp:lastModifiedBy>RAPOL SAIKUMAR REDDY</cp:lastModifiedBy>
  <cp:revision>77</cp:revision>
  <dcterms:created xsi:type="dcterms:W3CDTF">2019-11-11T20:12:39Z</dcterms:created>
  <dcterms:modified xsi:type="dcterms:W3CDTF">2019-11-14T13:45:11Z</dcterms:modified>
</cp:coreProperties>
</file>