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5" r:id="rId8"/>
    <p:sldId id="260" r:id="rId9"/>
    <p:sldId id="268" r:id="rId10"/>
    <p:sldId id="270" r:id="rId11"/>
    <p:sldId id="271" r:id="rId12"/>
    <p:sldId id="272" r:id="rId13"/>
    <p:sldId id="273" r:id="rId14"/>
    <p:sldId id="274" r:id="rId15"/>
    <p:sldId id="275" r:id="rId16"/>
    <p:sldId id="276" r:id="rId17"/>
    <p:sldId id="261" r:id="rId18"/>
    <p:sldId id="262" r:id="rId19"/>
    <p:sldId id="263" r:id="rId20"/>
    <p:sldId id="264" r:id="rId21"/>
    <p:sldId id="279" r:id="rId22"/>
    <p:sldId id="280"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6" autoAdjust="0"/>
  </p:normalViewPr>
  <p:slideViewPr>
    <p:cSldViewPr>
      <p:cViewPr varScale="1">
        <p:scale>
          <a:sx n="75" d="100"/>
          <a:sy n="75" d="100"/>
        </p:scale>
        <p:origin x="-122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AEEC6C-D95D-4B5F-AA2A-1EF4C2D5BF4B}"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307817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AEEC6C-D95D-4B5F-AA2A-1EF4C2D5BF4B}"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27848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AEEC6C-D95D-4B5F-AA2A-1EF4C2D5BF4B}"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18423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AEEC6C-D95D-4B5F-AA2A-1EF4C2D5BF4B}"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60899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AEEC6C-D95D-4B5F-AA2A-1EF4C2D5BF4B}"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153941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AEEC6C-D95D-4B5F-AA2A-1EF4C2D5BF4B}"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175067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AEEC6C-D95D-4B5F-AA2A-1EF4C2D5BF4B}" type="datetimeFigureOut">
              <a:rPr lang="en-US" smtClean="0"/>
              <a:t>5/12/2013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154604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AEEC6C-D95D-4B5F-AA2A-1EF4C2D5BF4B}" type="datetimeFigureOut">
              <a:rPr lang="en-US" smtClean="0"/>
              <a:t>5/12/2013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17755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EEC6C-D95D-4B5F-AA2A-1EF4C2D5BF4B}" type="datetimeFigureOut">
              <a:rPr lang="en-US" smtClean="0"/>
              <a:t>5/12/2013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298876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AEEC6C-D95D-4B5F-AA2A-1EF4C2D5BF4B}"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3433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AEEC6C-D95D-4B5F-AA2A-1EF4C2D5BF4B}"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46453-6CD5-40D0-B42C-7E02E3D76126}" type="slidenum">
              <a:rPr lang="en-US" smtClean="0"/>
              <a:t>‹#›</a:t>
            </a:fld>
            <a:endParaRPr lang="en-US"/>
          </a:p>
        </p:txBody>
      </p:sp>
    </p:spTree>
    <p:extLst>
      <p:ext uri="{BB962C8B-B14F-4D97-AF65-F5344CB8AC3E}">
        <p14:creationId xmlns:p14="http://schemas.microsoft.com/office/powerpoint/2010/main" val="1692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EEC6C-D95D-4B5F-AA2A-1EF4C2D5BF4B}" type="datetimeFigureOut">
              <a:rPr lang="en-US" smtClean="0"/>
              <a:t>5/12/2013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46453-6CD5-40D0-B42C-7E02E3D76126}" type="slidenum">
              <a:rPr lang="en-US" smtClean="0"/>
              <a:t>‹#›</a:t>
            </a:fld>
            <a:endParaRPr lang="en-US"/>
          </a:p>
        </p:txBody>
      </p:sp>
    </p:spTree>
    <p:extLst>
      <p:ext uri="{BB962C8B-B14F-4D97-AF65-F5344CB8AC3E}">
        <p14:creationId xmlns:p14="http://schemas.microsoft.com/office/powerpoint/2010/main" val="3606779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7400" y="1524000"/>
            <a:ext cx="10896600" cy="2123658"/>
          </a:xfrm>
          <a:prstGeom prst="rect">
            <a:avLst/>
          </a:prstGeom>
          <a:noFill/>
        </p:spPr>
        <p:txBody>
          <a:bodyPr wrap="square" rtlCol="0">
            <a:spAutoFit/>
          </a:bodyPr>
          <a:lstStyle/>
          <a:p>
            <a:pPr algn="ctr"/>
            <a:r>
              <a:rPr lang="en-US" sz="6600" dirty="0" smtClean="0">
                <a:latin typeface="Adobe Arabic" pitchFamily="18" charset="-78"/>
                <a:ea typeface="BatangChe" pitchFamily="49" charset="-127"/>
                <a:cs typeface="Adobe Arabic" pitchFamily="18" charset="-78"/>
              </a:rPr>
              <a:t>Vehicle Tracking System Using </a:t>
            </a:r>
          </a:p>
          <a:p>
            <a:pPr algn="ctr"/>
            <a:r>
              <a:rPr lang="en-US" sz="6600" dirty="0" smtClean="0">
                <a:latin typeface="Adobe Arabic" pitchFamily="18" charset="-78"/>
                <a:ea typeface="BatangChe" pitchFamily="49" charset="-127"/>
                <a:cs typeface="Adobe Arabic" pitchFamily="18" charset="-78"/>
              </a:rPr>
              <a:t>Lucas-</a:t>
            </a:r>
            <a:r>
              <a:rPr lang="en-US" sz="6600" dirty="0" err="1" smtClean="0">
                <a:latin typeface="Adobe Arabic" pitchFamily="18" charset="-78"/>
                <a:ea typeface="BatangChe" pitchFamily="49" charset="-127"/>
                <a:cs typeface="Adobe Arabic" pitchFamily="18" charset="-78"/>
              </a:rPr>
              <a:t>Kanade</a:t>
            </a:r>
            <a:r>
              <a:rPr lang="en-US" sz="6600" dirty="0" smtClean="0">
                <a:latin typeface="Adobe Arabic" pitchFamily="18" charset="-78"/>
                <a:ea typeface="BatangChe" pitchFamily="49" charset="-127"/>
                <a:cs typeface="Adobe Arabic" pitchFamily="18" charset="-78"/>
              </a:rPr>
              <a:t> algorithm</a:t>
            </a:r>
            <a:endParaRPr lang="en-US" sz="6600" dirty="0">
              <a:latin typeface="Adobe Arabic" pitchFamily="18" charset="-78"/>
              <a:ea typeface="BatangChe" pitchFamily="49" charset="-127"/>
              <a:cs typeface="Adobe Arabic" pitchFamily="18" charset="-78"/>
            </a:endParaRPr>
          </a:p>
        </p:txBody>
      </p:sp>
    </p:spTree>
    <p:extLst>
      <p:ext uri="{BB962C8B-B14F-4D97-AF65-F5344CB8AC3E}">
        <p14:creationId xmlns:p14="http://schemas.microsoft.com/office/powerpoint/2010/main" val="3934392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846" y="465583"/>
            <a:ext cx="7772400" cy="430887"/>
          </a:xfrm>
          <a:prstGeom prst="rect">
            <a:avLst/>
          </a:prstGeom>
          <a:noFill/>
        </p:spPr>
        <p:txBody>
          <a:bodyPr wrap="square" rtlCol="0">
            <a:spAutoFit/>
          </a:bodyPr>
          <a:lstStyle/>
          <a:p>
            <a:r>
              <a:rPr lang="en-US" sz="2200" b="1" dirty="0" smtClean="0">
                <a:latin typeface="+mj-lt"/>
              </a:rPr>
              <a:t>2.3</a:t>
            </a:r>
            <a:r>
              <a:rPr lang="en-US" b="1" dirty="0" smtClean="0">
                <a:latin typeface="+mj-lt"/>
              </a:rPr>
              <a:t>:</a:t>
            </a:r>
            <a:endParaRPr lang="en-US" b="1" dirty="0">
              <a:latin typeface="+mj-lt"/>
            </a:endParaRPr>
          </a:p>
        </p:txBody>
      </p:sp>
      <p:sp>
        <p:nvSpPr>
          <p:cNvPr id="3" name="Rectangle 1"/>
          <p:cNvSpPr>
            <a:spLocks noChangeArrowheads="1"/>
          </p:cNvSpPr>
          <p:nvPr/>
        </p:nvSpPr>
        <p:spPr bwMode="auto">
          <a:xfrm>
            <a:off x="186952" y="1090369"/>
            <a:ext cx="8830236"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charset="0"/>
              <a:cs typeface="Arial"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t>
            </a:r>
            <a:endParaRPr kumimoji="0" lang="en-US" sz="1900" b="0" i="0" u="none" strike="noStrike" cap="none" normalizeH="0" baseline="0" dirty="0" smtClean="0">
              <a:ln>
                <a:noFill/>
              </a:ln>
              <a:solidFill>
                <a:schemeClr val="tx1"/>
              </a:solidFill>
              <a:effectLst/>
              <a:latin typeface="Arial" charset="0"/>
              <a:cs typeface="Arial"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t>
            </a:r>
            <a:endParaRPr kumimoji="0" lang="en-US" sz="1900" b="0" i="0" u="none" strike="noStrike" cap="none" normalizeH="0" baseline="0" dirty="0" smtClean="0">
              <a:ln>
                <a:noFill/>
              </a:ln>
              <a:solidFill>
                <a:schemeClr val="tx1"/>
              </a:solidFill>
              <a:effectLst/>
              <a:latin typeface="Arial" charset="0"/>
              <a:cs typeface="Arial"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t>
            </a:r>
            <a:endParaRPr kumimoji="0" lang="en-US" sz="1900" b="0" i="0" u="none" strike="noStrike" cap="none" normalizeH="0" baseline="0" dirty="0" smtClean="0">
              <a:ln>
                <a:noFill/>
              </a:ln>
              <a:solidFill>
                <a:schemeClr val="tx1"/>
              </a:solidFill>
              <a:effectLst/>
              <a:latin typeface="Arial" charset="0"/>
              <a:cs typeface="Arial" charset="0"/>
            </a:endParaRPr>
          </a:p>
          <a:p>
            <a:pPr lvl="1" eaLnBrk="0" fontAlgn="base" hangingPunct="0">
              <a:spcBef>
                <a:spcPct val="0"/>
              </a:spcBef>
              <a:spcAft>
                <a:spcPct val="0"/>
              </a:spcAft>
            </a:pPr>
            <a:endParaRPr lang="en-US" dirty="0">
              <a:latin typeface="Arial" charset="0"/>
              <a:cs typeface="Arial" charset="0"/>
            </a:endParaRPr>
          </a:p>
          <a:p>
            <a:pPr lvl="1" eaLnBrk="0" fontAlgn="base" hangingPunct="0">
              <a:spcBef>
                <a:spcPct val="0"/>
              </a:spcBef>
              <a:spcAft>
                <a:spcPct val="0"/>
              </a:spcAft>
            </a:pPr>
            <a:endParaRPr lang="en-US" dirty="0" smtClean="0">
              <a:latin typeface="Arial" charset="0"/>
              <a:cs typeface="Arial" charset="0"/>
            </a:endParaRPr>
          </a:p>
          <a:p>
            <a:pPr lvl="1" eaLnBrk="0" fontAlgn="base" hangingPunct="0">
              <a:spcBef>
                <a:spcPct val="0"/>
              </a:spcBef>
              <a:spcAft>
                <a:spcPct val="0"/>
              </a:spcAft>
            </a:pPr>
            <a:endParaRPr lang="en-US" dirty="0">
              <a:latin typeface="Arial" charset="0"/>
              <a:cs typeface="Arial" charset="0"/>
            </a:endParaRPr>
          </a:p>
          <a:p>
            <a:pPr marL="742950" lvl="1" indent="-285750" eaLnBrk="0" fontAlgn="base" hangingPunct="0">
              <a:spcBef>
                <a:spcPct val="0"/>
              </a:spcBef>
              <a:spcAft>
                <a:spcPct val="0"/>
              </a:spcAft>
              <a:buFont typeface="Arial" pitchFamily="34" charset="0"/>
              <a:buChar char="•"/>
            </a:pPr>
            <a:r>
              <a:rPr lang="en-US" sz="2200" dirty="0" smtClean="0">
                <a:cs typeface="Arial" charset="0"/>
              </a:rPr>
              <a:t>Then</a:t>
            </a:r>
            <a:r>
              <a:rPr lang="en-US" sz="2200" dirty="0">
                <a:cs typeface="Arial" charset="0"/>
              </a:rPr>
              <a:t>, we apply a Taylor development (order 1) around the move [0, 0] (valid if we consider move is small, and we will admit it):  </a:t>
            </a:r>
            <a:endParaRPr kumimoji="0" lang="en-US" sz="2200" b="0" i="0" u="none" strike="noStrike" cap="none" normalizeH="0" baseline="0" dirty="0" smtClean="0">
              <a:ln>
                <a:noFill/>
              </a:ln>
              <a:solidFill>
                <a:schemeClr val="tx1"/>
              </a:solidFill>
              <a:effectLst/>
              <a:cs typeface="Arial" charset="0"/>
            </a:endParaRPr>
          </a:p>
        </p:txBody>
      </p:sp>
      <p:sp>
        <p:nvSpPr>
          <p:cNvPr id="4" name="AutoShape 2" descr="(V_x,V_y)"/>
          <p:cNvSpPr>
            <a:spLocks noChangeAspect="1" noChangeArrowheads="1"/>
          </p:cNvSpPr>
          <p:nvPr/>
        </p:nvSpPr>
        <p:spPr bwMode="auto">
          <a:xfrm>
            <a:off x="14189075"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3" descr="I_x(q_1) V_x + I_y (q_1) V_y = -I_t(q_1)"/>
          <p:cNvSpPr>
            <a:spLocks noChangeAspect="1" noChangeArrowheads="1"/>
          </p:cNvSpPr>
          <p:nvPr/>
        </p:nvSpPr>
        <p:spPr bwMode="auto">
          <a:xfrm>
            <a:off x="612775"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_x(q_2) V_x + I_y (q_2) V_y = -I_t(q_2)"/>
          <p:cNvSpPr>
            <a:spLocks noChangeAspect="1" noChangeArrowheads="1"/>
          </p:cNvSpPr>
          <p:nvPr/>
        </p:nvSpPr>
        <p:spPr bwMode="auto">
          <a:xfrm>
            <a:off x="612775" y="-46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vdots"/>
          <p:cNvSpPr>
            <a:spLocks noChangeAspect="1" noChangeArrowheads="1"/>
          </p:cNvSpPr>
          <p:nvPr/>
        </p:nvSpPr>
        <p:spPr bwMode="auto">
          <a:xfrm>
            <a:off x="612775" y="22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_x(q_n) V_x + I_y (q_n) V_y = -I_t(q_n)"/>
          <p:cNvSpPr>
            <a:spLocks noChangeAspect="1" noChangeArrowheads="1"/>
          </p:cNvSpPr>
          <p:nvPr/>
        </p:nvSpPr>
        <p:spPr bwMode="auto">
          <a:xfrm>
            <a:off x="612775" y="503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q_1,q_2,\dots,q_n"/>
          <p:cNvSpPr>
            <a:spLocks noChangeAspect="1" noChangeArrowheads="1"/>
          </p:cNvSpPr>
          <p:nvPr/>
        </p:nvSpPr>
        <p:spPr bwMode="auto">
          <a:xfrm>
            <a:off x="841375" y="777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I_x(q_i),I_y(q_i),I_t(q_i)"/>
          <p:cNvSpPr>
            <a:spLocks noChangeAspect="1" noChangeArrowheads="1"/>
          </p:cNvSpPr>
          <p:nvPr/>
        </p:nvSpPr>
        <p:spPr bwMode="auto">
          <a:xfrm>
            <a:off x="4832350" y="777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I"/>
          <p:cNvSpPr>
            <a:spLocks noChangeAspect="1" noChangeArrowheads="1"/>
          </p:cNvSpPr>
          <p:nvPr/>
        </p:nvSpPr>
        <p:spPr bwMode="auto">
          <a:xfrm>
            <a:off x="8963025" y="777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q_i"/>
          <p:cNvSpPr>
            <a:spLocks noChangeAspect="1" noChangeArrowheads="1"/>
          </p:cNvSpPr>
          <p:nvPr/>
        </p:nvSpPr>
        <p:spPr bwMode="auto">
          <a:xfrm>
            <a:off x="15341600" y="777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70" y="1798255"/>
            <a:ext cx="8582355"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29" y="4800600"/>
            <a:ext cx="858235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587093" y="1017795"/>
            <a:ext cx="7921625" cy="769441"/>
          </a:xfrm>
          <a:prstGeom prst="rect">
            <a:avLst/>
          </a:prstGeom>
        </p:spPr>
        <p:txBody>
          <a:bodyPr wrap="square">
            <a:spAutoFit/>
          </a:bodyPr>
          <a:lstStyle/>
          <a:p>
            <a:pPr marL="285750" indent="-285750">
              <a:buFont typeface="Arial" pitchFamily="34" charset="0"/>
              <a:buChar char="•"/>
            </a:pPr>
            <a:r>
              <a:rPr lang="en-US" sz="2200" dirty="0" smtClean="0"/>
              <a:t> We </a:t>
            </a:r>
            <a:r>
              <a:rPr lang="en-US" sz="2200" dirty="0"/>
              <a:t>begin by obtaining the derivative of the error in comparison with the move:</a:t>
            </a:r>
          </a:p>
        </p:txBody>
      </p:sp>
    </p:spTree>
    <p:extLst>
      <p:ext uri="{BB962C8B-B14F-4D97-AF65-F5344CB8AC3E}">
        <p14:creationId xmlns:p14="http://schemas.microsoft.com/office/powerpoint/2010/main" val="1933935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8686800" cy="2923877"/>
          </a:xfrm>
          <a:prstGeom prst="rect">
            <a:avLst/>
          </a:prstGeom>
        </p:spPr>
        <p:txBody>
          <a:bodyPr wrap="square">
            <a:spAutoFit/>
          </a:bodyPr>
          <a:lstStyle/>
          <a:p>
            <a:r>
              <a:rPr lang="en-US" sz="2200" b="1" dirty="0" smtClean="0"/>
              <a:t>2.4: </a:t>
            </a:r>
          </a:p>
          <a:p>
            <a:pPr marL="285750" indent="-285750">
              <a:buFont typeface="Arial" pitchFamily="34" charset="0"/>
              <a:buChar char="•"/>
            </a:pPr>
            <a:r>
              <a:rPr lang="en-US" sz="2000" dirty="0" smtClean="0"/>
              <a:t>From </a:t>
            </a:r>
            <a:r>
              <a:rPr lang="en-US" sz="2000" dirty="0"/>
              <a:t>now, we can briefly stop computations to consider some facts.</a:t>
            </a:r>
            <a:br>
              <a:rPr lang="en-US" sz="2000" dirty="0"/>
            </a:br>
            <a:r>
              <a:rPr lang="en-US" sz="2000" dirty="0"/>
              <a:t>First, A(x, y) – B(x, y) looks like the picture’s derivative at point (x, y), which we will note </a:t>
            </a:r>
            <a:r>
              <a:rPr lang="en-US" sz="2000" dirty="0" err="1"/>
              <a:t>dI</a:t>
            </a:r>
            <a:r>
              <a:rPr lang="en-US" sz="2000" dirty="0"/>
              <a:t>(x, y</a:t>
            </a:r>
            <a:r>
              <a:rPr lang="en-US" sz="2000" dirty="0" smtClean="0"/>
              <a:t>).</a:t>
            </a:r>
          </a:p>
          <a:p>
            <a:pPr marL="285750" indent="-285750">
              <a:buFont typeface="Arial" pitchFamily="34" charset="0"/>
              <a:buChar char="•"/>
            </a:pPr>
            <a:r>
              <a:rPr lang="en-US" sz="2000" dirty="0" smtClean="0"/>
              <a:t>Then</a:t>
            </a:r>
            <a:r>
              <a:rPr lang="en-US" sz="2000" dirty="0"/>
              <a:t>, B’s partial derivatives in x and y look like a gradient. As we can consider the window to be big enough in comparison with the movement vector, windowed picture’s derivative will be the same in image B and in image A. </a:t>
            </a:r>
            <a:endParaRPr lang="en-US" sz="2000" dirty="0" smtClean="0"/>
          </a:p>
          <a:p>
            <a:pPr marL="285750" indent="-285750">
              <a:buFont typeface="Arial" pitchFamily="34" charset="0"/>
              <a:buChar char="•"/>
            </a:pPr>
            <a:r>
              <a:rPr lang="en-US" sz="2000" dirty="0" smtClean="0"/>
              <a:t>Therefore</a:t>
            </a:r>
            <a:r>
              <a:rPr lang="en-US" sz="2000" dirty="0"/>
              <a:t>, we have the following </a:t>
            </a:r>
            <a:r>
              <a:rPr lang="en-US" sz="2000" dirty="0" smtClean="0"/>
              <a:t>gradient:</a:t>
            </a:r>
          </a:p>
          <a:p>
            <a:r>
              <a:rPr lang="en-US" sz="2000" dirty="0"/>
              <a:t> </a:t>
            </a:r>
            <a:r>
              <a:rPr lang="en-US" sz="2000" dirty="0" smtClean="0"/>
              <a:t>                    for </a:t>
            </a:r>
            <a:r>
              <a:rPr lang="en-US" sz="2000" dirty="0"/>
              <a:t>any (x, y) belonging to the window: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69898"/>
            <a:ext cx="5867400" cy="69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19600"/>
            <a:ext cx="5867400" cy="792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8945" y="5247039"/>
            <a:ext cx="4292714" cy="430887"/>
          </a:xfrm>
          <a:prstGeom prst="rect">
            <a:avLst/>
          </a:prstGeom>
        </p:spPr>
        <p:txBody>
          <a:bodyPr wrap="none">
            <a:spAutoFit/>
          </a:bodyPr>
          <a:lstStyle/>
          <a:p>
            <a:pPr marL="342900" indent="-342900">
              <a:buFont typeface="Arial" pitchFamily="34" charset="0"/>
              <a:buChar char="•"/>
            </a:pPr>
            <a:r>
              <a:rPr lang="en-US" sz="2200" dirty="0"/>
              <a:t>With those notations, we obtain:</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677926"/>
            <a:ext cx="5943600" cy="87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73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599"/>
            <a:ext cx="6096000" cy="769441"/>
          </a:xfrm>
          <a:prstGeom prst="rect">
            <a:avLst/>
          </a:prstGeom>
          <a:noFill/>
        </p:spPr>
        <p:txBody>
          <a:bodyPr wrap="square" rtlCol="0">
            <a:spAutoFit/>
          </a:bodyPr>
          <a:lstStyle/>
          <a:p>
            <a:r>
              <a:rPr lang="en-US" sz="2200" b="1" dirty="0" smtClean="0"/>
              <a:t>2.5: </a:t>
            </a:r>
            <a:endParaRPr lang="en-US" sz="2200" dirty="0" smtClean="0"/>
          </a:p>
          <a:p>
            <a:pPr marL="342900" indent="-342900">
              <a:buFont typeface="Arial" pitchFamily="34" charset="0"/>
              <a:buChar char="•"/>
            </a:pPr>
            <a:r>
              <a:rPr lang="en-US" sz="2200" b="1" dirty="0"/>
              <a:t> </a:t>
            </a:r>
            <a:r>
              <a:rPr lang="en-US" sz="2200" b="1" dirty="0" smtClean="0"/>
              <a:t> </a:t>
            </a:r>
            <a:r>
              <a:rPr lang="en-US" sz="2200" dirty="0" smtClean="0"/>
              <a:t>Finally, a slight transformation gives us: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16" y="1786934"/>
            <a:ext cx="8017257" cy="107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4459" y="2891950"/>
            <a:ext cx="1555939" cy="430887"/>
          </a:xfrm>
          <a:prstGeom prst="rect">
            <a:avLst/>
          </a:prstGeom>
          <a:noFill/>
        </p:spPr>
        <p:txBody>
          <a:bodyPr wrap="none" rtlCol="0">
            <a:spAutoFit/>
          </a:bodyPr>
          <a:lstStyle/>
          <a:p>
            <a:pPr marL="342900" indent="-342900">
              <a:buFont typeface="Arial" pitchFamily="34" charset="0"/>
              <a:buChar char="•"/>
            </a:pPr>
            <a:r>
              <a:rPr lang="en-US" sz="2200" dirty="0" smtClean="0"/>
              <a:t>If we use</a:t>
            </a:r>
            <a:endParaRPr lang="en-US" sz="22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16" y="3476882"/>
            <a:ext cx="3764300" cy="861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51291" y="3723070"/>
            <a:ext cx="601447" cy="369332"/>
          </a:xfrm>
          <a:prstGeom prst="rect">
            <a:avLst/>
          </a:prstGeom>
        </p:spPr>
        <p:txBody>
          <a:bodyPr wrap="none">
            <a:spAutoFit/>
          </a:bodyPr>
          <a:lstStyle/>
          <a:p>
            <a:r>
              <a:rPr lang="en-US" dirty="0"/>
              <a:t>and:</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476882"/>
            <a:ext cx="3181673" cy="8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7775" y="4724399"/>
            <a:ext cx="4881657" cy="430887"/>
          </a:xfrm>
          <a:prstGeom prst="rect">
            <a:avLst/>
          </a:prstGeom>
        </p:spPr>
        <p:txBody>
          <a:bodyPr wrap="none">
            <a:spAutoFit/>
          </a:bodyPr>
          <a:lstStyle/>
          <a:p>
            <a:pPr marL="342900" indent="-342900">
              <a:buFont typeface="Arial" pitchFamily="34" charset="0"/>
              <a:buChar char="•"/>
            </a:pPr>
            <a:r>
              <a:rPr lang="en-US" sz="2200" dirty="0"/>
              <a:t>we can rewrite the previous equation:</a:t>
            </a: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082" y="5584657"/>
            <a:ext cx="3842868" cy="92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71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1905000"/>
            <a:ext cx="2438399" cy="57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97224" y="685800"/>
            <a:ext cx="8458200" cy="3477875"/>
          </a:xfrm>
          <a:prstGeom prst="rect">
            <a:avLst/>
          </a:prstGeom>
        </p:spPr>
        <p:txBody>
          <a:bodyPr wrap="square">
            <a:spAutoFit/>
          </a:bodyPr>
          <a:lstStyle/>
          <a:p>
            <a:r>
              <a:rPr lang="en-US" sz="2200" b="1" dirty="0" smtClean="0"/>
              <a:t>2.6:</a:t>
            </a:r>
          </a:p>
          <a:p>
            <a:pPr marL="342900" indent="-342900">
              <a:buFont typeface="Arial" pitchFamily="34" charset="0"/>
              <a:buChar char="•"/>
            </a:pPr>
            <a:r>
              <a:rPr lang="en-US" sz="2200" b="1" dirty="0" smtClean="0"/>
              <a:t>  </a:t>
            </a:r>
            <a:r>
              <a:rPr lang="en-US" sz="2200" dirty="0" smtClean="0"/>
              <a:t>As</a:t>
            </a:r>
            <a:r>
              <a:rPr lang="en-US" sz="2200" dirty="0"/>
              <a:t>, let us not forget about it, the goal is to cancel out error’s derivative, we get</a:t>
            </a:r>
            <a:r>
              <a:rPr lang="en-US" sz="2200" dirty="0" smtClean="0"/>
              <a:t>:</a:t>
            </a:r>
          </a:p>
          <a:p>
            <a:endParaRPr lang="en-US" sz="2200" dirty="0"/>
          </a:p>
          <a:p>
            <a:endParaRPr lang="en-US" sz="2200" dirty="0" smtClean="0"/>
          </a:p>
          <a:p>
            <a:endParaRPr lang="en-US" sz="2200" dirty="0"/>
          </a:p>
          <a:p>
            <a:endParaRPr lang="en-US" sz="2200" dirty="0" smtClean="0"/>
          </a:p>
          <a:p>
            <a:pPr marL="342900" indent="-342900">
              <a:buFont typeface="Arial" pitchFamily="34" charset="0"/>
              <a:buChar char="•"/>
            </a:pPr>
            <a:r>
              <a:rPr lang="en-US" sz="2200" dirty="0"/>
              <a:t> </a:t>
            </a:r>
            <a:r>
              <a:rPr lang="en-US" sz="2200" dirty="0" smtClean="0"/>
              <a:t> G </a:t>
            </a:r>
            <a:r>
              <a:rPr lang="en-US" sz="2200" dirty="0"/>
              <a:t>is invertible if gradient of A is defined, </a:t>
            </a:r>
            <a:r>
              <a:rPr lang="en-US" sz="2200" dirty="0" err="1"/>
              <a:t>i.e</a:t>
            </a:r>
            <a:r>
              <a:rPr lang="en-US" sz="2200" dirty="0"/>
              <a:t> if the window is contained into the picture, and if we have a high enough contrast into the window (see last part about good pixels choice).</a:t>
            </a:r>
          </a:p>
        </p:txBody>
      </p:sp>
    </p:spTree>
    <p:extLst>
      <p:ext uri="{BB962C8B-B14F-4D97-AF65-F5344CB8AC3E}">
        <p14:creationId xmlns:p14="http://schemas.microsoft.com/office/powerpoint/2010/main" val="164557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31095"/>
            <a:ext cx="8305800" cy="6524863"/>
          </a:xfrm>
          <a:prstGeom prst="rect">
            <a:avLst/>
          </a:prstGeom>
        </p:spPr>
        <p:txBody>
          <a:bodyPr wrap="square">
            <a:spAutoFit/>
          </a:bodyPr>
          <a:lstStyle/>
          <a:p>
            <a:r>
              <a:rPr lang="en-US" sz="2200" b="1" dirty="0" smtClean="0"/>
              <a:t>2.7 : k iterations in order to sharp the result</a:t>
            </a:r>
          </a:p>
          <a:p>
            <a:endParaRPr lang="en-US" sz="2200" dirty="0"/>
          </a:p>
          <a:p>
            <a:pPr marL="342900" indent="-342900">
              <a:buFont typeface="Arial" pitchFamily="34" charset="0"/>
              <a:buChar char="•"/>
            </a:pPr>
            <a:r>
              <a:rPr lang="en-US" sz="2200" dirty="0" smtClean="0"/>
              <a:t>We </a:t>
            </a:r>
            <a:r>
              <a:rPr lang="en-US" sz="2200" dirty="0"/>
              <a:t>can consolidate the result by applying them several times, until, for example, the new found norm of movement is less than a chosen epsilon.</a:t>
            </a:r>
          </a:p>
          <a:p>
            <a:pPr marL="342900" indent="-342900">
              <a:buFont typeface="Arial" pitchFamily="34" charset="0"/>
              <a:buChar char="•"/>
            </a:pPr>
            <a:r>
              <a:rPr lang="en-US" sz="2200" dirty="0"/>
              <a:t>For an iteration index k, if we have a result , we transform B this way:</a:t>
            </a:r>
          </a:p>
          <a:p>
            <a:endParaRPr lang="en-US" sz="2200" dirty="0"/>
          </a:p>
          <a:p>
            <a:endParaRPr lang="en-US" sz="2200" dirty="0" smtClean="0"/>
          </a:p>
          <a:p>
            <a:endParaRPr lang="en-US" sz="2200" dirty="0"/>
          </a:p>
          <a:p>
            <a:endParaRPr lang="en-US" sz="2200" dirty="0"/>
          </a:p>
          <a:p>
            <a:pPr marL="342900" indent="-342900">
              <a:buFont typeface="Arial" pitchFamily="34" charset="0"/>
              <a:buChar char="•"/>
            </a:pPr>
            <a:r>
              <a:rPr lang="en-US" sz="2200" dirty="0" smtClean="0"/>
              <a:t>and </a:t>
            </a:r>
            <a:r>
              <a:rPr lang="en-US" sz="2200" dirty="0"/>
              <a:t>then we compute:</a:t>
            </a:r>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endParaRPr lang="en-US" sz="2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033" y="2688213"/>
            <a:ext cx="6831933" cy="6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506" y="4610100"/>
            <a:ext cx="2514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85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7391400" cy="1446550"/>
          </a:xfrm>
          <a:prstGeom prst="rect">
            <a:avLst/>
          </a:prstGeom>
        </p:spPr>
        <p:txBody>
          <a:bodyPr wrap="square">
            <a:spAutoFit/>
          </a:bodyPr>
          <a:lstStyle/>
          <a:p>
            <a:pPr marL="285750" indent="-285750">
              <a:buFont typeface="Arial" pitchFamily="34" charset="0"/>
              <a:buChar char="•"/>
            </a:pPr>
            <a:r>
              <a:rPr lang="en-US" sz="2200" dirty="0"/>
              <a:t>We can see now how useful it was to compute gradient of A rather than gradient of B because we won’t have to compute it again through iterations.</a:t>
            </a:r>
          </a:p>
          <a:p>
            <a:pPr marL="285750" indent="-285750">
              <a:buFont typeface="Arial" pitchFamily="34" charset="0"/>
              <a:buChar char="•"/>
            </a:pPr>
            <a:r>
              <a:rPr lang="en-US" sz="2200" dirty="0"/>
              <a:t>We finally get the final move: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657286"/>
            <a:ext cx="2152650" cy="130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59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64513"/>
            <a:ext cx="3197863" cy="430887"/>
          </a:xfrm>
          <a:prstGeom prst="rect">
            <a:avLst/>
          </a:prstGeom>
        </p:spPr>
        <p:txBody>
          <a:bodyPr wrap="none">
            <a:spAutoFit/>
          </a:bodyPr>
          <a:lstStyle/>
          <a:p>
            <a:r>
              <a:rPr lang="en-US" sz="2200" b="1" dirty="0" smtClean="0"/>
              <a:t>2.8 : The </a:t>
            </a:r>
            <a:r>
              <a:rPr lang="en-US" sz="2200" b="1" dirty="0"/>
              <a:t>Pyramidal </a:t>
            </a:r>
            <a:r>
              <a:rPr lang="en-US" sz="2200" b="1" dirty="0" smtClean="0"/>
              <a:t>form.</a:t>
            </a:r>
            <a:endParaRPr lang="en-US" sz="2200" b="1" dirty="0"/>
          </a:p>
        </p:txBody>
      </p:sp>
      <p:sp>
        <p:nvSpPr>
          <p:cNvPr id="3" name="Rectangle 2"/>
          <p:cNvSpPr/>
          <p:nvPr/>
        </p:nvSpPr>
        <p:spPr>
          <a:xfrm>
            <a:off x="381000" y="1645024"/>
            <a:ext cx="7772400" cy="3139321"/>
          </a:xfrm>
          <a:prstGeom prst="rect">
            <a:avLst/>
          </a:prstGeom>
        </p:spPr>
        <p:txBody>
          <a:bodyPr wrap="square">
            <a:spAutoFit/>
          </a:bodyPr>
          <a:lstStyle/>
          <a:p>
            <a:pPr marL="342900" indent="-342900">
              <a:buFont typeface="Arial" pitchFamily="34" charset="0"/>
              <a:buChar char="•"/>
            </a:pPr>
            <a:r>
              <a:rPr lang="en-US" sz="2200" dirty="0"/>
              <a:t>We take m pyramidal levels (often 3) and we apply the whole algorithm at each level from Lm to 0.</a:t>
            </a:r>
          </a:p>
          <a:p>
            <a:pPr marL="342900" indent="-342900">
              <a:buFont typeface="Arial" pitchFamily="34" charset="0"/>
              <a:buChar char="•"/>
            </a:pPr>
            <a:r>
              <a:rPr lang="en-US" sz="2200" dirty="0"/>
              <a:t>At each level, we build a new picture at a 2^L less accurate resolution.</a:t>
            </a:r>
          </a:p>
          <a:p>
            <a:pPr marL="342900" indent="-342900">
              <a:buFont typeface="Arial" pitchFamily="34" charset="0"/>
              <a:buChar char="•"/>
            </a:pPr>
            <a:r>
              <a:rPr lang="en-US" sz="2200" dirty="0"/>
              <a:t>We keep a same sized window and just transform coordinates of the tracked pixels in order to remain coherent with new resolution</a:t>
            </a:r>
            <a:r>
              <a:rPr lang="en-US" sz="2200" dirty="0" smtClean="0"/>
              <a:t>.</a:t>
            </a:r>
          </a:p>
          <a:p>
            <a:pPr marL="342900" indent="-342900">
              <a:buFont typeface="Arial" pitchFamily="34" charset="0"/>
              <a:buChar char="•"/>
            </a:pPr>
            <a:r>
              <a:rPr lang="en-US" sz="2200" dirty="0" smtClean="0"/>
              <a:t> </a:t>
            </a:r>
            <a:r>
              <a:rPr lang="en-US" sz="2200" dirty="0"/>
              <a:t>To obtain the final move, we just have to sum </a:t>
            </a:r>
            <a:r>
              <a:rPr lang="en-US" sz="2200" dirty="0" smtClean="0"/>
              <a:t>all rescaled found moves:</a:t>
            </a:r>
            <a:endParaRPr lang="en-US" sz="2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686" y="4784345"/>
            <a:ext cx="2603126" cy="1431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53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106" y="815788"/>
            <a:ext cx="8763000" cy="4678204"/>
          </a:xfrm>
          <a:prstGeom prst="rect">
            <a:avLst/>
          </a:prstGeom>
        </p:spPr>
        <p:txBody>
          <a:bodyPr wrap="square">
            <a:spAutoFit/>
          </a:bodyPr>
          <a:lstStyle/>
          <a:p>
            <a:r>
              <a:rPr lang="en-US" sz="2800" b="1" dirty="0" smtClean="0"/>
              <a:t>Step 3:</a:t>
            </a:r>
          </a:p>
          <a:p>
            <a:r>
              <a:rPr lang="en-US" sz="2800" b="1" dirty="0" smtClean="0"/>
              <a:t>Computation of Speed:</a:t>
            </a:r>
          </a:p>
          <a:p>
            <a:pPr marL="342900" indent="-342900">
              <a:buFont typeface="Arial" pitchFamily="34" charset="0"/>
              <a:buChar char="•"/>
            </a:pPr>
            <a:endParaRPr lang="en-US" sz="2200" dirty="0"/>
          </a:p>
          <a:p>
            <a:r>
              <a:rPr lang="en-US" sz="2200" dirty="0" smtClean="0"/>
              <a:t>3.1       The first step is  to find the pixel displacement of the object in the images. </a:t>
            </a:r>
          </a:p>
          <a:p>
            <a:endParaRPr lang="en-US" sz="2200" dirty="0"/>
          </a:p>
          <a:p>
            <a:r>
              <a:rPr lang="en-US" sz="2200" dirty="0" smtClean="0"/>
              <a:t>3.2 We had taken many test cases and assumed a factor which estimates the speed of the vehicle. </a:t>
            </a:r>
          </a:p>
          <a:p>
            <a:pPr marL="342900" indent="-342900">
              <a:buFont typeface="Arial" pitchFamily="34" charset="0"/>
              <a:buChar char="•"/>
            </a:pPr>
            <a:endParaRPr lang="en-US" sz="2200" dirty="0" smtClean="0"/>
          </a:p>
          <a:p>
            <a:r>
              <a:rPr lang="en-US" sz="2200" dirty="0" smtClean="0"/>
              <a:t>3.3 This factor multiplied with the pixel distance and then  divided by the time, gives the actual speed of the vehicle during that time interval.</a:t>
            </a:r>
          </a:p>
          <a:p>
            <a:pPr marL="342900" indent="-342900">
              <a:buFont typeface="Arial" pitchFamily="34" charset="0"/>
              <a:buChar char="•"/>
            </a:pPr>
            <a:endParaRPr lang="en-US" sz="2200" dirty="0" smtClean="0"/>
          </a:p>
          <a:p>
            <a:r>
              <a:rPr lang="en-US" sz="2200" dirty="0" smtClean="0"/>
              <a:t>3.4 The calculated speed S is the final output</a:t>
            </a:r>
            <a:r>
              <a:rPr lang="en-US" dirty="0" smtClean="0"/>
              <a:t>.</a:t>
            </a:r>
            <a:endParaRPr lang="en-US" dirty="0"/>
          </a:p>
        </p:txBody>
      </p:sp>
    </p:spTree>
    <p:extLst>
      <p:ext uri="{BB962C8B-B14F-4D97-AF65-F5344CB8AC3E}">
        <p14:creationId xmlns:p14="http://schemas.microsoft.com/office/powerpoint/2010/main" val="2213215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1" y="88610"/>
            <a:ext cx="7086600" cy="584775"/>
          </a:xfrm>
          <a:prstGeom prst="rect">
            <a:avLst/>
          </a:prstGeom>
        </p:spPr>
        <p:txBody>
          <a:bodyPr wrap="square">
            <a:spAutoFit/>
          </a:bodyPr>
          <a:lstStyle/>
          <a:p>
            <a:r>
              <a:rPr lang="en-US" sz="3200" dirty="0" smtClean="0"/>
              <a:t>System Architecture:</a:t>
            </a:r>
            <a:endParaRPr lang="en-US" sz="3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838199"/>
            <a:ext cx="5342021" cy="5859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886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4572000" cy="584775"/>
          </a:xfrm>
          <a:prstGeom prst="rect">
            <a:avLst/>
          </a:prstGeom>
        </p:spPr>
        <p:txBody>
          <a:bodyPr wrap="square">
            <a:spAutoFit/>
          </a:bodyPr>
          <a:lstStyle/>
          <a:p>
            <a:r>
              <a:rPr lang="en-US" sz="3200" dirty="0" smtClean="0"/>
              <a:t>Flowcharts:</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69342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245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38200"/>
            <a:ext cx="8382000" cy="4216539"/>
          </a:xfrm>
          <a:prstGeom prst="rect">
            <a:avLst/>
          </a:prstGeom>
          <a:noFill/>
        </p:spPr>
        <p:txBody>
          <a:bodyPr wrap="square" rtlCol="0">
            <a:spAutoFit/>
          </a:bodyPr>
          <a:lstStyle/>
          <a:p>
            <a:r>
              <a:rPr lang="en-US" sz="3200" dirty="0" smtClean="0"/>
              <a:t>PROBLEM STATEMENT:</a:t>
            </a:r>
          </a:p>
          <a:p>
            <a:endParaRPr lang="en-US" sz="3200" dirty="0"/>
          </a:p>
          <a:p>
            <a:pPr marL="457200" indent="-457200">
              <a:buFont typeface="Arial" pitchFamily="34" charset="0"/>
              <a:buChar char="•"/>
            </a:pPr>
            <a:r>
              <a:rPr lang="en-US" sz="2800" dirty="0" smtClean="0">
                <a:cs typeface="Times New Roman" pitchFamily="18" charset="0"/>
              </a:rPr>
              <a:t>To calculate the speed of a vehicle or an object moving with relative speed with respective to the camera  using the images taken by it applying the optical flow technique on the images taken.</a:t>
            </a:r>
          </a:p>
          <a:p>
            <a:pPr marL="457200" indent="-457200">
              <a:buFont typeface="Arial" pitchFamily="34" charset="0"/>
              <a:buChar char="•"/>
            </a:pPr>
            <a:endParaRPr lang="en-US" sz="3200" dirty="0" smtClean="0"/>
          </a:p>
          <a:p>
            <a:pPr marL="457200" indent="-457200">
              <a:buFont typeface="Arial" pitchFamily="34" charset="0"/>
              <a:buChar char="•"/>
            </a:pPr>
            <a:r>
              <a:rPr lang="en-US" sz="2800" dirty="0" smtClean="0"/>
              <a:t>The humans eyes cannot perceive the speed of the body in motion directly by </a:t>
            </a:r>
            <a:r>
              <a:rPr lang="en-US" sz="2800" dirty="0"/>
              <a:t>looking at it.</a:t>
            </a:r>
            <a:endParaRPr lang="en-US" sz="2800" dirty="0" smtClean="0"/>
          </a:p>
        </p:txBody>
      </p:sp>
    </p:spTree>
    <p:extLst>
      <p:ext uri="{BB962C8B-B14F-4D97-AF65-F5344CB8AC3E}">
        <p14:creationId xmlns:p14="http://schemas.microsoft.com/office/powerpoint/2010/main" val="2674191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747" y="838200"/>
            <a:ext cx="8229600" cy="1508105"/>
          </a:xfrm>
          <a:prstGeom prst="rect">
            <a:avLst/>
          </a:prstGeom>
        </p:spPr>
        <p:txBody>
          <a:bodyPr wrap="square">
            <a:spAutoFit/>
          </a:bodyPr>
          <a:lstStyle/>
          <a:p>
            <a:r>
              <a:rPr lang="en-US" sz="3200" b="1" dirty="0" smtClean="0"/>
              <a:t>Software Specification </a:t>
            </a:r>
            <a:endParaRPr lang="en-US" dirty="0" smtClean="0"/>
          </a:p>
          <a:p>
            <a:pPr marL="342900" indent="-342900">
              <a:buFont typeface="Arial" pitchFamily="34" charset="0"/>
              <a:buChar char="•"/>
            </a:pPr>
            <a:r>
              <a:rPr lang="en-US" sz="2000" dirty="0" smtClean="0"/>
              <a:t>Operating system : LINUX </a:t>
            </a:r>
          </a:p>
          <a:p>
            <a:pPr marL="342900" indent="-342900">
              <a:buFont typeface="Arial" pitchFamily="34" charset="0"/>
              <a:buChar char="•"/>
            </a:pPr>
            <a:r>
              <a:rPr lang="en-US" sz="2000" dirty="0" smtClean="0"/>
              <a:t>Language : </a:t>
            </a:r>
            <a:r>
              <a:rPr lang="en-US" sz="2000" dirty="0" smtClean="0"/>
              <a:t>MATLAB</a:t>
            </a:r>
            <a:endParaRPr lang="en-US" sz="2000" dirty="0" smtClean="0"/>
          </a:p>
          <a:p>
            <a:pPr marL="342900" indent="-342900">
              <a:buFont typeface="Arial" pitchFamily="34" charset="0"/>
              <a:buChar char="•"/>
            </a:pPr>
            <a:r>
              <a:rPr lang="en-US" sz="2000" dirty="0" smtClean="0"/>
              <a:t>Library : </a:t>
            </a:r>
            <a:r>
              <a:rPr lang="en-US" sz="2000" smtClean="0"/>
              <a:t>MATLAB library</a:t>
            </a:r>
            <a:endParaRPr lang="en-US" sz="2000" dirty="0"/>
          </a:p>
        </p:txBody>
      </p:sp>
      <p:sp>
        <p:nvSpPr>
          <p:cNvPr id="3" name="Rectangle 2"/>
          <p:cNvSpPr/>
          <p:nvPr/>
        </p:nvSpPr>
        <p:spPr>
          <a:xfrm>
            <a:off x="457200" y="3581400"/>
            <a:ext cx="7848600" cy="2123658"/>
          </a:xfrm>
          <a:prstGeom prst="rect">
            <a:avLst/>
          </a:prstGeom>
        </p:spPr>
        <p:txBody>
          <a:bodyPr wrap="square">
            <a:spAutoFit/>
          </a:bodyPr>
          <a:lstStyle/>
          <a:p>
            <a:r>
              <a:rPr lang="en-US" sz="3200" b="1" dirty="0"/>
              <a:t> </a:t>
            </a:r>
            <a:r>
              <a:rPr lang="en-US" sz="3200" b="1" dirty="0" smtClean="0"/>
              <a:t> Hardware specification </a:t>
            </a:r>
          </a:p>
          <a:p>
            <a:r>
              <a:rPr lang="en-US" dirty="0" smtClean="0"/>
              <a:t>   •  </a:t>
            </a:r>
            <a:r>
              <a:rPr lang="en-US" sz="2000" dirty="0" smtClean="0"/>
              <a:t>Processor : Intel(R) Core(TM)2 Duo </a:t>
            </a:r>
          </a:p>
          <a:p>
            <a:r>
              <a:rPr lang="en-US" sz="2000" dirty="0" smtClean="0"/>
              <a:t>   •  Primary Memory : 2GB RAM </a:t>
            </a:r>
          </a:p>
          <a:p>
            <a:r>
              <a:rPr lang="en-US" sz="2000" dirty="0" smtClean="0"/>
              <a:t>   •  Hard Disk Capacity : 320GB 7200rpm </a:t>
            </a:r>
          </a:p>
          <a:p>
            <a:r>
              <a:rPr lang="en-US" sz="2000" dirty="0" smtClean="0"/>
              <a:t>   •  Monitor : 14’’ HD WLED</a:t>
            </a:r>
          </a:p>
          <a:p>
            <a:r>
              <a:rPr lang="en-US" sz="2000" dirty="0" smtClean="0"/>
              <a:t>   •  Digital Camera : Hi res Camera</a:t>
            </a:r>
            <a:endParaRPr lang="en-US" sz="2000" dirty="0"/>
          </a:p>
        </p:txBody>
      </p:sp>
    </p:spTree>
    <p:extLst>
      <p:ext uri="{BB962C8B-B14F-4D97-AF65-F5344CB8AC3E}">
        <p14:creationId xmlns:p14="http://schemas.microsoft.com/office/powerpoint/2010/main" val="686736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
            <a:ext cx="6705600" cy="3385542"/>
          </a:xfrm>
          <a:prstGeom prst="rect">
            <a:avLst/>
          </a:prstGeom>
          <a:noFill/>
        </p:spPr>
        <p:txBody>
          <a:bodyPr wrap="square" rtlCol="0">
            <a:spAutoFit/>
          </a:bodyPr>
          <a:lstStyle/>
          <a:p>
            <a:r>
              <a:rPr lang="en-US" sz="2800" b="1" dirty="0" smtClean="0"/>
              <a:t>Applications of the System:</a:t>
            </a:r>
          </a:p>
          <a:p>
            <a:endParaRPr lang="en-US" sz="2800" b="1" dirty="0" smtClean="0"/>
          </a:p>
          <a:p>
            <a:pPr marL="457200" indent="-457200">
              <a:buFont typeface="Arial" pitchFamily="34" charset="0"/>
              <a:buChar char="•"/>
            </a:pPr>
            <a:r>
              <a:rPr lang="en-US" sz="2800" dirty="0" smtClean="0"/>
              <a:t>System can be used to find the speed of the vehicle in motion.</a:t>
            </a:r>
          </a:p>
          <a:p>
            <a:pPr marL="457200" indent="-457200">
              <a:buFont typeface="Arial" pitchFamily="34" charset="0"/>
              <a:buChar char="•"/>
            </a:pPr>
            <a:r>
              <a:rPr lang="en-US" sz="2800" dirty="0" smtClean="0"/>
              <a:t>Features tracking</a:t>
            </a:r>
          </a:p>
          <a:p>
            <a:pPr marL="457200" indent="-457200">
              <a:buFont typeface="Arial" pitchFamily="34" charset="0"/>
              <a:buChar char="•"/>
            </a:pPr>
            <a:r>
              <a:rPr lang="en-US" sz="2800" dirty="0" smtClean="0"/>
              <a:t>Motion detection mechanism.</a:t>
            </a:r>
            <a:endParaRPr lang="en-US" sz="2800" b="1" dirty="0" smtClean="0"/>
          </a:p>
          <a:p>
            <a:endParaRPr lang="en-US" sz="2800" b="1" dirty="0"/>
          </a:p>
          <a:p>
            <a:endParaRPr lang="en-US" b="1" dirty="0"/>
          </a:p>
        </p:txBody>
      </p:sp>
    </p:spTree>
    <p:extLst>
      <p:ext uri="{BB962C8B-B14F-4D97-AF65-F5344CB8AC3E}">
        <p14:creationId xmlns:p14="http://schemas.microsoft.com/office/powerpoint/2010/main" val="120353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534400" cy="4031873"/>
          </a:xfrm>
          <a:prstGeom prst="rect">
            <a:avLst/>
          </a:prstGeom>
          <a:noFill/>
        </p:spPr>
        <p:txBody>
          <a:bodyPr wrap="square" rtlCol="0">
            <a:spAutoFit/>
          </a:bodyPr>
          <a:lstStyle/>
          <a:p>
            <a:r>
              <a:rPr lang="en-US" sz="3200" b="1" dirty="0" smtClean="0"/>
              <a:t>Scope:</a:t>
            </a:r>
          </a:p>
          <a:p>
            <a:endParaRPr lang="en-US" sz="3200" b="1" dirty="0"/>
          </a:p>
          <a:p>
            <a:endParaRPr lang="en-US" sz="3200" b="1" dirty="0" smtClean="0"/>
          </a:p>
          <a:p>
            <a:pPr algn="just"/>
            <a:r>
              <a:rPr lang="en-US" sz="3200" dirty="0" smtClean="0"/>
              <a:t>Using another camera placed at different direction, the vehicle is identified so that the vehicle’s journey is tracked by recording its locations in the database at various time intervals and retrieved accordingly.</a:t>
            </a:r>
            <a:endParaRPr lang="en-US" dirty="0"/>
          </a:p>
        </p:txBody>
      </p:sp>
    </p:spTree>
    <p:extLst>
      <p:ext uri="{BB962C8B-B14F-4D97-AF65-F5344CB8AC3E}">
        <p14:creationId xmlns:p14="http://schemas.microsoft.com/office/powerpoint/2010/main" val="490243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0999"/>
            <a:ext cx="6172200" cy="430887"/>
          </a:xfrm>
          <a:prstGeom prst="rect">
            <a:avLst/>
          </a:prstGeom>
          <a:noFill/>
        </p:spPr>
        <p:txBody>
          <a:bodyPr wrap="square" rtlCol="0">
            <a:spAutoFit/>
          </a:bodyPr>
          <a:lstStyle/>
          <a:p>
            <a:r>
              <a:rPr lang="en-US" sz="2200" b="1" dirty="0" smtClean="0">
                <a:latin typeface="+mj-lt"/>
              </a:rPr>
              <a:t>Results:</a:t>
            </a:r>
            <a:endParaRPr lang="en-US" sz="2200" b="1" dirty="0">
              <a:latin typeface="+mj-l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27330"/>
            <a:ext cx="4395142" cy="2752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029200" y="2050230"/>
            <a:ext cx="3581400" cy="369332"/>
          </a:xfrm>
          <a:prstGeom prst="rect">
            <a:avLst/>
          </a:prstGeom>
          <a:noFill/>
        </p:spPr>
        <p:txBody>
          <a:bodyPr wrap="square" rtlCol="0">
            <a:spAutoFit/>
          </a:bodyPr>
          <a:lstStyle/>
          <a:p>
            <a:r>
              <a:rPr lang="en-US" dirty="0" smtClean="0"/>
              <a:t>Fig (a):  Frame 1 of Original Video</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05" y="4027296"/>
            <a:ext cx="4389437"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05400" y="4953000"/>
            <a:ext cx="3505200" cy="646331"/>
          </a:xfrm>
          <a:prstGeom prst="rect">
            <a:avLst/>
          </a:prstGeom>
          <a:noFill/>
        </p:spPr>
        <p:txBody>
          <a:bodyPr wrap="square" rtlCol="0">
            <a:spAutoFit/>
          </a:bodyPr>
          <a:lstStyle/>
          <a:p>
            <a:r>
              <a:rPr lang="en-US" dirty="0"/>
              <a:t>Fig </a:t>
            </a:r>
            <a:r>
              <a:rPr lang="en-US" dirty="0" smtClean="0"/>
              <a:t>(b):  </a:t>
            </a:r>
            <a:r>
              <a:rPr lang="en-US" dirty="0"/>
              <a:t>Frame </a:t>
            </a:r>
            <a:r>
              <a:rPr lang="en-US" dirty="0" smtClean="0"/>
              <a:t>2 </a:t>
            </a:r>
            <a:r>
              <a:rPr lang="en-US" dirty="0"/>
              <a:t>of Original Video</a:t>
            </a:r>
          </a:p>
          <a:p>
            <a:endParaRPr lang="en-US" dirty="0"/>
          </a:p>
        </p:txBody>
      </p:sp>
    </p:spTree>
    <p:extLst>
      <p:ext uri="{BB962C8B-B14F-4D97-AF65-F5344CB8AC3E}">
        <p14:creationId xmlns:p14="http://schemas.microsoft.com/office/powerpoint/2010/main" val="2484649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4" y="904115"/>
            <a:ext cx="4785540" cy="3124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27258" y="4149804"/>
            <a:ext cx="4045952" cy="369332"/>
          </a:xfrm>
          <a:prstGeom prst="rect">
            <a:avLst/>
          </a:prstGeom>
          <a:noFill/>
        </p:spPr>
        <p:txBody>
          <a:bodyPr wrap="square" rtlCol="0">
            <a:spAutoFit/>
          </a:bodyPr>
          <a:lstStyle/>
          <a:p>
            <a:r>
              <a:rPr lang="en-US" dirty="0" smtClean="0"/>
              <a:t>Fig (b): Motion Vector</a:t>
            </a:r>
            <a:endParaRPr lang="en-US" dirty="0"/>
          </a:p>
        </p:txBody>
      </p:sp>
      <p:sp>
        <p:nvSpPr>
          <p:cNvPr id="4" name="TextBox 3"/>
          <p:cNvSpPr txBox="1"/>
          <p:nvPr/>
        </p:nvSpPr>
        <p:spPr>
          <a:xfrm>
            <a:off x="5150224" y="1286487"/>
            <a:ext cx="3536576" cy="954107"/>
          </a:xfrm>
          <a:prstGeom prst="rect">
            <a:avLst/>
          </a:prstGeom>
          <a:noFill/>
        </p:spPr>
        <p:txBody>
          <a:bodyPr wrap="square" rtlCol="0">
            <a:spAutoFit/>
          </a:bodyPr>
          <a:lstStyle/>
          <a:p>
            <a:r>
              <a:rPr lang="en-US" sz="2800" dirty="0" smtClean="0"/>
              <a:t>Motion Vector of car 1: 67.6389843912.</a:t>
            </a:r>
            <a:endParaRPr lang="en-US" sz="2800" dirty="0"/>
          </a:p>
        </p:txBody>
      </p:sp>
      <p:sp>
        <p:nvSpPr>
          <p:cNvPr id="6" name="TextBox 5"/>
          <p:cNvSpPr txBox="1"/>
          <p:nvPr/>
        </p:nvSpPr>
        <p:spPr>
          <a:xfrm>
            <a:off x="5181600" y="3048000"/>
            <a:ext cx="3505200" cy="954107"/>
          </a:xfrm>
          <a:prstGeom prst="rect">
            <a:avLst/>
          </a:prstGeom>
          <a:noFill/>
        </p:spPr>
        <p:txBody>
          <a:bodyPr wrap="square" rtlCol="0">
            <a:spAutoFit/>
          </a:bodyPr>
          <a:lstStyle/>
          <a:p>
            <a:r>
              <a:rPr lang="en-US" sz="2800" dirty="0" smtClean="0"/>
              <a:t>Speed :</a:t>
            </a:r>
          </a:p>
          <a:p>
            <a:r>
              <a:rPr lang="en-US" sz="2800" dirty="0" smtClean="0"/>
              <a:t>20.6298962393 Km/h</a:t>
            </a:r>
            <a:endParaRPr lang="en-US" sz="2800" dirty="0"/>
          </a:p>
        </p:txBody>
      </p:sp>
      <p:sp>
        <p:nvSpPr>
          <p:cNvPr id="9" name="Down Arrow 8"/>
          <p:cNvSpPr/>
          <p:nvPr/>
        </p:nvSpPr>
        <p:spPr>
          <a:xfrm>
            <a:off x="3581400" y="457200"/>
            <a:ext cx="228600" cy="17833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52800" y="49323"/>
            <a:ext cx="914400" cy="461665"/>
          </a:xfrm>
          <a:prstGeom prst="rect">
            <a:avLst/>
          </a:prstGeom>
          <a:noFill/>
        </p:spPr>
        <p:txBody>
          <a:bodyPr wrap="square" rtlCol="0">
            <a:spAutoFit/>
          </a:bodyPr>
          <a:lstStyle/>
          <a:p>
            <a:r>
              <a:rPr lang="en-US" sz="2400" dirty="0" smtClean="0"/>
              <a:t>Car 1</a:t>
            </a:r>
            <a:endParaRPr lang="en-US" sz="2400" dirty="0"/>
          </a:p>
        </p:txBody>
      </p:sp>
    </p:spTree>
    <p:extLst>
      <p:ext uri="{BB962C8B-B14F-4D97-AF65-F5344CB8AC3E}">
        <p14:creationId xmlns:p14="http://schemas.microsoft.com/office/powerpoint/2010/main" val="164197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8839200" cy="4031873"/>
          </a:xfrm>
          <a:prstGeom prst="rect">
            <a:avLst/>
          </a:prstGeom>
          <a:noFill/>
        </p:spPr>
        <p:txBody>
          <a:bodyPr wrap="square" rtlCol="0">
            <a:spAutoFit/>
          </a:bodyPr>
          <a:lstStyle/>
          <a:p>
            <a:r>
              <a:rPr lang="en-US" sz="3200" dirty="0" smtClean="0"/>
              <a:t>INPUTS:</a:t>
            </a:r>
          </a:p>
          <a:p>
            <a:r>
              <a:rPr lang="en-US" sz="3200" dirty="0"/>
              <a:t>	</a:t>
            </a:r>
            <a:r>
              <a:rPr lang="en-US" sz="2800" dirty="0" smtClean="0"/>
              <a:t>Images taken by the camera back to back or frames extracted from a video</a:t>
            </a:r>
            <a:r>
              <a:rPr lang="en-US" sz="3000" dirty="0" smtClean="0"/>
              <a:t>.</a:t>
            </a:r>
          </a:p>
          <a:p>
            <a:endParaRPr lang="en-US" sz="3200" dirty="0"/>
          </a:p>
          <a:p>
            <a:endParaRPr lang="en-US" sz="3200" dirty="0" smtClean="0"/>
          </a:p>
          <a:p>
            <a:r>
              <a:rPr lang="en-US" sz="3200" dirty="0" smtClean="0"/>
              <a:t>OUTPUTS:</a:t>
            </a:r>
          </a:p>
          <a:p>
            <a:r>
              <a:rPr lang="en-US" sz="3200" dirty="0"/>
              <a:t> </a:t>
            </a:r>
            <a:r>
              <a:rPr lang="en-US" sz="3200" dirty="0" smtClean="0"/>
              <a:t>  </a:t>
            </a:r>
            <a:r>
              <a:rPr lang="en-US" sz="2800" dirty="0" smtClean="0"/>
              <a:t>Speed of the vehicle or the object considered in </a:t>
            </a:r>
            <a:r>
              <a:rPr lang="en-US" sz="2800" dirty="0" err="1" smtClean="0"/>
              <a:t>kmph</a:t>
            </a:r>
            <a:r>
              <a:rPr lang="en-US" sz="2800" dirty="0" smtClean="0"/>
              <a:t> or mph.</a:t>
            </a:r>
            <a:endParaRPr lang="en-US" sz="2800" dirty="0"/>
          </a:p>
        </p:txBody>
      </p:sp>
    </p:spTree>
    <p:extLst>
      <p:ext uri="{BB962C8B-B14F-4D97-AF65-F5344CB8AC3E}">
        <p14:creationId xmlns:p14="http://schemas.microsoft.com/office/powerpoint/2010/main" val="170989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886658" cy="4278094"/>
          </a:xfrm>
          <a:prstGeom prst="rect">
            <a:avLst/>
          </a:prstGeom>
        </p:spPr>
        <p:txBody>
          <a:bodyPr wrap="square">
            <a:spAutoFit/>
          </a:bodyPr>
          <a:lstStyle/>
          <a:p>
            <a:r>
              <a:rPr lang="en-US" sz="2800" dirty="0" smtClean="0"/>
              <a:t>METHODOLOGY:</a:t>
            </a:r>
            <a:endParaRPr lang="en-US" sz="2800" dirty="0"/>
          </a:p>
          <a:p>
            <a:r>
              <a:rPr lang="en-US" sz="2800" dirty="0" smtClean="0"/>
              <a:t>                           </a:t>
            </a:r>
          </a:p>
          <a:p>
            <a:pPr marL="457200" indent="-457200">
              <a:buFont typeface="Arial" pitchFamily="34" charset="0"/>
              <a:buChar char="•"/>
            </a:pPr>
            <a:r>
              <a:rPr lang="en-US" sz="2800" dirty="0"/>
              <a:t> </a:t>
            </a:r>
            <a:r>
              <a:rPr lang="en-US" sz="3000" dirty="0" smtClean="0"/>
              <a:t>Speed of the moving object can be calculated from the images taken from it. The most important phase in this is the detection of the repeating object in the subsequent images. </a:t>
            </a:r>
          </a:p>
          <a:p>
            <a:endParaRPr lang="en-US" sz="3600" dirty="0" smtClean="0"/>
          </a:p>
          <a:p>
            <a:pPr marL="457200" indent="-457200">
              <a:buFont typeface="Arial" pitchFamily="34" charset="0"/>
              <a:buChar char="•"/>
            </a:pPr>
            <a:r>
              <a:rPr lang="en-US" sz="3000" dirty="0" smtClean="0"/>
              <a:t>Object tracking is done by </a:t>
            </a:r>
            <a:r>
              <a:rPr lang="en-US" sz="3000" u="sng" dirty="0" smtClean="0"/>
              <a:t>Lucas-</a:t>
            </a:r>
            <a:r>
              <a:rPr lang="en-US" sz="3000" u="sng" dirty="0" err="1" smtClean="0"/>
              <a:t>Kanade</a:t>
            </a:r>
            <a:r>
              <a:rPr lang="en-US" sz="3000" u="sng" dirty="0" smtClean="0"/>
              <a:t> Algorithm</a:t>
            </a:r>
            <a:r>
              <a:rPr lang="en-US" sz="3000" dirty="0" smtClean="0"/>
              <a:t>,  which is widely used differential method.</a:t>
            </a:r>
            <a:endParaRPr lang="en-US" sz="3000" dirty="0"/>
          </a:p>
        </p:txBody>
      </p:sp>
    </p:spTree>
    <p:extLst>
      <p:ext uri="{BB962C8B-B14F-4D97-AF65-F5344CB8AC3E}">
        <p14:creationId xmlns:p14="http://schemas.microsoft.com/office/powerpoint/2010/main" val="2076864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8915400" cy="5262979"/>
          </a:xfrm>
          <a:prstGeom prst="rect">
            <a:avLst/>
          </a:prstGeom>
        </p:spPr>
        <p:txBody>
          <a:bodyPr wrap="square">
            <a:spAutoFit/>
          </a:bodyPr>
          <a:lstStyle/>
          <a:p>
            <a:pPr marL="457200" indent="-457200" algn="just">
              <a:buFont typeface="Arial" pitchFamily="34" charset="0"/>
              <a:buChar char="•"/>
            </a:pPr>
            <a:r>
              <a:rPr lang="en-US" sz="2400" dirty="0" smtClean="0"/>
              <a:t>By combining information from several nearby pixels, the Lucas-</a:t>
            </a:r>
            <a:r>
              <a:rPr lang="en-US" sz="2400" dirty="0" err="1" smtClean="0"/>
              <a:t>Kanade</a:t>
            </a:r>
            <a:r>
              <a:rPr lang="en-US" sz="2400" dirty="0" smtClean="0"/>
              <a:t> Algorithm can often resolve the ambiguities of the  optical flow.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The Lucas-</a:t>
            </a:r>
            <a:r>
              <a:rPr lang="en-US" sz="2400" dirty="0" err="1" smtClean="0"/>
              <a:t>Kanade</a:t>
            </a:r>
            <a:r>
              <a:rPr lang="en-US" sz="2400" dirty="0" smtClean="0"/>
              <a:t> Algorithm is implemented in the using </a:t>
            </a:r>
            <a:r>
              <a:rPr lang="en-US" sz="2400" dirty="0" err="1" smtClean="0"/>
              <a:t>OpenCV</a:t>
            </a:r>
            <a:r>
              <a:rPr lang="en-US" sz="2400" dirty="0" smtClean="0"/>
              <a:t>, a library of programming functions mainly aimed at real time computer vision.</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From the tracked object from the subsequent images the pixel difference is calculated. </a:t>
            </a:r>
          </a:p>
          <a:p>
            <a:pPr marL="342900" indent="-342900" algn="just">
              <a:buFont typeface="Arial" pitchFamily="34" charset="0"/>
              <a:buChar char="•"/>
            </a:pPr>
            <a:endParaRPr lang="en-US" sz="2400" dirty="0" smtClean="0"/>
          </a:p>
          <a:p>
            <a:pPr marL="457200" indent="-457200" algn="just">
              <a:buFont typeface="Arial" pitchFamily="34" charset="0"/>
              <a:buChar char="•"/>
            </a:pPr>
            <a:r>
              <a:rPr lang="en-US" sz="2400" dirty="0" smtClean="0"/>
              <a:t>This measurement converted into meter. With the known value of the time interval between the subsequent images the velocity is calculated.</a:t>
            </a:r>
            <a:endParaRPr lang="en-US" sz="2400" dirty="0"/>
          </a:p>
        </p:txBody>
      </p:sp>
    </p:spTree>
    <p:extLst>
      <p:ext uri="{BB962C8B-B14F-4D97-AF65-F5344CB8AC3E}">
        <p14:creationId xmlns:p14="http://schemas.microsoft.com/office/powerpoint/2010/main" val="2708114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7543800" cy="523220"/>
          </a:xfrm>
          <a:prstGeom prst="rect">
            <a:avLst/>
          </a:prstGeom>
        </p:spPr>
        <p:txBody>
          <a:bodyPr wrap="square">
            <a:spAutoFit/>
          </a:bodyPr>
          <a:lstStyle/>
          <a:p>
            <a:r>
              <a:rPr lang="en-US" sz="2800" dirty="0" smtClean="0"/>
              <a:t>The project is divided into following modules: </a:t>
            </a:r>
            <a:endParaRPr lang="en-US" sz="2800" dirty="0"/>
          </a:p>
        </p:txBody>
      </p:sp>
      <p:sp>
        <p:nvSpPr>
          <p:cNvPr id="3" name="Rectangle 2"/>
          <p:cNvSpPr/>
          <p:nvPr/>
        </p:nvSpPr>
        <p:spPr>
          <a:xfrm>
            <a:off x="402434" y="1600200"/>
            <a:ext cx="7196132" cy="2246769"/>
          </a:xfrm>
          <a:prstGeom prst="rect">
            <a:avLst/>
          </a:prstGeom>
        </p:spPr>
        <p:txBody>
          <a:bodyPr wrap="square">
            <a:spAutoFit/>
          </a:bodyPr>
          <a:lstStyle/>
          <a:p>
            <a:pPr marL="342900" indent="-342900">
              <a:buAutoNum type="arabicPeriod"/>
            </a:pPr>
            <a:r>
              <a:rPr lang="en-US" sz="2800" dirty="0" smtClean="0"/>
              <a:t>Data Collection</a:t>
            </a:r>
          </a:p>
          <a:p>
            <a:pPr marL="342900" indent="-342900">
              <a:buAutoNum type="arabicPeriod"/>
            </a:pPr>
            <a:endParaRPr lang="en-US" sz="2800" dirty="0" smtClean="0"/>
          </a:p>
          <a:p>
            <a:pPr marL="342900" indent="-342900">
              <a:buAutoNum type="arabicPeriod"/>
            </a:pPr>
            <a:r>
              <a:rPr lang="en-US" sz="2800" dirty="0" smtClean="0"/>
              <a:t>Lucas-</a:t>
            </a:r>
            <a:r>
              <a:rPr lang="en-US" sz="2800" dirty="0" err="1" smtClean="0"/>
              <a:t>Kanade</a:t>
            </a:r>
            <a:r>
              <a:rPr lang="en-US" sz="2800" dirty="0" smtClean="0"/>
              <a:t> object tracking</a:t>
            </a:r>
          </a:p>
          <a:p>
            <a:pPr marL="342900" indent="-342900">
              <a:buAutoNum type="arabicPeriod"/>
            </a:pPr>
            <a:endParaRPr lang="en-US" sz="2800" dirty="0" smtClean="0"/>
          </a:p>
          <a:p>
            <a:pPr marL="342900" indent="-342900">
              <a:buAutoNum type="arabicPeriod"/>
            </a:pPr>
            <a:r>
              <a:rPr lang="en-US" sz="2800" dirty="0" smtClean="0"/>
              <a:t>Speed calculation</a:t>
            </a:r>
          </a:p>
        </p:txBody>
      </p:sp>
    </p:spTree>
    <p:extLst>
      <p:ext uri="{BB962C8B-B14F-4D97-AF65-F5344CB8AC3E}">
        <p14:creationId xmlns:p14="http://schemas.microsoft.com/office/powerpoint/2010/main" val="1802331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32" y="533400"/>
            <a:ext cx="8839200" cy="5232202"/>
          </a:xfrm>
          <a:prstGeom prst="rect">
            <a:avLst/>
          </a:prstGeom>
        </p:spPr>
        <p:txBody>
          <a:bodyPr wrap="square">
            <a:spAutoFit/>
          </a:bodyPr>
          <a:lstStyle/>
          <a:p>
            <a:r>
              <a:rPr lang="en-US" sz="2800" b="1" dirty="0" smtClean="0"/>
              <a:t>  Step1:</a:t>
            </a:r>
          </a:p>
          <a:p>
            <a:r>
              <a:rPr lang="en-US" sz="2800" b="1" dirty="0" smtClean="0"/>
              <a:t> Data Collection</a:t>
            </a:r>
            <a:r>
              <a:rPr lang="en-US" dirty="0" smtClean="0"/>
              <a:t>:</a:t>
            </a:r>
          </a:p>
          <a:p>
            <a:pPr marL="285750" indent="-285750">
              <a:buFont typeface="Arial" pitchFamily="34" charset="0"/>
              <a:buChar char="•"/>
            </a:pPr>
            <a:endParaRPr lang="en-US" dirty="0" smtClean="0"/>
          </a:p>
          <a:p>
            <a:r>
              <a:rPr lang="en-US" dirty="0"/>
              <a:t> </a:t>
            </a:r>
            <a:r>
              <a:rPr lang="en-US" dirty="0" smtClean="0"/>
              <a:t>                           </a:t>
            </a:r>
          </a:p>
          <a:p>
            <a:r>
              <a:rPr lang="en-US" dirty="0" smtClean="0"/>
              <a:t>1.1  </a:t>
            </a:r>
            <a:r>
              <a:rPr lang="en-US" sz="2200" dirty="0" smtClean="0"/>
              <a:t>Data collection includes the collection of test images. </a:t>
            </a:r>
          </a:p>
          <a:p>
            <a:pPr marL="342900" indent="-342900">
              <a:buFont typeface="Arial" pitchFamily="34" charset="0"/>
              <a:buChar char="•"/>
            </a:pPr>
            <a:endParaRPr lang="en-US" sz="2200" dirty="0" smtClean="0"/>
          </a:p>
          <a:p>
            <a:r>
              <a:rPr lang="en-US" sz="2200" dirty="0" smtClean="0"/>
              <a:t>1.2  The images could be either still photographs taken with specified time gap  or could be frames  extracted from a video. </a:t>
            </a:r>
          </a:p>
          <a:p>
            <a:pPr marL="342900" indent="-342900">
              <a:buFont typeface="Arial" pitchFamily="34" charset="0"/>
              <a:buChar char="•"/>
            </a:pPr>
            <a:endParaRPr lang="en-US" sz="2200" dirty="0" smtClean="0"/>
          </a:p>
          <a:p>
            <a:r>
              <a:rPr lang="en-US" sz="2200" dirty="0" smtClean="0"/>
              <a:t>1.3 The vehicle can be of any kind, with or without in-built mechanisms for finding out the speed.</a:t>
            </a:r>
          </a:p>
          <a:p>
            <a:r>
              <a:rPr lang="en-US" sz="2200" dirty="0" smtClean="0"/>
              <a:t> </a:t>
            </a:r>
          </a:p>
          <a:p>
            <a:r>
              <a:rPr lang="en-US" sz="2200" dirty="0" smtClean="0"/>
              <a:t>1.4 The necessary photos and videos were taken at different speeds. </a:t>
            </a:r>
          </a:p>
          <a:p>
            <a:pPr marL="342900" indent="-342900">
              <a:buFont typeface="Arial" pitchFamily="34" charset="0"/>
              <a:buChar char="•"/>
            </a:pPr>
            <a:endParaRPr lang="en-US" sz="2200" dirty="0" smtClean="0"/>
          </a:p>
          <a:p>
            <a:r>
              <a:rPr lang="en-US" sz="2200" dirty="0" smtClean="0"/>
              <a:t>1.5The speeds at which each photo and video were taken were also noted.</a:t>
            </a:r>
            <a:endParaRPr lang="en-US" sz="2200" dirty="0"/>
          </a:p>
        </p:txBody>
      </p:sp>
    </p:spTree>
    <p:extLst>
      <p:ext uri="{BB962C8B-B14F-4D97-AF65-F5344CB8AC3E}">
        <p14:creationId xmlns:p14="http://schemas.microsoft.com/office/powerpoint/2010/main" val="728789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500" y="1295400"/>
            <a:ext cx="6832600" cy="3970318"/>
          </a:xfrm>
          <a:prstGeom prst="rect">
            <a:avLst/>
          </a:prstGeom>
        </p:spPr>
        <p:txBody>
          <a:bodyPr wrap="square">
            <a:spAutoFit/>
          </a:bodyPr>
          <a:lstStyle/>
          <a:p>
            <a:pPr marL="342900" indent="-342900">
              <a:buAutoNum type="arabicParenR" startAt="2"/>
            </a:pPr>
            <a:endParaRPr lang="en-US" sz="3600" dirty="0" smtClean="0"/>
          </a:p>
          <a:p>
            <a:pPr marL="342900" indent="-342900">
              <a:buAutoNum type="arabicParenR" startAt="2"/>
            </a:pPr>
            <a:endParaRPr lang="en-US" sz="3600" dirty="0"/>
          </a:p>
          <a:p>
            <a:r>
              <a:rPr lang="en-US" sz="3600" b="1" dirty="0" smtClean="0"/>
              <a:t>Step </a:t>
            </a:r>
            <a:r>
              <a:rPr lang="en-US" sz="3600" b="1" dirty="0" smtClean="0"/>
              <a:t>2: </a:t>
            </a:r>
            <a:endParaRPr lang="en-US" sz="3600" b="1" dirty="0" smtClean="0"/>
          </a:p>
          <a:p>
            <a:r>
              <a:rPr lang="en-US" sz="3600" b="1" dirty="0"/>
              <a:t> </a:t>
            </a:r>
            <a:r>
              <a:rPr lang="en-US" sz="3600" b="1" dirty="0" smtClean="0"/>
              <a:t>        Lucas-</a:t>
            </a:r>
            <a:r>
              <a:rPr lang="en-US" sz="3600" b="1" dirty="0" err="1" smtClean="0"/>
              <a:t>Kanade</a:t>
            </a:r>
            <a:r>
              <a:rPr lang="en-US" sz="3600" b="1" dirty="0" smtClean="0"/>
              <a:t> object tracking</a:t>
            </a:r>
            <a:endParaRPr lang="en-US" sz="3600" dirty="0" smtClean="0"/>
          </a:p>
          <a:p>
            <a:endParaRPr lang="en-US" sz="3600" dirty="0" smtClean="0"/>
          </a:p>
          <a:p>
            <a:r>
              <a:rPr lang="en-US" sz="3600" dirty="0" smtClean="0"/>
              <a:t>          </a:t>
            </a:r>
          </a:p>
          <a:p>
            <a:r>
              <a:rPr lang="en-US" sz="3600" dirty="0"/>
              <a:t> </a:t>
            </a:r>
            <a:r>
              <a:rPr lang="en-US" sz="3600" dirty="0" smtClean="0"/>
              <a:t>      </a:t>
            </a:r>
            <a:endParaRPr lang="en-US" sz="3600" dirty="0"/>
          </a:p>
        </p:txBody>
      </p:sp>
    </p:spTree>
    <p:extLst>
      <p:ext uri="{BB962C8B-B14F-4D97-AF65-F5344CB8AC3E}">
        <p14:creationId xmlns:p14="http://schemas.microsoft.com/office/powerpoint/2010/main" val="722727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1"/>
            <a:ext cx="9144000" cy="3877985"/>
          </a:xfrm>
          <a:prstGeom prst="rect">
            <a:avLst/>
          </a:prstGeom>
        </p:spPr>
        <p:txBody>
          <a:bodyPr wrap="square">
            <a:spAutoFit/>
          </a:bodyPr>
          <a:lstStyle/>
          <a:p>
            <a:r>
              <a:rPr lang="en-US" sz="2400" dirty="0">
                <a:solidFill>
                  <a:prstClr val="black"/>
                </a:solidFill>
              </a:rPr>
              <a:t>The two images from the first module are passed as input here. </a:t>
            </a:r>
          </a:p>
          <a:p>
            <a:pPr lvl="0"/>
            <a:endParaRPr lang="en-US" sz="2200" b="1" dirty="0" smtClean="0">
              <a:solidFill>
                <a:prstClr val="black"/>
              </a:solidFill>
            </a:endParaRPr>
          </a:p>
          <a:p>
            <a:pPr lvl="0"/>
            <a:r>
              <a:rPr lang="en-US" sz="2200" b="1" dirty="0" smtClean="0">
                <a:solidFill>
                  <a:prstClr val="black"/>
                </a:solidFill>
              </a:rPr>
              <a:t>2.1</a:t>
            </a:r>
            <a:r>
              <a:rPr lang="en-US" sz="2200" dirty="0" smtClean="0">
                <a:solidFill>
                  <a:prstClr val="black"/>
                </a:solidFill>
              </a:rPr>
              <a:t>: </a:t>
            </a:r>
            <a:r>
              <a:rPr lang="en-US" sz="2200" dirty="0">
                <a:solidFill>
                  <a:prstClr val="black"/>
                </a:solidFill>
              </a:rPr>
              <a:t>We will mark a common object that is present on both the </a:t>
            </a:r>
            <a:r>
              <a:rPr lang="en-US" sz="2200" dirty="0" smtClean="0">
                <a:solidFill>
                  <a:prstClr val="black"/>
                </a:solidFill>
              </a:rPr>
              <a:t>images(Let A and B be two 2D </a:t>
            </a:r>
            <a:r>
              <a:rPr lang="en-US" sz="2200" dirty="0" err="1" smtClean="0">
                <a:solidFill>
                  <a:prstClr val="black"/>
                </a:solidFill>
              </a:rPr>
              <a:t>greyscaled</a:t>
            </a:r>
            <a:r>
              <a:rPr lang="en-US" sz="2200" dirty="0" smtClean="0">
                <a:solidFill>
                  <a:prstClr val="black"/>
                </a:solidFill>
              </a:rPr>
              <a:t> images). Consider an image point  </a:t>
            </a:r>
            <a:r>
              <a:rPr lang="es-ES" sz="2200" dirty="0" smtClean="0">
                <a:solidFill>
                  <a:prstClr val="black"/>
                </a:solidFill>
              </a:rPr>
              <a:t>p </a:t>
            </a:r>
            <a:r>
              <a:rPr lang="es-ES" sz="2200" dirty="0">
                <a:solidFill>
                  <a:prstClr val="black"/>
                </a:solidFill>
              </a:rPr>
              <a:t>= </a:t>
            </a:r>
            <a:r>
              <a:rPr lang="es-ES" sz="2200" dirty="0" smtClean="0">
                <a:solidFill>
                  <a:prstClr val="black"/>
                </a:solidFill>
              </a:rPr>
              <a:t>[</a:t>
            </a:r>
            <a:r>
              <a:rPr lang="es-ES" sz="2200" dirty="0" err="1" smtClean="0">
                <a:solidFill>
                  <a:prstClr val="black"/>
                </a:solidFill>
              </a:rPr>
              <a:t>px</a:t>
            </a:r>
            <a:r>
              <a:rPr lang="es-ES" sz="2200" dirty="0" smtClean="0">
                <a:solidFill>
                  <a:prstClr val="black"/>
                </a:solidFill>
              </a:rPr>
              <a:t> </a:t>
            </a:r>
            <a:r>
              <a:rPr lang="es-ES" sz="2200" dirty="0" err="1">
                <a:solidFill>
                  <a:prstClr val="black"/>
                </a:solidFill>
              </a:rPr>
              <a:t>p</a:t>
            </a:r>
            <a:r>
              <a:rPr lang="es-ES" sz="2200" dirty="0" err="1" smtClean="0">
                <a:solidFill>
                  <a:prstClr val="black"/>
                </a:solidFill>
              </a:rPr>
              <a:t>y</a:t>
            </a:r>
            <a:r>
              <a:rPr lang="es-ES" sz="2200" dirty="0" smtClean="0">
                <a:solidFill>
                  <a:prstClr val="black"/>
                </a:solidFill>
              </a:rPr>
              <a:t>]T</a:t>
            </a:r>
            <a:r>
              <a:rPr lang="en-US" sz="2200" baseline="-25000" dirty="0" smtClean="0">
                <a:solidFill>
                  <a:prstClr val="black"/>
                </a:solidFill>
              </a:rPr>
              <a:t>.</a:t>
            </a:r>
          </a:p>
          <a:p>
            <a:pPr lvl="0"/>
            <a:r>
              <a:rPr lang="en-US" sz="2200" dirty="0" smtClean="0">
                <a:solidFill>
                  <a:prstClr val="black"/>
                </a:solidFill>
              </a:rPr>
              <a:t> </a:t>
            </a:r>
            <a:endParaRPr lang="en-US" sz="2200" dirty="0">
              <a:solidFill>
                <a:prstClr val="black"/>
              </a:solidFill>
            </a:endParaRPr>
          </a:p>
          <a:p>
            <a:pPr lvl="0"/>
            <a:r>
              <a:rPr lang="en-US" sz="2200" dirty="0">
                <a:solidFill>
                  <a:prstClr val="black"/>
                </a:solidFill>
              </a:rPr>
              <a:t>      </a:t>
            </a:r>
          </a:p>
          <a:p>
            <a:r>
              <a:rPr lang="en-US" sz="2200" b="1" dirty="0" smtClean="0">
                <a:solidFill>
                  <a:prstClr val="black"/>
                </a:solidFill>
              </a:rPr>
              <a:t>2.2</a:t>
            </a:r>
            <a:r>
              <a:rPr lang="en-US" sz="2200" dirty="0" smtClean="0">
                <a:solidFill>
                  <a:prstClr val="black"/>
                </a:solidFill>
              </a:rPr>
              <a:t>: Let  </a:t>
            </a:r>
            <a:r>
              <a:rPr lang="en-US" sz="2000" dirty="0" err="1" smtClean="0"/>
              <a:t>ωx</a:t>
            </a:r>
            <a:r>
              <a:rPr lang="en-US" sz="2000" dirty="0" smtClean="0"/>
              <a:t>, </a:t>
            </a:r>
            <a:r>
              <a:rPr lang="en-US" sz="2000" dirty="0" err="1" smtClean="0"/>
              <a:t>ωy</a:t>
            </a:r>
            <a:r>
              <a:rPr lang="en-US" sz="2000" dirty="0" smtClean="0"/>
              <a:t> be integers. </a:t>
            </a:r>
            <a:r>
              <a:rPr lang="en-US" sz="2200" dirty="0" smtClean="0">
                <a:solidFill>
                  <a:prstClr val="black"/>
                </a:solidFill>
              </a:rPr>
              <a:t>A small searching window (</a:t>
            </a:r>
            <a:r>
              <a:rPr lang="en-US" sz="2000" dirty="0"/>
              <a:t>size of 2*ωx+1 by 2*ωy+1 (in pixels</a:t>
            </a:r>
            <a:r>
              <a:rPr lang="en-US" sz="2000" dirty="0" smtClean="0"/>
              <a:t>)</a:t>
            </a:r>
            <a:r>
              <a:rPr lang="en-US" sz="2200" dirty="0" smtClean="0">
                <a:solidFill>
                  <a:prstClr val="black"/>
                </a:solidFill>
              </a:rPr>
              <a:t>) is selected within a neighborhood of the point ‘p’ under consideration.</a:t>
            </a:r>
            <a:r>
              <a:rPr lang="en-US" sz="2400" dirty="0"/>
              <a:t> </a:t>
            </a:r>
            <a:endParaRPr lang="en-US" sz="2200" dirty="0">
              <a:solidFill>
                <a:prstClr val="black"/>
              </a:solidFill>
            </a:endParaRPr>
          </a:p>
          <a:p>
            <a:r>
              <a:rPr lang="en-US" sz="2200" dirty="0">
                <a:solidFill>
                  <a:prstClr val="black"/>
                </a:solidFill>
              </a:rPr>
              <a:t>We just have to find the movement which minimizes the error:</a:t>
            </a:r>
          </a:p>
          <a:p>
            <a:pPr lvl="0"/>
            <a:endParaRPr lang="en-US" sz="2200"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74" y="4367129"/>
            <a:ext cx="8801251" cy="1254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759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995</Words>
  <Application>Microsoft Office PowerPoint</Application>
  <PresentationFormat>On-screen Show (4:3)</PresentationFormat>
  <Paragraphs>147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Ponnada</dc:creator>
  <cp:lastModifiedBy>Rahul Ponnada</cp:lastModifiedBy>
  <cp:revision>49</cp:revision>
  <dcterms:created xsi:type="dcterms:W3CDTF">2013-04-15T07:36:38Z</dcterms:created>
  <dcterms:modified xsi:type="dcterms:W3CDTF">2013-05-12T05:35:36Z</dcterms:modified>
</cp:coreProperties>
</file>