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94" autoAdjust="0"/>
  </p:normalViewPr>
  <p:slideViewPr>
    <p:cSldViewPr snapToGrid="0">
      <p:cViewPr varScale="1">
        <p:scale>
          <a:sx n="48" d="100"/>
          <a:sy n="48" d="100"/>
        </p:scale>
        <p:origin x="53" y="2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Hello, my name is Raymond Aponte, and this is my Security Policy Presentation on behalf of Green Pace.</a:t>
            </a:r>
          </a:p>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This positive unit test answers the question, “Does the resize method increase the size of the collection?”</a:t>
            </a:r>
          </a:p>
          <a:p>
            <a:r>
              <a:rPr lang="en-US" sz="1800" dirty="0">
                <a:effectLst/>
                <a:latin typeface="Calibri" panose="020F0502020204030204" pitchFamily="34" charset="0"/>
                <a:ea typeface="Calibri" panose="020F0502020204030204" pitchFamily="34" charset="0"/>
              </a:rPr>
              <a:t>The test verifies that the collection is empty, and the size of the collection is zero. After resize is called with 10 entries, the test verifies that the collection is no longer empty and its size is 10.</a:t>
            </a:r>
            <a:endParaRPr dirty="0"/>
          </a:p>
        </p:txBody>
      </p:sp>
    </p:spTree>
    <p:extLst>
      <p:ext uri="{BB962C8B-B14F-4D97-AF65-F5344CB8AC3E}">
        <p14:creationId xmlns:p14="http://schemas.microsoft.com/office/powerpoint/2010/main" val="219878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This positive unit test answers the question, “Does the resize method decrease the size of the collection?”</a:t>
            </a:r>
          </a:p>
          <a:p>
            <a:r>
              <a:rPr lang="en-US" sz="1800" dirty="0">
                <a:effectLst/>
                <a:latin typeface="Calibri" panose="020F0502020204030204" pitchFamily="34" charset="0"/>
                <a:ea typeface="Calibri" panose="020F0502020204030204" pitchFamily="34" charset="0"/>
              </a:rPr>
              <a:t>First, 20 entries are added to the collection. After this, the test verifies that the collection is no longer empty and its size is 20. Next, resize is called with 5 entries. The test verifies that the collection is not empty once again and that its size has been decreased to 5.</a:t>
            </a:r>
            <a:endParaRPr dirty="0"/>
          </a:p>
        </p:txBody>
      </p:sp>
    </p:spTree>
    <p:extLst>
      <p:ext uri="{BB962C8B-B14F-4D97-AF65-F5344CB8AC3E}">
        <p14:creationId xmlns:p14="http://schemas.microsoft.com/office/powerpoint/2010/main" val="139916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This negative unit test answers the question, “Will an out-of-range exception be accurately thrown when testing the previous size of the collection after implementing a </a:t>
            </a:r>
            <a:r>
              <a:rPr lang="en-US" sz="1800" dirty="0" err="1">
                <a:effectLst/>
                <a:latin typeface="Calibri" panose="020F0502020204030204" pitchFamily="34" charset="0"/>
                <a:ea typeface="Calibri" panose="020F0502020204030204" pitchFamily="34" charset="0"/>
              </a:rPr>
              <a:t>pop_back</a:t>
            </a:r>
            <a:r>
              <a:rPr lang="en-US" sz="1800" dirty="0">
                <a:effectLst/>
                <a:latin typeface="Calibri" panose="020F0502020204030204" pitchFamily="34" charset="0"/>
                <a:ea typeface="Calibri" panose="020F0502020204030204" pitchFamily="34"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First, an element with the value 10 is added to the collection using </a:t>
            </a:r>
            <a:r>
              <a:rPr lang="en-US" sz="1800" dirty="0" err="1">
                <a:effectLst/>
                <a:latin typeface="Calibri" panose="020F0502020204030204" pitchFamily="34" charset="0"/>
                <a:ea typeface="Calibri" panose="020F0502020204030204" pitchFamily="34" charset="0"/>
              </a:rPr>
              <a:t>push_back</a:t>
            </a:r>
            <a:r>
              <a:rPr lang="en-US" sz="1800" dirty="0">
                <a:effectLst/>
                <a:latin typeface="Calibri" panose="020F0502020204030204" pitchFamily="34" charset="0"/>
                <a:ea typeface="Calibri" panose="020F0502020204030204" pitchFamily="34" charset="0"/>
              </a:rPr>
              <a:t>. Next, the test ensures that the first value is now 10. After this, </a:t>
            </a:r>
            <a:r>
              <a:rPr lang="en-US" sz="1800" dirty="0" err="1">
                <a:effectLst/>
                <a:latin typeface="Calibri" panose="020F0502020204030204" pitchFamily="34" charset="0"/>
                <a:ea typeface="Calibri" panose="020F0502020204030204" pitchFamily="34" charset="0"/>
              </a:rPr>
              <a:t>pop_back</a:t>
            </a:r>
            <a:r>
              <a:rPr lang="en-US" sz="1800" dirty="0">
                <a:effectLst/>
                <a:latin typeface="Calibri" panose="020F0502020204030204" pitchFamily="34" charset="0"/>
                <a:ea typeface="Calibri" panose="020F0502020204030204" pitchFamily="34" charset="0"/>
              </a:rPr>
              <a:t> is implemented to remove that element. The test then ensures that the size of the collection is now zero and an out-of-range exception is thrown if we try to access the first element again.</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6180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Next is the Automation Summary which includes a diagram of 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pipeline.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purpose of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is to bake security into each stage of both pre-production and production. With this model, security is brought to the forefront and is not an afterthought.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Stages will contain security automation for the enforcement and compliance of our standards.</a:t>
            </a:r>
          </a:p>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These are the stages that will contain security automation and the tools that reside in the flow of automation.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The Design stage includes test driven development such as incorporating unit testing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The Build stage includes the compiler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The Verify and Test stage includes vulnerability scanning with automation tools listed per standard. An example would be </a:t>
            </a:r>
            <a:r>
              <a:rPr lang="en-US" sz="1800" dirty="0" err="1">
                <a:effectLst/>
                <a:latin typeface="Calibri" panose="020F0502020204030204" pitchFamily="34" charset="0"/>
                <a:ea typeface="Calibri" panose="020F0502020204030204" pitchFamily="34" charset="0"/>
              </a:rPr>
              <a:t>Cppchecker</a:t>
            </a:r>
            <a:r>
              <a:rPr lang="en-US" sz="1800" dirty="0">
                <a:effectLst/>
                <a:latin typeface="Calibri" panose="020F0502020204030204" pitchFamily="34" charset="0"/>
                <a:ea typeface="Calibri" panose="020F0502020204030204" pitchFamily="34"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The Transition and Health Check stage includes penetration testing to uncover vulnerabilities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The Monitor and Detect stage includes intrusion detection, keeping automated logs of user sessions, event alerts, and DLPs</a:t>
            </a:r>
          </a:p>
          <a:p>
            <a:r>
              <a:rPr lang="en-US" sz="1800" dirty="0">
                <a:effectLst/>
                <a:latin typeface="Calibri" panose="020F0502020204030204" pitchFamily="34" charset="0"/>
                <a:ea typeface="Calibri" panose="020F0502020204030204" pitchFamily="34" charset="0"/>
              </a:rPr>
              <a:t>Lastly, the Respond stage includes turning off services and roll back when a problem is discovered in detection</a:t>
            </a: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These are the risks and benefits of either implementing this security policy now or deciding to wait.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Risks of acting now: Implementing a new strategy may take more time than anticipated, and audits may still turn up a sizeable number of issues if this strategy is not implemented correctly.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Benefits of acting now: We can deliver more reliable software at a quicker pace, save time and money as flaws can be discovered in earlier stages of development, our team will be empowered to put security first, and tracking problems should be much easier with automation integrated.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Risks of waiting: Our reputation may be tarnished if a security breach or leak occurs, time may be wasted trying to fix code that should have been in a more secure state from the start, and money will be lost putting in more time to mitigate issues reactively.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Benefits of waiting: Development may be quicker at first before issues are eventually discovered during production.</a:t>
            </a:r>
          </a:p>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For recommendations, I have done a gap analysis of the existing security policy for gaps that still need to be addressed.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First, security policies must be updated as they become outdated.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Staff training in the implementation of this new policy must be prioritized as strictly enforcing this policy is not enough. Once training is complete in a timely fashion, the staff is responsible for following this policy.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We need a secure system to handle new hires and terminated employees beyond manual addition and deletion.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An example of this is in 2016, a former Expedia IT employee was able to hack his previous employer’s senior executives and gained insider information to profit from stock trades (Egan, 2016).</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This was only accomplished because the hacker still had a company-issued laptop that had not been returned or tracked (Egan, 2016).</a:t>
            </a:r>
          </a:p>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Standards stated in this security policy that can be implemented to prevent and/or resolve issues such as that of the ex-Expedia employee include:</a:t>
            </a:r>
          </a:p>
          <a:p>
            <a:pPr marL="742950" marR="0" lvl="1" indent="-285750">
              <a:lnSpc>
                <a:spcPct val="107000"/>
              </a:lnSpc>
              <a:spcBef>
                <a:spcPts val="0"/>
              </a:spcBef>
              <a:spcAft>
                <a:spcPts val="0"/>
              </a:spcAft>
              <a:buFont typeface="Arial" panose="020B0604020202020204" pitchFamily="34" charset="0"/>
              <a:buChar char="•"/>
              <a:tabLst>
                <a:tab pos="9144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Defense in Depth</a:t>
            </a:r>
          </a:p>
          <a:p>
            <a:pPr marL="742950" marR="0" lvl="1" indent="-285750">
              <a:lnSpc>
                <a:spcPct val="107000"/>
              </a:lnSpc>
              <a:spcBef>
                <a:spcPts val="0"/>
              </a:spcBef>
              <a:spcAft>
                <a:spcPts val="0"/>
              </a:spcAft>
              <a:buFont typeface="Arial" panose="020B0604020202020204" pitchFamily="34" charset="0"/>
              <a:buChar char="•"/>
              <a:tabLst>
                <a:tab pos="9144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Triple A</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Encryption policies</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An additional standard that can be implemented is Zero Trust</a:t>
            </a:r>
          </a:p>
          <a:p>
            <a:pPr marL="342900" marR="0" lvl="0" indent="-342900">
              <a:lnSpc>
                <a:spcPct val="107000"/>
              </a:lnSpc>
              <a:spcBef>
                <a:spcPts val="0"/>
              </a:spcBef>
              <a:spcAft>
                <a:spcPts val="0"/>
              </a:spcAft>
              <a:buFont typeface="Arial" panose="020B0604020202020204" pitchFamily="34" charset="0"/>
              <a:buChar char="•"/>
              <a:tabLst>
                <a:tab pos="457200" algn="l"/>
                <a:tab pos="9144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Zero Trust refers to a security approach where there is continuous verification of trust across users, applications, and devices to ensure that only required access is granted to trusted sources (Kueh, 2020). </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To conclude, implementing our security policy is a good start today, but thinking about ways to improve security is key to ensuring the security of our programs and system in the future.</a:t>
            </a:r>
          </a:p>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Thank you.</a:t>
            </a: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Let’s begin with an overview of Defense-in-Depth.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Defense in depth is a security approach which implements multi-layer defense across the whole cybersecurity infrastructure in an attempt to prevent hackers from gaining access to private assets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This security policy defines the core security principles; C and C++ coding standards; authorization, authentication, and auditing standards; and data encryption standards. </a:t>
            </a:r>
          </a:p>
          <a:p>
            <a:r>
              <a:rPr lang="en-US" sz="1800" dirty="0">
                <a:effectLst/>
                <a:latin typeface="Calibri" panose="020F0502020204030204" pitchFamily="34" charset="0"/>
                <a:ea typeface="Calibri" panose="020F0502020204030204" pitchFamily="34" charset="0"/>
              </a:rPr>
              <a:t>It will be used to enforce defense in depth because if one security layer is breached, there are standards or policies put in place in other layers to prevent access to critical assets.</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This threat matrix is broken into four parts: Likely, Unlikely, Priority, and Low Priority.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Each part contains coding standards that pertain to each.</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According to </a:t>
            </a:r>
            <a:r>
              <a:rPr lang="en-US" sz="1800" dirty="0" err="1">
                <a:effectLst/>
                <a:latin typeface="Calibri" panose="020F0502020204030204" pitchFamily="34" charset="0"/>
                <a:ea typeface="Calibri" panose="020F0502020204030204" pitchFamily="34" charset="0"/>
              </a:rPr>
              <a:t>Ballman</a:t>
            </a:r>
            <a:r>
              <a:rPr lang="en-US" sz="1800" dirty="0">
                <a:effectLst/>
                <a:latin typeface="Calibri" panose="020F0502020204030204" pitchFamily="34" charset="0"/>
                <a:ea typeface="Calibri" panose="020F0502020204030204" pitchFamily="34" charset="0"/>
              </a:rPr>
              <a:t> and Svoboda (2017) of Confluence, likelihood in this instance refers to the likelihood that a flaw introduced by ignoring the rule specified in the matrix can lead to an exploitable vulnerability.</a:t>
            </a:r>
          </a:p>
          <a:p>
            <a:r>
              <a:rPr lang="en-US" sz="1800" dirty="0">
                <a:effectLst/>
                <a:latin typeface="Calibri" panose="020F0502020204030204" pitchFamily="34" charset="0"/>
                <a:ea typeface="Calibri" panose="020F0502020204030204" pitchFamily="34" charset="0"/>
              </a:rPr>
              <a:t>Priority is how important a specific rule is.</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Presented here are the ten coding principles which include: Validate Input Data; Heed Compiler Warnings; Architect and Design for Security Policies; Keep it Simple; Default Deny; Adhere to the Principles of Least Privilege; Sanitize Data Sent to Other Systems; Practice Defense in Depth; Use Effective Quality Assurance Techniques; and Adopt a Secure Coding Standard.</a:t>
            </a:r>
          </a:p>
          <a:p>
            <a:r>
              <a:rPr lang="en-US" sz="1800" dirty="0">
                <a:effectLst/>
                <a:latin typeface="Calibri" panose="020F0502020204030204" pitchFamily="34" charset="0"/>
                <a:ea typeface="Calibri" panose="020F0502020204030204" pitchFamily="34" charset="0"/>
              </a:rPr>
              <a:t>Each principle includes a list of the coding standards presented in this security policy that pertain to that principle.</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Listed here are the 10 coding standards.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DCL50-CPP: Do not define a C-style variadic function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MSC52-CPP: Value-returning functions must return a value from all exit paths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STR51-CPP: Do not attempt to create a std::string from a null pointer</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STR52-CPP: Use valid references, pointers, and iterators to reference elements of a </a:t>
            </a:r>
            <a:r>
              <a:rPr lang="en-US" sz="1800" dirty="0" err="1">
                <a:effectLst/>
                <a:latin typeface="Calibri" panose="020F0502020204030204" pitchFamily="34" charset="0"/>
                <a:ea typeface="Calibri" panose="020F0502020204030204" pitchFamily="34" charset="0"/>
              </a:rPr>
              <a:t>basic_string</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STR02-C: Sanitize data passed to complex subsystems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MEM53-CPP: Explicitly construct and destruct objects when manually managing object lifetime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MEM52-CPP: Detect and handle memory allocation errors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PRE31-C: Avoid side effects in arguments to unsafe macros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ERR56-CPP: Guarantee exception safety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And ERR55-CPP: Honor exception specifications</a:t>
            </a:r>
          </a:p>
          <a:p>
            <a:r>
              <a:rPr lang="en-US" sz="1800" dirty="0">
                <a:effectLst/>
                <a:latin typeface="Calibri" panose="020F0502020204030204" pitchFamily="34" charset="0"/>
                <a:ea typeface="Calibri" panose="020F0502020204030204" pitchFamily="34" charset="0"/>
              </a:rPr>
              <a:t>Included to the right of the list is a table ranking each rule based on its placement in the SEI CERT C/C++ Coding Standards. However, each header provides another way for these rules to be ranked such as on severity or likelihood.</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These are the encryption policies that will be enforced including encryption in rest, encryption at flight, and encryption in use.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Encryption in rest is the encryption of data that is inactive as it is not moving between networks or devices such as archived data in a database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The policy for encryption of data in rest includes incorporating full disk encryption to ensure hackers cannot access data on a lost drive and implementing data loss prevention solutions (DLPs). With DLPs, we can search and find sensitive data and block access to that data from certain users if a breach occurs.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Encryption at flight is the encryption of data that is moving from one location to another such as when it is transmitted over a network.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The policy for encryption of data at flight includes the incorporation of firewalls and authentication, implementing automation to block malicious files and encrypt data before it is in transit, using TLS for https on all connections, and using certificates signed by a Certificate Authority so that our public key is verified by a trusted source. DLPs can also be used to scan emails and attachments to identify leaks.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Encryption in use is the encryption of data that is being accessed and processed by users.</a:t>
            </a:r>
          </a:p>
          <a:p>
            <a:r>
              <a:rPr lang="en-US" sz="1800" dirty="0">
                <a:effectLst/>
                <a:latin typeface="Calibri" panose="020F0502020204030204" pitchFamily="34" charset="0"/>
                <a:ea typeface="Calibri" panose="020F0502020204030204" pitchFamily="34" charset="0"/>
              </a:rPr>
              <a:t>The policy for encryption of data in use emphasizes that the protection of data beginning in pre-production and lasting throughout production. Authorization and authentication are extremely important so that only authorized individuals have permission to access data that is strictly necessary for them to complete their jobs.</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These are the policies that revolve around the implementation of Triple A: authentication, authorization, and accounting.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Authentication refers to ensuring a user is who they say they are; only users who enter valid credentials during user login should have access to our system.</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This is accomplished when the user’s authentication credentials successfully match credentials stored in our database. The addition of new users, deletion of current users, and monitoring of all users is the responsibility of system administrators. Authentication must be prioritized during all stages of pre-production and is vital to be monitored during production.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Authorization is especially important after authentication.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Once a user is authenticated, they shall only be allowed the activities, services, and resources that they are permitted/authorized to use based on their user level of access. For example, administrators may have more privileged access, but only to what is necessary to complete their jobs. Authorization must also be prioritized during all stages of pre-production and monitored during production.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Accounting is the measurement of resources that users consume during their network access to our application.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Administrators need to see statistics for logging sessions, session duration, files accessed by users, and data both sent and received. In addition, administrators need to see who logged in, the actions they performed, and what time they were performed. Accounting should take place throughout the entirety of the pre-production and production cycle. This is the only way to ensure a proper response to any security breach and the stabilization of our system if an attack were to occur.</a:t>
            </a:r>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Unit testing is testing small pieces of code at a time to ensure code security beginning early in the development process. These tests should also be carried out often.</a:t>
            </a:r>
          </a:p>
          <a:p>
            <a:r>
              <a:rPr lang="en-US" sz="1800" dirty="0">
                <a:effectLst/>
                <a:latin typeface="Calibri" panose="020F0502020204030204" pitchFamily="34" charset="0"/>
                <a:ea typeface="Calibri" panose="020F0502020204030204" pitchFamily="34" charset="0"/>
              </a:rPr>
              <a:t>The following are examples of unit testing with </a:t>
            </a:r>
            <a:r>
              <a:rPr lang="en-US" sz="1800" dirty="0" err="1">
                <a:effectLst/>
                <a:latin typeface="Calibri" panose="020F0502020204030204" pitchFamily="34" charset="0"/>
                <a:ea typeface="Calibri" panose="020F0502020204030204" pitchFamily="34" charset="0"/>
              </a:rPr>
              <a:t>GoogleTest</a:t>
            </a:r>
            <a:r>
              <a:rPr lang="en-US" sz="1800" dirty="0">
                <a:effectLst/>
                <a:latin typeface="Calibri" panose="020F0502020204030204" pitchFamily="34" charset="0"/>
                <a:ea typeface="Calibri" panose="020F0502020204030204" pitchFamily="34" charset="0"/>
              </a:rPr>
              <a:t> to ensure code compliance.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This positive unit test answers the question, “Can we add a single value to an empty collection?”</a:t>
            </a:r>
          </a:p>
          <a:p>
            <a:r>
              <a:rPr lang="en-US" sz="1800" dirty="0">
                <a:effectLst/>
                <a:latin typeface="Calibri" panose="020F0502020204030204" pitchFamily="34" charset="0"/>
                <a:ea typeface="Calibri" panose="020F0502020204030204" pitchFamily="34" charset="0"/>
              </a:rPr>
              <a:t>The test verifies that the collection is empty, and the size of the collection is zero. After one entry is added, the test verifies that the collection is no longer empty and its size is one.</a:t>
            </a:r>
            <a:endParaRPr dirty="0"/>
          </a:p>
        </p:txBody>
      </p:sp>
    </p:spTree>
    <p:extLst>
      <p:ext uri="{BB962C8B-B14F-4D97-AF65-F5344CB8AC3E}">
        <p14:creationId xmlns:p14="http://schemas.microsoft.com/office/powerpoint/2010/main" val="485347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Raymond Aponte</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5800" y="764373"/>
            <a:ext cx="108204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200" dirty="0"/>
              <a:t>Does the resize method increase the size of the collection?</a:t>
            </a:r>
            <a:endParaRPr sz="3200"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85DB4141-8AD5-EE29-A0FF-B656AAC2D314}"/>
              </a:ext>
            </a:extLst>
          </p:cNvPr>
          <p:cNvPicPr>
            <a:picLocks noChangeAspect="1"/>
          </p:cNvPicPr>
          <p:nvPr/>
        </p:nvPicPr>
        <p:blipFill>
          <a:blip r:embed="rId5"/>
          <a:stretch>
            <a:fillRect/>
          </a:stretch>
        </p:blipFill>
        <p:spPr>
          <a:xfrm>
            <a:off x="1594505" y="2861611"/>
            <a:ext cx="4290432" cy="2690093"/>
          </a:xfrm>
          <a:prstGeom prst="rect">
            <a:avLst/>
          </a:prstGeom>
        </p:spPr>
      </p:pic>
      <p:pic>
        <p:nvPicPr>
          <p:cNvPr id="6" name="Picture 5" descr="Text&#10;&#10;Description automatically generated">
            <a:extLst>
              <a:ext uri="{FF2B5EF4-FFF2-40B4-BE49-F238E27FC236}">
                <a16:creationId xmlns:a16="http://schemas.microsoft.com/office/drawing/2014/main" id="{7B08F2A7-6A4E-29FE-64FC-CBFB255665D4}"/>
              </a:ext>
            </a:extLst>
          </p:cNvPr>
          <p:cNvPicPr>
            <a:picLocks noChangeAspect="1"/>
          </p:cNvPicPr>
          <p:nvPr/>
        </p:nvPicPr>
        <p:blipFill>
          <a:blip r:embed="rId6"/>
          <a:stretch>
            <a:fillRect/>
          </a:stretch>
        </p:blipFill>
        <p:spPr>
          <a:xfrm>
            <a:off x="6793642" y="3787520"/>
            <a:ext cx="3551228" cy="838273"/>
          </a:xfrm>
          <a:prstGeom prst="rect">
            <a:avLst/>
          </a:prstGeom>
        </p:spPr>
      </p:pic>
    </p:spTree>
    <p:custDataLst>
      <p:tags r:id="rId1"/>
    </p:custDataLst>
    <p:extLst>
      <p:ext uri="{BB962C8B-B14F-4D97-AF65-F5344CB8AC3E}">
        <p14:creationId xmlns:p14="http://schemas.microsoft.com/office/powerpoint/2010/main" val="98465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5800" y="764373"/>
            <a:ext cx="108204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200" dirty="0"/>
              <a:t>Does the resize method decrease the size of the collection?</a:t>
            </a:r>
            <a:endParaRPr sz="3200"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7A929A37-6CC0-E605-1CDA-5632727F1E81}"/>
              </a:ext>
            </a:extLst>
          </p:cNvPr>
          <p:cNvPicPr>
            <a:picLocks noChangeAspect="1"/>
          </p:cNvPicPr>
          <p:nvPr/>
        </p:nvPicPr>
        <p:blipFill>
          <a:blip r:embed="rId5"/>
          <a:stretch>
            <a:fillRect/>
          </a:stretch>
        </p:blipFill>
        <p:spPr>
          <a:xfrm>
            <a:off x="1510310" y="2659666"/>
            <a:ext cx="4397121" cy="3093988"/>
          </a:xfrm>
          <a:prstGeom prst="rect">
            <a:avLst/>
          </a:prstGeom>
        </p:spPr>
      </p:pic>
      <p:pic>
        <p:nvPicPr>
          <p:cNvPr id="6" name="Picture 5" descr="Text&#10;&#10;Description automatically generated">
            <a:extLst>
              <a:ext uri="{FF2B5EF4-FFF2-40B4-BE49-F238E27FC236}">
                <a16:creationId xmlns:a16="http://schemas.microsoft.com/office/drawing/2014/main" id="{90D0EA28-EBEE-4429-1A12-A42815F36B02}"/>
              </a:ext>
            </a:extLst>
          </p:cNvPr>
          <p:cNvPicPr>
            <a:picLocks noChangeAspect="1"/>
          </p:cNvPicPr>
          <p:nvPr/>
        </p:nvPicPr>
        <p:blipFill>
          <a:blip r:embed="rId6"/>
          <a:stretch>
            <a:fillRect/>
          </a:stretch>
        </p:blipFill>
        <p:spPr>
          <a:xfrm>
            <a:off x="6941701" y="3791334"/>
            <a:ext cx="3528366" cy="830652"/>
          </a:xfrm>
          <a:prstGeom prst="rect">
            <a:avLst/>
          </a:prstGeom>
        </p:spPr>
      </p:pic>
    </p:spTree>
    <p:custDataLst>
      <p:tags r:id="rId1"/>
    </p:custDataLst>
    <p:extLst>
      <p:ext uri="{BB962C8B-B14F-4D97-AF65-F5344CB8AC3E}">
        <p14:creationId xmlns:p14="http://schemas.microsoft.com/office/powerpoint/2010/main" val="309798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5800" y="764373"/>
            <a:ext cx="108204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200" dirty="0"/>
              <a:t>Will an out-of-range exception be accurately thrown when testing the previous size of the collection after implementing a </a:t>
            </a:r>
            <a:r>
              <a:rPr lang="en-US" sz="3200" dirty="0" err="1"/>
              <a:t>pop_back</a:t>
            </a:r>
            <a:r>
              <a:rPr lang="en-US" sz="3200" dirty="0"/>
              <a:t>?</a:t>
            </a:r>
            <a:endParaRPr sz="3200"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A7429809-7F34-86B6-A386-151BB30BAE3E}"/>
              </a:ext>
            </a:extLst>
          </p:cNvPr>
          <p:cNvPicPr>
            <a:picLocks noChangeAspect="1"/>
          </p:cNvPicPr>
          <p:nvPr/>
        </p:nvPicPr>
        <p:blipFill>
          <a:blip r:embed="rId5"/>
          <a:stretch>
            <a:fillRect/>
          </a:stretch>
        </p:blipFill>
        <p:spPr>
          <a:xfrm>
            <a:off x="1011512" y="2960682"/>
            <a:ext cx="7262489" cy="2491956"/>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84225B36-A0C8-4C57-B7B2-060C15047FAE}"/>
              </a:ext>
            </a:extLst>
          </p:cNvPr>
          <p:cNvPicPr>
            <a:picLocks noChangeAspect="1"/>
          </p:cNvPicPr>
          <p:nvPr/>
        </p:nvPicPr>
        <p:blipFill>
          <a:blip r:embed="rId6"/>
          <a:stretch>
            <a:fillRect/>
          </a:stretch>
        </p:blipFill>
        <p:spPr>
          <a:xfrm>
            <a:off x="7601432" y="2960682"/>
            <a:ext cx="3482642" cy="868755"/>
          </a:xfrm>
          <a:prstGeom prst="rect">
            <a:avLst/>
          </a:prstGeom>
        </p:spPr>
      </p:pic>
    </p:spTree>
    <p:custDataLst>
      <p:tags r:id="rId1"/>
    </p:custDataLst>
    <p:extLst>
      <p:ext uri="{BB962C8B-B14F-4D97-AF65-F5344CB8AC3E}">
        <p14:creationId xmlns:p14="http://schemas.microsoft.com/office/powerpoint/2010/main" val="210206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916774" y="117859"/>
            <a:ext cx="8610600" cy="77895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896815"/>
            <a:ext cx="10841574" cy="5692935"/>
          </a:xfrm>
          <a:prstGeom prst="rect">
            <a:avLst/>
          </a:prstGeom>
          <a:noFill/>
          <a:ln>
            <a:noFill/>
          </a:ln>
        </p:spPr>
        <p:txBody>
          <a:bodyPr spcFirstLastPara="1" wrap="square" lIns="91425" tIns="45700" rIns="91425" bIns="45700" anchor="t" anchorCtr="0">
            <a:normAutofit fontScale="77500" lnSpcReduction="20000"/>
          </a:bodyPr>
          <a:lstStyle/>
          <a:p>
            <a:pPr marL="685800" lvl="1" indent="-228600" algn="l" rtl="0">
              <a:lnSpc>
                <a:spcPct val="200000"/>
              </a:lnSpc>
              <a:spcBef>
                <a:spcPts val="500"/>
              </a:spcBef>
              <a:spcAft>
                <a:spcPts val="0"/>
              </a:spcAft>
              <a:buClr>
                <a:schemeClr val="lt1"/>
              </a:buClr>
              <a:buSzPts val="2000"/>
              <a:buChar char="•"/>
            </a:pPr>
            <a:r>
              <a:rPr lang="en-US" sz="1400" dirty="0">
                <a:latin typeface="Century Gothic" panose="020B0502020202020204" pitchFamily="34" charset="0"/>
              </a:rPr>
              <a:t>Assess and Plan</a:t>
            </a:r>
          </a:p>
          <a:p>
            <a:pPr marL="685800" lvl="1" indent="-228600" algn="l" rtl="0">
              <a:lnSpc>
                <a:spcPct val="200000"/>
              </a:lnSpc>
              <a:spcBef>
                <a:spcPts val="500"/>
              </a:spcBef>
              <a:spcAft>
                <a:spcPts val="0"/>
              </a:spcAft>
              <a:buClr>
                <a:schemeClr val="lt1"/>
              </a:buClr>
              <a:buSzPts val="2000"/>
              <a:buChar char="•"/>
            </a:pPr>
            <a:r>
              <a:rPr lang="en-US" sz="1600" dirty="0">
                <a:latin typeface="Century Gothic" panose="020B0502020202020204" pitchFamily="34" charset="0"/>
              </a:rPr>
              <a:t>Design</a:t>
            </a:r>
          </a:p>
          <a:p>
            <a:pPr marL="1143000" lvl="2" indent="-228600">
              <a:lnSpc>
                <a:spcPct val="200000"/>
              </a:lnSpc>
              <a:buSzPts val="2000"/>
            </a:pPr>
            <a:r>
              <a:rPr lang="en-US" sz="1400" dirty="0">
                <a:latin typeface="Century Gothic" panose="020B0502020202020204" pitchFamily="34" charset="0"/>
              </a:rPr>
              <a:t>Test Driven Development incorporating unit testing</a:t>
            </a:r>
          </a:p>
          <a:p>
            <a:pPr marL="685800" lvl="1" indent="-228600" algn="l" rtl="0">
              <a:lnSpc>
                <a:spcPct val="200000"/>
              </a:lnSpc>
              <a:spcBef>
                <a:spcPts val="500"/>
              </a:spcBef>
              <a:spcAft>
                <a:spcPts val="0"/>
              </a:spcAft>
              <a:buClr>
                <a:schemeClr val="lt1"/>
              </a:buClr>
              <a:buSzPts val="2000"/>
              <a:buChar char="•"/>
            </a:pPr>
            <a:r>
              <a:rPr lang="en-US" sz="1600" dirty="0">
                <a:latin typeface="Century Gothic" panose="020B0502020202020204" pitchFamily="34" charset="0"/>
              </a:rPr>
              <a:t>Build</a:t>
            </a:r>
          </a:p>
          <a:p>
            <a:pPr marL="1143000" lvl="2" indent="-228600">
              <a:lnSpc>
                <a:spcPct val="200000"/>
              </a:lnSpc>
              <a:buSzPts val="2000"/>
            </a:pPr>
            <a:r>
              <a:rPr lang="en-US" sz="1400" dirty="0">
                <a:latin typeface="Century Gothic" panose="020B0502020202020204" pitchFamily="34" charset="0"/>
              </a:rPr>
              <a:t>Compiler</a:t>
            </a:r>
          </a:p>
          <a:p>
            <a:pPr marL="685800" lvl="1" indent="-228600" algn="l" rtl="0">
              <a:lnSpc>
                <a:spcPct val="200000"/>
              </a:lnSpc>
              <a:spcBef>
                <a:spcPts val="500"/>
              </a:spcBef>
              <a:spcAft>
                <a:spcPts val="0"/>
              </a:spcAft>
              <a:buClr>
                <a:schemeClr val="lt1"/>
              </a:buClr>
              <a:buSzPts val="2000"/>
              <a:buChar char="•"/>
            </a:pPr>
            <a:r>
              <a:rPr lang="en-US" sz="1600" dirty="0">
                <a:latin typeface="Century Gothic" panose="020B0502020202020204" pitchFamily="34" charset="0"/>
              </a:rPr>
              <a:t>Verify and Test</a:t>
            </a:r>
          </a:p>
          <a:p>
            <a:pPr marL="1143000" lvl="2" indent="-228600">
              <a:lnSpc>
                <a:spcPct val="200000"/>
              </a:lnSpc>
              <a:buSzPts val="2000"/>
            </a:pPr>
            <a:r>
              <a:rPr lang="en-US" sz="1400" dirty="0">
                <a:latin typeface="Century Gothic" panose="020B0502020202020204" pitchFamily="34" charset="0"/>
              </a:rPr>
              <a:t>Vulnerability scanning with automation tools listed per standard. Ex.) </a:t>
            </a:r>
            <a:r>
              <a:rPr lang="en-US" sz="1400" dirty="0" err="1">
                <a:latin typeface="Century Gothic" panose="020B0502020202020204" pitchFamily="34" charset="0"/>
              </a:rPr>
              <a:t>Cppchecker</a:t>
            </a:r>
            <a:endParaRPr lang="en-US" sz="1400" dirty="0">
              <a:latin typeface="Century Gothic" panose="020B0502020202020204" pitchFamily="34" charset="0"/>
            </a:endParaRPr>
          </a:p>
          <a:p>
            <a:pPr marL="685800" lvl="1" indent="-228600" algn="l" rtl="0">
              <a:lnSpc>
                <a:spcPct val="200000"/>
              </a:lnSpc>
              <a:spcBef>
                <a:spcPts val="500"/>
              </a:spcBef>
              <a:spcAft>
                <a:spcPts val="0"/>
              </a:spcAft>
              <a:buClr>
                <a:schemeClr val="lt1"/>
              </a:buClr>
              <a:buSzPts val="2000"/>
              <a:buChar char="•"/>
            </a:pPr>
            <a:r>
              <a:rPr lang="en-US" sz="1600" dirty="0">
                <a:latin typeface="Century Gothic" panose="020B0502020202020204" pitchFamily="34" charset="0"/>
              </a:rPr>
              <a:t>Transition and Health Check</a:t>
            </a:r>
          </a:p>
          <a:p>
            <a:pPr marL="1143000" lvl="2" indent="-228600">
              <a:lnSpc>
                <a:spcPct val="200000"/>
              </a:lnSpc>
              <a:buSzPts val="2000"/>
            </a:pPr>
            <a:r>
              <a:rPr lang="en-US" sz="1400" dirty="0">
                <a:latin typeface="Century Gothic" panose="020B0502020202020204" pitchFamily="34" charset="0"/>
              </a:rPr>
              <a:t>Penetration testing to uncover vulnerabilities</a:t>
            </a:r>
          </a:p>
          <a:p>
            <a:pPr marL="685800" lvl="1" indent="-228600" algn="l" rtl="0">
              <a:lnSpc>
                <a:spcPct val="200000"/>
              </a:lnSpc>
              <a:spcBef>
                <a:spcPts val="500"/>
              </a:spcBef>
              <a:spcAft>
                <a:spcPts val="0"/>
              </a:spcAft>
              <a:buClr>
                <a:schemeClr val="lt1"/>
              </a:buClr>
              <a:buSzPts val="2000"/>
              <a:buChar char="•"/>
            </a:pPr>
            <a:r>
              <a:rPr lang="en-US" sz="1600" dirty="0">
                <a:latin typeface="Century Gothic" panose="020B0502020202020204" pitchFamily="34" charset="0"/>
              </a:rPr>
              <a:t>Monitor and Detect</a:t>
            </a:r>
          </a:p>
          <a:p>
            <a:pPr marL="1143000" lvl="2" indent="-228600">
              <a:lnSpc>
                <a:spcPct val="200000"/>
              </a:lnSpc>
              <a:buSzPts val="2000"/>
            </a:pPr>
            <a:r>
              <a:rPr lang="en-US" sz="1400" dirty="0">
                <a:latin typeface="Century Gothic" panose="020B0502020202020204" pitchFamily="34" charset="0"/>
              </a:rPr>
              <a:t>Intrusion detection, keeping logs of user sessions, event alerts, DLPs</a:t>
            </a:r>
          </a:p>
          <a:p>
            <a:pPr marL="685800" lvl="1" indent="-228600" algn="l" rtl="0">
              <a:lnSpc>
                <a:spcPct val="200000"/>
              </a:lnSpc>
              <a:spcBef>
                <a:spcPts val="500"/>
              </a:spcBef>
              <a:spcAft>
                <a:spcPts val="0"/>
              </a:spcAft>
              <a:buClr>
                <a:schemeClr val="lt1"/>
              </a:buClr>
              <a:buSzPts val="2000"/>
              <a:buChar char="•"/>
            </a:pPr>
            <a:r>
              <a:rPr lang="en-US" sz="1600" dirty="0">
                <a:latin typeface="Century Gothic" panose="020B0502020202020204" pitchFamily="34" charset="0"/>
              </a:rPr>
              <a:t>Respond</a:t>
            </a:r>
          </a:p>
          <a:p>
            <a:pPr marL="1143000" lvl="2" indent="-228600">
              <a:lnSpc>
                <a:spcPct val="200000"/>
              </a:lnSpc>
              <a:buSzPts val="2000"/>
            </a:pPr>
            <a:r>
              <a:rPr lang="en-US" sz="1400" dirty="0">
                <a:latin typeface="Century Gothic" panose="020B0502020202020204" pitchFamily="34" charset="0"/>
              </a:rPr>
              <a:t>Turn off services and roll back when detection discovers a problem</a:t>
            </a:r>
          </a:p>
          <a:p>
            <a:pPr marL="685800" lvl="1" indent="-228600" algn="l" rtl="0">
              <a:lnSpc>
                <a:spcPct val="200000"/>
              </a:lnSpc>
              <a:spcBef>
                <a:spcPts val="500"/>
              </a:spcBef>
              <a:spcAft>
                <a:spcPts val="0"/>
              </a:spcAft>
              <a:buClr>
                <a:schemeClr val="lt1"/>
              </a:buClr>
              <a:buSzPts val="2000"/>
              <a:buChar char="•"/>
            </a:pPr>
            <a:r>
              <a:rPr lang="en-US" sz="1600" dirty="0">
                <a:latin typeface="Century Gothic" panose="020B0502020202020204" pitchFamily="34" charset="0"/>
              </a:rPr>
              <a:t>Maintain and Stabilize</a:t>
            </a:r>
            <a:endParaRPr sz="1600" dirty="0">
              <a:latin typeface="Century Gothic" panose="020B0502020202020204" pitchFamily="34" charset="0"/>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200000"/>
              </a:lnSpc>
              <a:spcBef>
                <a:spcPts val="0"/>
              </a:spcBef>
              <a:spcAft>
                <a:spcPts val="0"/>
              </a:spcAft>
              <a:buClr>
                <a:schemeClr val="lt1"/>
              </a:buClr>
              <a:buSzPts val="2000"/>
              <a:buChar char="•"/>
            </a:pPr>
            <a:r>
              <a:rPr lang="en-US" sz="1900" dirty="0"/>
              <a:t>Act Now</a:t>
            </a:r>
          </a:p>
          <a:p>
            <a:pPr marL="685800" lvl="1" indent="-228600">
              <a:lnSpc>
                <a:spcPct val="200000"/>
              </a:lnSpc>
              <a:spcBef>
                <a:spcPts val="0"/>
              </a:spcBef>
              <a:buSzPts val="2000"/>
            </a:pPr>
            <a:r>
              <a:rPr lang="en-US" sz="1900" dirty="0"/>
              <a:t>Risks -  Implementing a new strategy may take more time than anticipated, and audits may still turn up a sizeable number of issues if this strategy is not implemented correctly.</a:t>
            </a:r>
          </a:p>
          <a:p>
            <a:pPr marL="685800" lvl="1" indent="-228600">
              <a:lnSpc>
                <a:spcPct val="200000"/>
              </a:lnSpc>
              <a:spcBef>
                <a:spcPts val="0"/>
              </a:spcBef>
              <a:buSzPts val="2000"/>
            </a:pPr>
            <a:r>
              <a:rPr lang="en-US" sz="1900" dirty="0"/>
              <a:t>Benefits – We can deliver more reliable software at a quicker pace, save time and money as flaws can be discovered in earlier stages of development, our team will be empowered to put security first, and tracking problems should be much easier with automation integrated. </a:t>
            </a:r>
          </a:p>
          <a:p>
            <a:pPr marL="228600" lvl="0" indent="-228600" algn="l" rtl="0">
              <a:lnSpc>
                <a:spcPct val="200000"/>
              </a:lnSpc>
              <a:spcBef>
                <a:spcPts val="0"/>
              </a:spcBef>
              <a:spcAft>
                <a:spcPts val="0"/>
              </a:spcAft>
              <a:buClr>
                <a:schemeClr val="lt1"/>
              </a:buClr>
              <a:buSzPts val="2000"/>
              <a:buChar char="•"/>
            </a:pPr>
            <a:r>
              <a:rPr lang="en-US" sz="1900" dirty="0"/>
              <a:t>Wait</a:t>
            </a:r>
          </a:p>
          <a:p>
            <a:pPr marL="685800" lvl="1" indent="-228600">
              <a:lnSpc>
                <a:spcPct val="200000"/>
              </a:lnSpc>
              <a:spcBef>
                <a:spcPts val="0"/>
              </a:spcBef>
              <a:buSzPts val="2000"/>
            </a:pPr>
            <a:r>
              <a:rPr lang="en-US" sz="1900" dirty="0"/>
              <a:t>Risks – Reputation may be tarnished if a security breach or leak occurs, time may be wasted trying to fix code that should have been in a more secure state from the start, and money will be lost putting in more time to mitigate issues reactively.</a:t>
            </a:r>
          </a:p>
          <a:p>
            <a:pPr marL="685800" lvl="1" indent="-228600">
              <a:lnSpc>
                <a:spcPct val="200000"/>
              </a:lnSpc>
              <a:spcBef>
                <a:spcPts val="0"/>
              </a:spcBef>
              <a:buSzPts val="2000"/>
            </a:pPr>
            <a:r>
              <a:rPr lang="en-US" sz="1900" dirty="0"/>
              <a:t>Benefits – Development may be quicker at first before issues are eventually discovered during production.</a:t>
            </a:r>
            <a:endParaRPr sz="19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1143000" lvl="2" indent="-228600" algn="l" rtl="0">
              <a:lnSpc>
                <a:spcPct val="200000"/>
              </a:lnSpc>
              <a:spcBef>
                <a:spcPts val="0"/>
              </a:spcBef>
              <a:spcAft>
                <a:spcPts val="0"/>
              </a:spcAft>
              <a:buClr>
                <a:schemeClr val="lt1"/>
              </a:buClr>
              <a:buSzPts val="1800"/>
              <a:buChar char="•"/>
            </a:pPr>
            <a:r>
              <a:rPr lang="en-US" sz="2400" dirty="0"/>
              <a:t>Gaps</a:t>
            </a:r>
          </a:p>
          <a:p>
            <a:pPr marL="1600200" lvl="3" indent="-228600">
              <a:lnSpc>
                <a:spcPct val="200000"/>
              </a:lnSpc>
              <a:spcBef>
                <a:spcPts val="0"/>
              </a:spcBef>
            </a:pPr>
            <a:r>
              <a:rPr lang="en-US" sz="2400" dirty="0"/>
              <a:t>Security policies must be updated as they become outdated. </a:t>
            </a:r>
          </a:p>
          <a:p>
            <a:pPr marL="1600200" lvl="3" indent="-228600">
              <a:lnSpc>
                <a:spcPct val="200000"/>
              </a:lnSpc>
              <a:spcBef>
                <a:spcPts val="0"/>
              </a:spcBef>
            </a:pPr>
            <a:r>
              <a:rPr lang="en-US" sz="2400" dirty="0"/>
              <a:t>Staff training in the implementation of this new policy must be prioritized as strictly enforcing this policy is not enough. </a:t>
            </a:r>
          </a:p>
          <a:p>
            <a:pPr marL="1600200" lvl="3" indent="-228600">
              <a:lnSpc>
                <a:spcPct val="200000"/>
              </a:lnSpc>
              <a:spcBef>
                <a:spcPts val="0"/>
              </a:spcBef>
            </a:pPr>
            <a:r>
              <a:rPr lang="en-US" sz="2400" dirty="0"/>
              <a:t>We need a secure system to handle new hires and terminated employees beyond manual addition and deletion.</a:t>
            </a:r>
          </a:p>
          <a:p>
            <a:pPr marL="2057400" lvl="4" indent="-228600">
              <a:lnSpc>
                <a:spcPct val="200000"/>
              </a:lnSpc>
              <a:spcBef>
                <a:spcPts val="0"/>
              </a:spcBef>
            </a:pPr>
            <a:r>
              <a:rPr lang="en-US" sz="2400" dirty="0"/>
              <a:t>Former Expedia IT employee hack in 2016 (Egan, 2016).</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a:t>
            </a:r>
            <a:endParaRPr dirty="0"/>
          </a:p>
        </p:txBody>
      </p:sp>
      <p:sp>
        <p:nvSpPr>
          <p:cNvPr id="231" name="Google Shape;231;p13"/>
          <p:cNvSpPr txBox="1">
            <a:spLocks noGrp="1"/>
          </p:cNvSpPr>
          <p:nvPr>
            <p:ph type="body" idx="1"/>
          </p:nvPr>
        </p:nvSpPr>
        <p:spPr>
          <a:xfrm>
            <a:off x="706974" y="1416937"/>
            <a:ext cx="10820400" cy="4967821"/>
          </a:xfrm>
          <a:prstGeom prst="rect">
            <a:avLst/>
          </a:prstGeom>
          <a:noFill/>
          <a:ln>
            <a:noFill/>
          </a:ln>
        </p:spPr>
        <p:txBody>
          <a:bodyPr spcFirstLastPara="1" wrap="square" lIns="91425" tIns="45700" rIns="91425" bIns="45700" anchor="t" anchorCtr="0">
            <a:noAutofit/>
          </a:bodyPr>
          <a:lstStyle/>
          <a:p>
            <a:pPr marL="228600" lvl="0" indent="-228600" algn="l" rtl="0">
              <a:lnSpc>
                <a:spcPct val="200000"/>
              </a:lnSpc>
              <a:spcBef>
                <a:spcPts val="0"/>
              </a:spcBef>
              <a:spcAft>
                <a:spcPts val="0"/>
              </a:spcAft>
              <a:buClr>
                <a:schemeClr val="lt1"/>
              </a:buClr>
              <a:buSzPts val="2200"/>
              <a:buChar char="•"/>
            </a:pPr>
            <a:r>
              <a:rPr lang="en-US" sz="1400" dirty="0"/>
              <a:t>Standards stated in this security policy that can be implemented to prevent and/or resolve issues such as that of the ex-Expedia employee include:</a:t>
            </a:r>
          </a:p>
          <a:p>
            <a:pPr marL="685800" lvl="1" indent="-228600">
              <a:lnSpc>
                <a:spcPct val="200000"/>
              </a:lnSpc>
              <a:spcBef>
                <a:spcPts val="0"/>
              </a:spcBef>
              <a:buSzPts val="2200"/>
            </a:pPr>
            <a:r>
              <a:rPr lang="en-US" sz="1400" dirty="0"/>
              <a:t>Defense in Depth</a:t>
            </a:r>
          </a:p>
          <a:p>
            <a:pPr marL="685800" lvl="1" indent="-228600">
              <a:lnSpc>
                <a:spcPct val="200000"/>
              </a:lnSpc>
              <a:spcBef>
                <a:spcPts val="0"/>
              </a:spcBef>
              <a:buSzPts val="2200"/>
            </a:pPr>
            <a:r>
              <a:rPr lang="en-US" sz="1400" dirty="0"/>
              <a:t>Triple A</a:t>
            </a:r>
          </a:p>
          <a:p>
            <a:pPr marL="685800" lvl="1" indent="-228600">
              <a:lnSpc>
                <a:spcPct val="200000"/>
              </a:lnSpc>
              <a:spcBef>
                <a:spcPts val="0"/>
              </a:spcBef>
              <a:buSzPts val="2200"/>
            </a:pPr>
            <a:r>
              <a:rPr lang="en-US" sz="1400" dirty="0"/>
              <a:t>Encryption policies</a:t>
            </a:r>
          </a:p>
          <a:p>
            <a:pPr marL="228600" lvl="0" indent="-228600" algn="l" rtl="0">
              <a:lnSpc>
                <a:spcPct val="200000"/>
              </a:lnSpc>
              <a:spcBef>
                <a:spcPts val="0"/>
              </a:spcBef>
              <a:spcAft>
                <a:spcPts val="0"/>
              </a:spcAft>
              <a:buClr>
                <a:schemeClr val="lt1"/>
              </a:buClr>
              <a:buSzPts val="2200"/>
              <a:buChar char="•"/>
            </a:pPr>
            <a:r>
              <a:rPr lang="en-US" sz="1400" dirty="0"/>
              <a:t>An additional standard that can be implemented is Zero Trust</a:t>
            </a:r>
          </a:p>
          <a:p>
            <a:pPr marL="685800" lvl="1" indent="-228600">
              <a:lnSpc>
                <a:spcPct val="200000"/>
              </a:lnSpc>
              <a:spcBef>
                <a:spcPts val="0"/>
              </a:spcBef>
              <a:buSzPts val="2200"/>
            </a:pPr>
            <a:r>
              <a:rPr lang="en-US" sz="1400" dirty="0"/>
              <a:t>Zero Trust refers to a security approach where there is continuous verification of trust across users, applications, and devices to ensure that only required access is granted to trusted sources (Kueh, 2020). </a:t>
            </a:r>
          </a:p>
          <a:p>
            <a:pPr marL="228600" indent="-228600">
              <a:lnSpc>
                <a:spcPct val="200000"/>
              </a:lnSpc>
              <a:spcBef>
                <a:spcPts val="0"/>
              </a:spcBef>
              <a:buSzPts val="2200"/>
            </a:pPr>
            <a:r>
              <a:rPr lang="en-US" sz="1400" dirty="0"/>
              <a:t>To conclude, implementing our security policy is a good start today, but thinking about ways to improve security is key to ensuring the security of our programs and system in the future.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706974" y="1416937"/>
            <a:ext cx="10820400" cy="4855526"/>
          </a:xfrm>
          <a:prstGeom prst="rect">
            <a:avLst/>
          </a:prstGeom>
          <a:noFill/>
          <a:ln>
            <a:noFill/>
          </a:ln>
        </p:spPr>
        <p:txBody>
          <a:bodyPr spcFirstLastPara="1" wrap="square" lIns="91425" tIns="45700" rIns="91425" bIns="45700" anchor="t" anchorCtr="0">
            <a:normAutofit lnSpcReduction="10000"/>
          </a:bodyPr>
          <a:lstStyle/>
          <a:p>
            <a:pPr marL="360045" marR="0" indent="-360045"/>
            <a:r>
              <a:rPr lang="en-US" sz="1800" dirty="0" err="1">
                <a:effectLst/>
                <a:latin typeface="Calibri" panose="020F0502020204030204" pitchFamily="34" charset="0"/>
                <a:ea typeface="Times New Roman" panose="02020603050405020304" pitchFamily="18" charset="0"/>
                <a:cs typeface="Calibri" panose="020F0502020204030204" pitchFamily="34" charset="0"/>
              </a:rPr>
              <a:t>Argintaru</a:t>
            </a:r>
            <a:r>
              <a:rPr lang="en-US" sz="1800" dirty="0">
                <a:effectLst/>
                <a:latin typeface="Calibri" panose="020F0502020204030204" pitchFamily="34" charset="0"/>
                <a:ea typeface="Times New Roman" panose="02020603050405020304" pitchFamily="18" charset="0"/>
                <a:cs typeface="Calibri" panose="020F0502020204030204" pitchFamily="34" charset="0"/>
              </a:rPr>
              <a:t>, D. (2021, July 22).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Data Encryption - Data at rest vs in transit vs in use options</a:t>
            </a:r>
            <a:r>
              <a:rPr lang="en-US" sz="1800" dirty="0">
                <a:effectLst/>
                <a:latin typeface="Calibri" panose="020F0502020204030204" pitchFamily="34" charset="0"/>
                <a:ea typeface="Times New Roman" panose="02020603050405020304" pitchFamily="18" charset="0"/>
                <a:cs typeface="Calibri" panose="020F0502020204030204" pitchFamily="34" charset="0"/>
              </a:rPr>
              <a:t>. Mimecast. Retrieved 	December 10, 2022, from https://www.mimecast.com/blog/data-in-transit-vs-motion-vs-rest/ </a:t>
            </a:r>
          </a:p>
          <a:p>
            <a:pPr marL="360045" indent="-360045"/>
            <a:r>
              <a:rPr lang="en-US" sz="1800" dirty="0" err="1">
                <a:effectLst/>
                <a:latin typeface="Calibri" panose="020F0502020204030204" pitchFamily="34" charset="0"/>
                <a:ea typeface="Times New Roman" panose="02020603050405020304" pitchFamily="18" charset="0"/>
                <a:cs typeface="Calibri" panose="020F0502020204030204" pitchFamily="34" charset="0"/>
              </a:rPr>
              <a:t>Ballman</a:t>
            </a:r>
            <a:r>
              <a:rPr lang="en-US" sz="1800" dirty="0">
                <a:effectLst/>
                <a:latin typeface="Calibri" panose="020F0502020204030204" pitchFamily="34" charset="0"/>
                <a:ea typeface="Times New Roman" panose="02020603050405020304" pitchFamily="18" charset="0"/>
                <a:cs typeface="Calibri" panose="020F0502020204030204" pitchFamily="34" charset="0"/>
              </a:rPr>
              <a:t>, A., &amp; Svoboda, D. (2021, April 14).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How this coding standard is organized</a:t>
            </a:r>
            <a:r>
              <a:rPr lang="en-US" sz="1800" dirty="0">
                <a:effectLst/>
                <a:latin typeface="Calibri" panose="020F0502020204030204" pitchFamily="34" charset="0"/>
                <a:ea typeface="Times New Roman" panose="02020603050405020304" pitchFamily="18" charset="0"/>
                <a:cs typeface="Calibri" panose="020F0502020204030204" pitchFamily="34" charset="0"/>
              </a:rPr>
              <a:t>. Confluence. Retrieved 	December 17, 2022, from 	https://wiki.sei.cmu.edu/confluence/display/cplusplus/How+this+Coding+Standard+Is+Organized#Howt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hisCodingStandardIsOrganized-RiskAssessment</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p>
          <a:p>
            <a:pPr marL="360045" indent="-360045"/>
            <a:r>
              <a:rPr lang="en-US" sz="1800" dirty="0">
                <a:effectLst/>
                <a:latin typeface="Calibri" panose="020F0502020204030204" pitchFamily="34" charset="0"/>
                <a:ea typeface="Times New Roman" panose="02020603050405020304" pitchFamily="18" charset="0"/>
                <a:cs typeface="Calibri" panose="020F0502020204030204" pitchFamily="34" charset="0"/>
              </a:rPr>
              <a:t>Egan, M. (2016, December 6). Expedia it guy made $300,000 by hacking own execs. CNN Business. Retrieved 	December 18, 2022, from https://money.cnn.com/2016/12/05/technology/expedia-hack-insider-	trading-sec/index.html </a:t>
            </a:r>
          </a:p>
          <a:p>
            <a:pPr marL="360045" indent="-360045"/>
            <a:r>
              <a:rPr lang="en-US" sz="1800" dirty="0">
                <a:effectLst/>
                <a:latin typeface="Calibri" panose="020F0502020204030204" pitchFamily="34" charset="0"/>
                <a:ea typeface="Times New Roman" panose="02020603050405020304" pitchFamily="18" charset="0"/>
                <a:cs typeface="Calibri" panose="020F0502020204030204" pitchFamily="34" charset="0"/>
              </a:rPr>
              <a:t>Kueh, T. (2020, January 15). A practical guide to zero-trust security.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Threatpost</a:t>
            </a:r>
            <a:r>
              <a:rPr lang="en-US" sz="1800" dirty="0">
                <a:effectLst/>
                <a:latin typeface="Calibri" panose="020F0502020204030204" pitchFamily="34" charset="0"/>
                <a:ea typeface="Times New Roman" panose="02020603050405020304" pitchFamily="18" charset="0"/>
                <a:cs typeface="Calibri" panose="020F0502020204030204" pitchFamily="34" charset="0"/>
              </a:rPr>
              <a:t>. Retrieved December 16, 2022, 	from https://threatpost.com/practical-guide-zero-trust-security/151912/ </a:t>
            </a:r>
          </a:p>
          <a:p>
            <a:pPr marL="360045" marR="0" indent="-360045"/>
            <a:r>
              <a:rPr lang="en-US" sz="1800" dirty="0" err="1">
                <a:effectLst/>
                <a:latin typeface="Calibri" panose="020F0502020204030204" pitchFamily="34" charset="0"/>
                <a:ea typeface="Times New Roman" panose="02020603050405020304" pitchFamily="18" charset="0"/>
                <a:cs typeface="Calibri" panose="020F0502020204030204" pitchFamily="34" charset="0"/>
              </a:rPr>
              <a:t>Mylonas</a:t>
            </a:r>
            <a:r>
              <a:rPr lang="en-US" sz="1800" dirty="0">
                <a:effectLst/>
                <a:latin typeface="Calibri" panose="020F0502020204030204" pitchFamily="34" charset="0"/>
                <a:ea typeface="Times New Roman" panose="02020603050405020304" pitchFamily="18" charset="0"/>
                <a:cs typeface="Calibri" panose="020F0502020204030204" pitchFamily="34" charset="0"/>
              </a:rPr>
              <a:t>, L. (2018, November 27).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What is AAA Security? an introduction to authentication, </a:t>
            </a:r>
            <a:r>
              <a:rPr lang="en-US" sz="1800" i="1" dirty="0" err="1">
                <a:effectLst/>
                <a:latin typeface="Calibri" panose="020F0502020204030204" pitchFamily="34" charset="0"/>
                <a:ea typeface="Times New Roman" panose="02020603050405020304" pitchFamily="18" charset="0"/>
                <a:cs typeface="Calibri" panose="020F0502020204030204" pitchFamily="34" charset="0"/>
              </a:rPr>
              <a:t>Authorisation</a:t>
            </a:r>
            <a:r>
              <a:rPr lang="en-US" sz="1800" i="1" dirty="0">
                <a:effectLst/>
                <a:latin typeface="Calibri" panose="020F0502020204030204" pitchFamily="34" charset="0"/>
                <a:ea typeface="Times New Roman" panose="02020603050405020304" pitchFamily="18" charset="0"/>
                <a:cs typeface="Calibri" panose="020F0502020204030204" pitchFamily="34" charset="0"/>
              </a:rPr>
              <a:t> and 	Accounting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Codebots</a:t>
            </a:r>
            <a:r>
              <a:rPr lang="en-US" sz="1800" dirty="0">
                <a:effectLst/>
                <a:latin typeface="Calibri" panose="020F0502020204030204" pitchFamily="34" charset="0"/>
                <a:ea typeface="Times New Roman" panose="02020603050405020304" pitchFamily="18" charset="0"/>
                <a:cs typeface="Calibri" panose="020F0502020204030204" pitchFamily="34" charset="0"/>
              </a:rPr>
              <a:t>. Retrieved December 10, 2022, from https://codebots.com/application-	security/aaa-security-an-introduction-to-authentication-authorisation-accounting </a:t>
            </a:r>
          </a:p>
          <a:p>
            <a:pPr marL="360045" marR="0" indent="-360045"/>
            <a:r>
              <a:rPr lang="en-US" sz="1800" dirty="0" err="1">
                <a:effectLst/>
                <a:latin typeface="Calibri" panose="020F0502020204030204" pitchFamily="34" charset="0"/>
                <a:ea typeface="Times New Roman" panose="02020603050405020304" pitchFamily="18" charset="0"/>
                <a:cs typeface="Calibri" panose="020F0502020204030204" pitchFamily="34" charset="0"/>
              </a:rPr>
              <a:t>OpsCompass</a:t>
            </a:r>
            <a:r>
              <a:rPr lang="en-US" sz="1800" dirty="0">
                <a:effectLst/>
                <a:latin typeface="Calibri" panose="020F0502020204030204" pitchFamily="34" charset="0"/>
                <a:ea typeface="Times New Roman" panose="02020603050405020304" pitchFamily="18" charset="0"/>
                <a:cs typeface="Calibri" panose="020F0502020204030204" pitchFamily="34" charset="0"/>
              </a:rPr>
              <a:t> Staff. (2015, July 10).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Are you encrypting your data-in-flight? if not, you should be.</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OpsCompass</a:t>
            </a:r>
            <a:r>
              <a:rPr lang="en-US" sz="1800" dirty="0">
                <a:effectLst/>
                <a:latin typeface="Calibri" panose="020F0502020204030204" pitchFamily="34" charset="0"/>
                <a:ea typeface="Times New Roman" panose="02020603050405020304" pitchFamily="18" charset="0"/>
                <a:cs typeface="Calibri" panose="020F0502020204030204" pitchFamily="34" charset="0"/>
              </a:rPr>
              <a:t>. 	Retrieved December 10, 2022, from https://opscompass.com/resources/blog/are-you-encrypting-your-	data-in-flight-if-not-you-should-be/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11768" y="1301043"/>
            <a:ext cx="10820400" cy="4399717"/>
          </a:xfrm>
          <a:prstGeom prst="rect">
            <a:avLst/>
          </a:prstGeom>
          <a:noFill/>
          <a:ln>
            <a:noFill/>
          </a:ln>
        </p:spPr>
        <p:txBody>
          <a:bodyPr spcFirstLastPara="1" wrap="square" lIns="91425" tIns="45700" rIns="91425" bIns="45700" anchor="t" anchorCtr="0">
            <a:normAutofit/>
          </a:bodyPr>
          <a:lstStyle/>
          <a:p>
            <a:pPr marL="1028700">
              <a:spcBef>
                <a:spcPts val="0"/>
              </a:spcBef>
            </a:pPr>
            <a:r>
              <a:rPr lang="en-US" dirty="0"/>
              <a:t>This policy defines the core security principles; C/C++ coding standards; authorization, authentication, and auditing standards; and data encryption standards. </a:t>
            </a:r>
          </a:p>
          <a:p>
            <a:pPr marL="1028700">
              <a:spcBef>
                <a:spcPts val="0"/>
              </a:spcBef>
            </a:pPr>
            <a:r>
              <a:rPr lang="en-US" dirty="0"/>
              <a:t>It will be used to enforce defense in depth because if one security layer is breached, there are standards/policies put in place in other layers to prevent access to critical assets.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3428999"/>
            <a:ext cx="6229163" cy="320760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916774" y="35992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1652954"/>
            <a:ext cx="2486100" cy="4565796"/>
          </a:xfrm>
          <a:prstGeom prst="rect">
            <a:avLst/>
          </a:prstGeom>
          <a:noFill/>
          <a:ln>
            <a:noFill/>
          </a:ln>
        </p:spPr>
        <p:txBody>
          <a:bodyPr spcFirstLastPara="1" wrap="square" lIns="91425" tIns="45700" rIns="91425" bIns="45700" anchor="t" anchorCtr="0">
            <a:normAutofit fontScale="92500" lnSpcReduction="10000"/>
          </a:bodyPr>
          <a:lstStyle/>
          <a:p>
            <a:pPr marL="482600">
              <a:buSzPts val="2200"/>
            </a:pPr>
            <a:r>
              <a:rPr lang="en-US" dirty="0"/>
              <a:t>Likelihood - that a flaw introduced by ignoring the rule can lead to an exploitable vulnerability (</a:t>
            </a:r>
            <a:r>
              <a:rPr lang="en-US" dirty="0" err="1"/>
              <a:t>Ballman</a:t>
            </a:r>
            <a:r>
              <a:rPr lang="en-US" dirty="0"/>
              <a:t> &amp; Svoboda, 2017).</a:t>
            </a:r>
          </a:p>
          <a:p>
            <a:pPr marL="482600">
              <a:buSzPts val="2200"/>
            </a:pPr>
            <a:r>
              <a:rPr lang="en-US" dirty="0"/>
              <a:t>Priority – The level of importance a specific rule carries</a:t>
            </a:r>
            <a:endParaRPr dirty="0"/>
          </a:p>
        </p:txBody>
      </p:sp>
      <p:graphicFrame>
        <p:nvGraphicFramePr>
          <p:cNvPr id="161" name="Google Shape;161;p4" descr="Alt text required"/>
          <p:cNvGraphicFramePr/>
          <p:nvPr>
            <p:extLst>
              <p:ext uri="{D42A27DB-BD31-4B8C-83A1-F6EECF244321}">
                <p14:modId xmlns:p14="http://schemas.microsoft.com/office/powerpoint/2010/main" val="2852091094"/>
              </p:ext>
            </p:extLst>
          </p:nvPr>
        </p:nvGraphicFramePr>
        <p:xfrm>
          <a:off x="3304461" y="1652954"/>
          <a:ext cx="7835225" cy="399433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Likely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t>STR02-C</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t>STR51-CPP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t>MEM52-CPP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t>MEM53-CPP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t>ERR55-CPP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t>ERR56-CPP</a:t>
                      </a:r>
                    </a:p>
                    <a:p>
                      <a:pPr marL="285750" marR="0" lvl="0" indent="-285750" algn="ctr" rtl="0">
                        <a:lnSpc>
                          <a:spcPct val="100000"/>
                        </a:lnSpc>
                        <a:spcBef>
                          <a:spcPts val="0"/>
                        </a:spcBef>
                        <a:spcAft>
                          <a:spcPts val="0"/>
                        </a:spcAft>
                        <a:buClr>
                          <a:srgbClr val="000000"/>
                        </a:buClr>
                        <a:buSzPts val="3600"/>
                        <a:buFont typeface="Arial" panose="020B0604020202020204" pitchFamily="34" charset="0"/>
                        <a:buChar char="•"/>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chemeClr val="tx1"/>
                          </a:solidFill>
                        </a:rPr>
                        <a:t>DCL50-CPP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chemeClr val="tx1"/>
                          </a:solidFill>
                        </a:rPr>
                        <a:t>STR02-C</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chemeClr val="tx1"/>
                          </a:solidFill>
                        </a:rPr>
                        <a:t>STR51-CPP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chemeClr val="tx1"/>
                          </a:solidFill>
                        </a:rPr>
                        <a:t>MEM52-CPP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chemeClr val="tx1"/>
                          </a:solidFill>
                        </a:rPr>
                        <a:t>MEM53-CPP</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Low 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chemeClr val="tx1"/>
                          </a:solidFill>
                        </a:rPr>
                        <a:t>PRE31-C</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Unlikely</a:t>
                      </a:r>
                      <a:endParaRPr sz="1400" u="none" strike="noStrike" cap="none" dirty="0">
                        <a:solidFill>
                          <a:schemeClr val="accent2"/>
                        </a:solidFill>
                      </a:endParaRP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400" u="none" strike="noStrike" cap="none" dirty="0">
                          <a:solidFill>
                            <a:schemeClr val="tx1"/>
                          </a:solidFill>
                        </a:rPr>
                        <a:t>PRE31-C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268249"/>
            <a:ext cx="8610600" cy="74240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010653"/>
            <a:ext cx="10820400" cy="5710989"/>
          </a:xfrm>
          <a:prstGeom prst="rect">
            <a:avLst/>
          </a:prstGeom>
          <a:noFill/>
          <a:ln>
            <a:noFill/>
          </a:ln>
        </p:spPr>
        <p:txBody>
          <a:bodyPr spcFirstLastPara="1" wrap="square" lIns="91425" tIns="45700" rIns="91425" bIns="45700" anchor="t" anchorCtr="0">
            <a:normAutofit fontScale="40000" lnSpcReduction="20000"/>
          </a:bodyPr>
          <a:lstStyle/>
          <a:p>
            <a:pPr lvl="1" indent="-457200">
              <a:lnSpc>
                <a:spcPct val="200000"/>
              </a:lnSpc>
              <a:spcBef>
                <a:spcPts val="0"/>
              </a:spcBef>
              <a:buSzPts val="2200"/>
              <a:buFont typeface="+mj-lt"/>
              <a:buAutoNum type="arabicParenR"/>
            </a:pPr>
            <a:r>
              <a:rPr lang="en-US" sz="2600" dirty="0"/>
              <a:t>Validate Input Data</a:t>
            </a:r>
          </a:p>
          <a:p>
            <a:pPr lvl="2" indent="-457200">
              <a:lnSpc>
                <a:spcPct val="200000"/>
              </a:lnSpc>
              <a:spcBef>
                <a:spcPts val="0"/>
              </a:spcBef>
              <a:buSzPts val="2200"/>
            </a:pPr>
            <a:r>
              <a:rPr lang="en-US" sz="2600" dirty="0"/>
              <a:t>DCL50-CPP, </a:t>
            </a:r>
            <a:r>
              <a:rPr lang="en-US" sz="2600" dirty="0">
                <a:effectLst/>
                <a:latin typeface="Century Gothic" panose="020B0502020202020204" pitchFamily="34" charset="0"/>
                <a:ea typeface="Calibri" panose="020F0502020204030204" pitchFamily="34" charset="0"/>
              </a:rPr>
              <a:t>STR51-CPP, STR02-C, MEM52-CPP, STR52-CPP</a:t>
            </a:r>
            <a:endParaRPr lang="en-US" sz="2600" dirty="0">
              <a:latin typeface="Century Gothic" panose="020B0502020202020204" pitchFamily="34" charset="0"/>
            </a:endParaRPr>
          </a:p>
          <a:p>
            <a:pPr lvl="1" indent="-457200">
              <a:lnSpc>
                <a:spcPct val="200000"/>
              </a:lnSpc>
              <a:spcBef>
                <a:spcPts val="0"/>
              </a:spcBef>
              <a:buSzPts val="2200"/>
              <a:buFont typeface="+mj-lt"/>
              <a:buAutoNum type="arabicParenR"/>
            </a:pPr>
            <a:r>
              <a:rPr lang="en-US" sz="2600" dirty="0"/>
              <a:t>Heed Compiler Warnings</a:t>
            </a:r>
          </a:p>
          <a:p>
            <a:pPr lvl="2" indent="-457200">
              <a:lnSpc>
                <a:spcPct val="200000"/>
              </a:lnSpc>
              <a:spcBef>
                <a:spcPts val="0"/>
              </a:spcBef>
              <a:buSzPts val="2200"/>
            </a:pPr>
            <a:r>
              <a:rPr lang="en-US" sz="2600" dirty="0"/>
              <a:t>DCL50-CPP, MSC52-CPP, </a:t>
            </a:r>
            <a:r>
              <a:rPr lang="en-US" sz="2600" dirty="0">
                <a:effectLst/>
                <a:latin typeface="Century Gothic" panose="020B0502020202020204" pitchFamily="34" charset="0"/>
                <a:ea typeface="Calibri" panose="020F0502020204030204" pitchFamily="34" charset="0"/>
              </a:rPr>
              <a:t>STR51-CPP, MEM53-CPP, ERR56-CPP</a:t>
            </a:r>
            <a:endParaRPr lang="en-US" sz="2600" dirty="0">
              <a:latin typeface="Century Gothic" panose="020B0502020202020204" pitchFamily="34" charset="0"/>
            </a:endParaRPr>
          </a:p>
          <a:p>
            <a:pPr lvl="1" indent="-457200">
              <a:lnSpc>
                <a:spcPct val="200000"/>
              </a:lnSpc>
              <a:spcBef>
                <a:spcPts val="0"/>
              </a:spcBef>
              <a:buSzPts val="2200"/>
              <a:buFont typeface="+mj-lt"/>
              <a:buAutoNum type="arabicParenR"/>
            </a:pPr>
            <a:r>
              <a:rPr lang="en-US" sz="2600" dirty="0"/>
              <a:t>Architect and Design for Security Policies</a:t>
            </a:r>
          </a:p>
          <a:p>
            <a:pPr lvl="2" indent="-457200">
              <a:lnSpc>
                <a:spcPct val="200000"/>
              </a:lnSpc>
              <a:spcBef>
                <a:spcPts val="0"/>
              </a:spcBef>
              <a:buSzPts val="2200"/>
            </a:pPr>
            <a:r>
              <a:rPr lang="en-US" sz="2600" dirty="0"/>
              <a:t>PRE31-C</a:t>
            </a:r>
          </a:p>
          <a:p>
            <a:pPr lvl="1" indent="-457200">
              <a:lnSpc>
                <a:spcPct val="200000"/>
              </a:lnSpc>
              <a:spcBef>
                <a:spcPts val="0"/>
              </a:spcBef>
              <a:buSzPts val="2200"/>
              <a:buFont typeface="+mj-lt"/>
              <a:buAutoNum type="arabicParenR"/>
            </a:pPr>
            <a:r>
              <a:rPr lang="en-US" sz="2600" dirty="0"/>
              <a:t>Keep it Simple</a:t>
            </a:r>
          </a:p>
          <a:p>
            <a:pPr lvl="2" indent="-457200">
              <a:lnSpc>
                <a:spcPct val="200000"/>
              </a:lnSpc>
              <a:spcBef>
                <a:spcPts val="0"/>
              </a:spcBef>
              <a:buSzPts val="2200"/>
            </a:pPr>
            <a:r>
              <a:rPr lang="en-US" sz="2600" dirty="0"/>
              <a:t>ERR55-CPP, STR52-CPP</a:t>
            </a:r>
          </a:p>
          <a:p>
            <a:pPr lvl="1" indent="-457200">
              <a:lnSpc>
                <a:spcPct val="200000"/>
              </a:lnSpc>
              <a:spcBef>
                <a:spcPts val="0"/>
              </a:spcBef>
              <a:buSzPts val="2200"/>
              <a:buFont typeface="+mj-lt"/>
              <a:buAutoNum type="arabicParenR"/>
            </a:pPr>
            <a:r>
              <a:rPr lang="en-US" sz="2600" dirty="0"/>
              <a:t>Default Deny</a:t>
            </a:r>
          </a:p>
          <a:p>
            <a:pPr lvl="2" indent="-457200">
              <a:lnSpc>
                <a:spcPct val="200000"/>
              </a:lnSpc>
              <a:spcBef>
                <a:spcPts val="0"/>
              </a:spcBef>
              <a:buSzPts val="2200"/>
            </a:pPr>
            <a:r>
              <a:rPr lang="en-US" sz="2600" dirty="0"/>
              <a:t>STR02-C, MEM53-CPP</a:t>
            </a:r>
          </a:p>
          <a:p>
            <a:pPr lvl="1" indent="-457200">
              <a:lnSpc>
                <a:spcPct val="200000"/>
              </a:lnSpc>
              <a:spcBef>
                <a:spcPts val="0"/>
              </a:spcBef>
              <a:buSzPts val="2200"/>
              <a:buFont typeface="+mj-lt"/>
              <a:buAutoNum type="arabicParenR"/>
            </a:pPr>
            <a:r>
              <a:rPr lang="en-US" sz="2600" dirty="0"/>
              <a:t>Adhere to the Principle of Least Privilege</a:t>
            </a:r>
          </a:p>
          <a:p>
            <a:pPr lvl="2" indent="-457200">
              <a:lnSpc>
                <a:spcPct val="200000"/>
              </a:lnSpc>
              <a:spcBef>
                <a:spcPts val="0"/>
              </a:spcBef>
              <a:buSzPts val="2200"/>
            </a:pPr>
            <a:r>
              <a:rPr lang="en-US" sz="2600" dirty="0"/>
              <a:t>STR02-C, MEM53-CPP</a:t>
            </a:r>
          </a:p>
          <a:p>
            <a:pPr lvl="1" indent="-457200">
              <a:lnSpc>
                <a:spcPct val="200000"/>
              </a:lnSpc>
              <a:spcBef>
                <a:spcPts val="0"/>
              </a:spcBef>
              <a:buSzPts val="2200"/>
              <a:buFont typeface="+mj-lt"/>
              <a:buAutoNum type="arabicParenR"/>
            </a:pPr>
            <a:r>
              <a:rPr lang="en-US" sz="2600" dirty="0"/>
              <a:t>Sanitize Data Sent to Other Systems</a:t>
            </a:r>
          </a:p>
          <a:p>
            <a:pPr lvl="2" indent="-457200">
              <a:lnSpc>
                <a:spcPct val="200000"/>
              </a:lnSpc>
              <a:spcBef>
                <a:spcPts val="0"/>
              </a:spcBef>
              <a:buSzPts val="2200"/>
            </a:pPr>
            <a:r>
              <a:rPr lang="en-US" sz="2600" dirty="0">
                <a:effectLst/>
                <a:latin typeface="Century Gothic" panose="020B0502020202020204" pitchFamily="34" charset="0"/>
                <a:ea typeface="Calibri" panose="020F0502020204030204" pitchFamily="34" charset="0"/>
              </a:rPr>
              <a:t>STR02-C</a:t>
            </a:r>
            <a:endParaRPr lang="en-US" sz="2600" dirty="0">
              <a:latin typeface="Century Gothic" panose="020B0502020202020204" pitchFamily="34" charset="0"/>
            </a:endParaRPr>
          </a:p>
          <a:p>
            <a:pPr lvl="1" indent="-457200">
              <a:lnSpc>
                <a:spcPct val="200000"/>
              </a:lnSpc>
              <a:spcBef>
                <a:spcPts val="0"/>
              </a:spcBef>
              <a:buSzPts val="2200"/>
              <a:buFont typeface="+mj-lt"/>
              <a:buAutoNum type="arabicParenR"/>
            </a:pPr>
            <a:r>
              <a:rPr lang="en-US" sz="2600" dirty="0"/>
              <a:t>Practice Defense in Depth</a:t>
            </a:r>
          </a:p>
          <a:p>
            <a:pPr lvl="2" indent="-457200">
              <a:lnSpc>
                <a:spcPct val="200000"/>
              </a:lnSpc>
              <a:spcBef>
                <a:spcPts val="0"/>
              </a:spcBef>
              <a:buSzPts val="2200"/>
            </a:pPr>
            <a:r>
              <a:rPr lang="en-US" sz="2600" dirty="0"/>
              <a:t>ERR56-CPP</a:t>
            </a:r>
          </a:p>
          <a:p>
            <a:pPr lvl="1" indent="-457200">
              <a:lnSpc>
                <a:spcPct val="200000"/>
              </a:lnSpc>
              <a:spcBef>
                <a:spcPts val="0"/>
              </a:spcBef>
              <a:buSzPts val="2200"/>
              <a:buFont typeface="+mj-lt"/>
              <a:buAutoNum type="arabicParenR"/>
            </a:pPr>
            <a:r>
              <a:rPr lang="en-US" sz="2600" dirty="0"/>
              <a:t>Use Effective Quality Assurance Techniques</a:t>
            </a:r>
          </a:p>
          <a:p>
            <a:pPr lvl="2" indent="-457200">
              <a:lnSpc>
                <a:spcPct val="200000"/>
              </a:lnSpc>
              <a:spcBef>
                <a:spcPts val="0"/>
              </a:spcBef>
              <a:buSzPts val="2200"/>
            </a:pPr>
            <a:r>
              <a:rPr lang="en-US" sz="2600" dirty="0"/>
              <a:t>MSC52-CPP, </a:t>
            </a:r>
            <a:r>
              <a:rPr lang="en-US" sz="2600" dirty="0">
                <a:effectLst/>
                <a:latin typeface="Century Gothic" panose="020B0502020202020204" pitchFamily="34" charset="0"/>
                <a:ea typeface="Calibri" panose="020F0502020204030204" pitchFamily="34" charset="0"/>
              </a:rPr>
              <a:t>STR51-CPP, MEM53-CPP, PRE31-C, ERR55-CPP, MEM52-CPP, STR52-CPP</a:t>
            </a:r>
            <a:endParaRPr lang="en-US" sz="2600" dirty="0">
              <a:latin typeface="Century Gothic" panose="020B0502020202020204" pitchFamily="34" charset="0"/>
            </a:endParaRPr>
          </a:p>
          <a:p>
            <a:pPr lvl="1" indent="-457200">
              <a:lnSpc>
                <a:spcPct val="200000"/>
              </a:lnSpc>
              <a:spcBef>
                <a:spcPts val="0"/>
              </a:spcBef>
              <a:buSzPts val="2200"/>
              <a:buFont typeface="+mj-lt"/>
              <a:buAutoNum type="arabicParenR"/>
            </a:pPr>
            <a:r>
              <a:rPr lang="en-US" sz="2600" dirty="0"/>
              <a:t>Adopt a Secure Coding Standard</a:t>
            </a:r>
          </a:p>
          <a:p>
            <a:pPr lvl="2" indent="-457200">
              <a:lnSpc>
                <a:spcPct val="200000"/>
              </a:lnSpc>
              <a:spcBef>
                <a:spcPts val="0"/>
              </a:spcBef>
              <a:buSzPts val="2200"/>
            </a:pPr>
            <a:r>
              <a:rPr lang="en-US" sz="2600" dirty="0"/>
              <a:t>All rules are taken from the SEI CERT C/C++ Coding Standards</a:t>
            </a:r>
          </a:p>
          <a:p>
            <a:pPr lvl="1" indent="-457200">
              <a:lnSpc>
                <a:spcPct val="200000"/>
              </a:lnSpc>
              <a:spcBef>
                <a:spcPts val="0"/>
              </a:spcBef>
              <a:buSzPts val="2200"/>
              <a:buFont typeface="+mj-lt"/>
              <a:buAutoNum type="arabicParenR"/>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1561278"/>
            <a:ext cx="5978769" cy="465740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200000"/>
              </a:lnSpc>
              <a:spcBef>
                <a:spcPts val="0"/>
              </a:spcBef>
              <a:spcAft>
                <a:spcPts val="0"/>
              </a:spcAft>
              <a:buClr>
                <a:schemeClr val="lt1"/>
              </a:buClr>
              <a:buSzPts val="2000"/>
              <a:buChar char="•"/>
            </a:pPr>
            <a:r>
              <a:rPr lang="en-US" dirty="0"/>
              <a:t>DCL50-CPP: Do not define a C-style variadic function</a:t>
            </a:r>
          </a:p>
          <a:p>
            <a:pPr marL="228600" lvl="0" indent="-228600" algn="l" rtl="0">
              <a:lnSpc>
                <a:spcPct val="200000"/>
              </a:lnSpc>
              <a:spcBef>
                <a:spcPts val="0"/>
              </a:spcBef>
              <a:spcAft>
                <a:spcPts val="0"/>
              </a:spcAft>
              <a:buClr>
                <a:schemeClr val="lt1"/>
              </a:buClr>
              <a:buSzPts val="2000"/>
              <a:buChar char="•"/>
            </a:pPr>
            <a:r>
              <a:rPr lang="en-US" dirty="0"/>
              <a:t>MSC52-CPP: Value-returning functions must return a value from all exit paths</a:t>
            </a:r>
          </a:p>
          <a:p>
            <a:pPr marL="228600" lvl="0" indent="-228600" algn="l" rtl="0">
              <a:lnSpc>
                <a:spcPct val="200000"/>
              </a:lnSpc>
              <a:spcBef>
                <a:spcPts val="0"/>
              </a:spcBef>
              <a:spcAft>
                <a:spcPts val="0"/>
              </a:spcAft>
              <a:buClr>
                <a:schemeClr val="lt1"/>
              </a:buClr>
              <a:buSzPts val="2000"/>
              <a:buChar char="•"/>
            </a:pPr>
            <a:r>
              <a:rPr lang="en-US" dirty="0"/>
              <a:t>STR51-CPP: Do not attempt to create a std::string from a null pointer</a:t>
            </a:r>
          </a:p>
          <a:p>
            <a:pPr marL="228600" lvl="0" indent="-228600" algn="l" rtl="0">
              <a:lnSpc>
                <a:spcPct val="200000"/>
              </a:lnSpc>
              <a:spcBef>
                <a:spcPts val="0"/>
              </a:spcBef>
              <a:spcAft>
                <a:spcPts val="0"/>
              </a:spcAft>
              <a:buClr>
                <a:schemeClr val="lt1"/>
              </a:buClr>
              <a:buSzPts val="2000"/>
              <a:buChar char="•"/>
            </a:pPr>
            <a:r>
              <a:rPr lang="en-US" dirty="0"/>
              <a:t>STR52-CPP: Use valid references, pointers, and iterators to reference elements of a </a:t>
            </a:r>
            <a:r>
              <a:rPr lang="en-US" dirty="0" err="1"/>
              <a:t>basic_string</a:t>
            </a:r>
            <a:endParaRPr lang="en-US" dirty="0"/>
          </a:p>
          <a:p>
            <a:pPr marL="228600" lvl="0" indent="-228600" algn="l" rtl="0">
              <a:lnSpc>
                <a:spcPct val="200000"/>
              </a:lnSpc>
              <a:spcBef>
                <a:spcPts val="0"/>
              </a:spcBef>
              <a:spcAft>
                <a:spcPts val="0"/>
              </a:spcAft>
              <a:buClr>
                <a:schemeClr val="lt1"/>
              </a:buClr>
              <a:buSzPts val="2000"/>
              <a:buChar char="•"/>
            </a:pPr>
            <a:r>
              <a:rPr lang="en-US" dirty="0"/>
              <a:t>STR02-C: Sanitize data passed to complex subsystems</a:t>
            </a:r>
          </a:p>
          <a:p>
            <a:pPr marL="228600" lvl="0" indent="-228600" algn="l" rtl="0">
              <a:lnSpc>
                <a:spcPct val="200000"/>
              </a:lnSpc>
              <a:spcBef>
                <a:spcPts val="0"/>
              </a:spcBef>
              <a:spcAft>
                <a:spcPts val="0"/>
              </a:spcAft>
              <a:buClr>
                <a:schemeClr val="lt1"/>
              </a:buClr>
              <a:buSzPts val="2000"/>
              <a:buChar char="•"/>
            </a:pPr>
            <a:r>
              <a:rPr lang="en-US" dirty="0"/>
              <a:t>MEM53-CPP: Explicitly construct and destruct objects when manually managing object lifetime</a:t>
            </a:r>
          </a:p>
          <a:p>
            <a:pPr marL="228600" lvl="0" indent="-228600" algn="l" rtl="0">
              <a:lnSpc>
                <a:spcPct val="200000"/>
              </a:lnSpc>
              <a:spcBef>
                <a:spcPts val="0"/>
              </a:spcBef>
              <a:spcAft>
                <a:spcPts val="0"/>
              </a:spcAft>
              <a:buClr>
                <a:schemeClr val="lt1"/>
              </a:buClr>
              <a:buSzPts val="2000"/>
              <a:buChar char="•"/>
            </a:pPr>
            <a:r>
              <a:rPr lang="en-US" dirty="0"/>
              <a:t>MEM52-CPP: Detect and handle memory allocation errors</a:t>
            </a:r>
          </a:p>
          <a:p>
            <a:pPr marL="228600" lvl="0" indent="-228600" algn="l" rtl="0">
              <a:lnSpc>
                <a:spcPct val="200000"/>
              </a:lnSpc>
              <a:spcBef>
                <a:spcPts val="0"/>
              </a:spcBef>
              <a:spcAft>
                <a:spcPts val="0"/>
              </a:spcAft>
              <a:buClr>
                <a:schemeClr val="lt1"/>
              </a:buClr>
              <a:buSzPts val="2000"/>
              <a:buChar char="•"/>
            </a:pPr>
            <a:r>
              <a:rPr lang="en-US" dirty="0"/>
              <a:t>PRE31-C: Avoid side effects in arguments to unsafe macros</a:t>
            </a:r>
          </a:p>
          <a:p>
            <a:pPr marL="228600" lvl="0" indent="-228600" algn="l" rtl="0">
              <a:lnSpc>
                <a:spcPct val="200000"/>
              </a:lnSpc>
              <a:spcBef>
                <a:spcPts val="0"/>
              </a:spcBef>
              <a:spcAft>
                <a:spcPts val="0"/>
              </a:spcAft>
              <a:buClr>
                <a:schemeClr val="lt1"/>
              </a:buClr>
              <a:buSzPts val="2000"/>
              <a:buChar char="•"/>
            </a:pPr>
            <a:r>
              <a:rPr lang="en-US" dirty="0"/>
              <a:t>ERR56-CPP: Guarantee exception safety</a:t>
            </a:r>
          </a:p>
          <a:p>
            <a:pPr marL="228600" lvl="0" indent="-228600" algn="l" rtl="0">
              <a:lnSpc>
                <a:spcPct val="200000"/>
              </a:lnSpc>
              <a:spcBef>
                <a:spcPts val="0"/>
              </a:spcBef>
              <a:spcAft>
                <a:spcPts val="0"/>
              </a:spcAft>
              <a:buClr>
                <a:schemeClr val="lt1"/>
              </a:buClr>
              <a:buSzPts val="2000"/>
              <a:buChar char="•"/>
            </a:pPr>
            <a:r>
              <a:rPr lang="en-US" dirty="0"/>
              <a:t>ERR55-CPP: Honor exception specifications</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picture containing text, scoreboard&#10;&#10;Description automatically generated">
            <a:extLst>
              <a:ext uri="{FF2B5EF4-FFF2-40B4-BE49-F238E27FC236}">
                <a16:creationId xmlns:a16="http://schemas.microsoft.com/office/drawing/2014/main" id="{C3923FC7-8A98-3D5B-FD6A-8FC6C8A7F4C4}"/>
              </a:ext>
            </a:extLst>
          </p:cNvPr>
          <p:cNvPicPr>
            <a:picLocks noChangeAspect="1"/>
          </p:cNvPicPr>
          <p:nvPr/>
        </p:nvPicPr>
        <p:blipFill>
          <a:blip r:embed="rId5"/>
          <a:stretch>
            <a:fillRect/>
          </a:stretch>
        </p:blipFill>
        <p:spPr>
          <a:xfrm>
            <a:off x="6664569" y="2799093"/>
            <a:ext cx="5306106" cy="1772907"/>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169627"/>
            <a:ext cx="8610600" cy="74477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914400"/>
            <a:ext cx="10820400" cy="530428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210000"/>
              </a:lnSpc>
              <a:spcBef>
                <a:spcPts val="0"/>
              </a:spcBef>
              <a:spcAft>
                <a:spcPts val="0"/>
              </a:spcAft>
              <a:buClr>
                <a:schemeClr val="lt1"/>
              </a:buClr>
              <a:buSzPts val="2000"/>
              <a:buChar char="•"/>
            </a:pPr>
            <a:r>
              <a:rPr lang="en-US" sz="3700" dirty="0"/>
              <a:t>Encryption in rest</a:t>
            </a:r>
          </a:p>
          <a:p>
            <a:pPr marL="685800" lvl="1" indent="-228600">
              <a:lnSpc>
                <a:spcPct val="210000"/>
              </a:lnSpc>
              <a:spcBef>
                <a:spcPts val="0"/>
              </a:spcBef>
              <a:buSzPts val="2000"/>
            </a:pPr>
            <a:r>
              <a:rPr lang="en-US" sz="3500" dirty="0"/>
              <a:t>Full disk encryption, data loss prevention solutions (DLPs)</a:t>
            </a:r>
          </a:p>
          <a:p>
            <a:pPr marL="228600" lvl="0" indent="-228600" algn="l" rtl="0">
              <a:lnSpc>
                <a:spcPct val="210000"/>
              </a:lnSpc>
              <a:spcBef>
                <a:spcPts val="0"/>
              </a:spcBef>
              <a:spcAft>
                <a:spcPts val="0"/>
              </a:spcAft>
              <a:buClr>
                <a:schemeClr val="lt1"/>
              </a:buClr>
              <a:buSzPts val="2000"/>
              <a:buChar char="•"/>
            </a:pPr>
            <a:r>
              <a:rPr lang="en-US" sz="3700" dirty="0"/>
              <a:t>Encryption at flight </a:t>
            </a:r>
          </a:p>
          <a:p>
            <a:pPr marL="685800" lvl="1" indent="-228600">
              <a:lnSpc>
                <a:spcPct val="210000"/>
              </a:lnSpc>
              <a:spcBef>
                <a:spcPts val="0"/>
              </a:spcBef>
              <a:buSzPts val="2000"/>
            </a:pPr>
            <a:r>
              <a:rPr lang="en-US" sz="3500" dirty="0"/>
              <a:t>Firewalls, authentication, automation, TLS, certificates, DLPs</a:t>
            </a:r>
          </a:p>
          <a:p>
            <a:pPr marL="228600" lvl="0" indent="-228600" algn="l" rtl="0">
              <a:lnSpc>
                <a:spcPct val="210000"/>
              </a:lnSpc>
              <a:spcBef>
                <a:spcPts val="0"/>
              </a:spcBef>
              <a:spcAft>
                <a:spcPts val="0"/>
              </a:spcAft>
              <a:buClr>
                <a:schemeClr val="lt1"/>
              </a:buClr>
              <a:buSzPts val="2000"/>
              <a:buChar char="•"/>
            </a:pPr>
            <a:r>
              <a:rPr lang="en-US" sz="3700" dirty="0"/>
              <a:t>Encryption in use</a:t>
            </a:r>
          </a:p>
          <a:p>
            <a:pPr marL="685800" lvl="1" indent="-228600">
              <a:lnSpc>
                <a:spcPct val="210000"/>
              </a:lnSpc>
              <a:spcBef>
                <a:spcPts val="0"/>
              </a:spcBef>
              <a:buSzPts val="2000"/>
            </a:pPr>
            <a:r>
              <a:rPr lang="en-US" sz="3500" dirty="0"/>
              <a:t>Authorization, authentication</a:t>
            </a:r>
            <a:endParaRPr sz="3500" dirty="0"/>
          </a:p>
          <a:p>
            <a:pPr marL="228600" lvl="0" indent="-88900" algn="l" rtl="0">
              <a:lnSpc>
                <a:spcPct val="90000"/>
              </a:lnSpc>
              <a:spcBef>
                <a:spcPts val="1000"/>
              </a:spcBef>
              <a:spcAft>
                <a:spcPts val="0"/>
              </a:spcAft>
              <a:buClr>
                <a:schemeClr val="lt1"/>
              </a:buClr>
              <a:buSzPts val="2200"/>
              <a:buNone/>
            </a:pPr>
            <a:endParaRPr sz="36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916774" y="268249"/>
            <a:ext cx="8610600" cy="73464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1002890"/>
            <a:ext cx="10820400" cy="5215795"/>
          </a:xfrm>
          <a:prstGeom prst="rect">
            <a:avLst/>
          </a:prstGeom>
          <a:noFill/>
          <a:ln>
            <a:noFill/>
          </a:ln>
        </p:spPr>
        <p:txBody>
          <a:bodyPr spcFirstLastPara="1" wrap="square" lIns="91425" tIns="45700" rIns="91425" bIns="45700" anchor="t" anchorCtr="0">
            <a:noAutofit/>
          </a:bodyPr>
          <a:lstStyle/>
          <a:p>
            <a:pPr marL="228600" lvl="0" indent="-228600" algn="l" rtl="0">
              <a:lnSpc>
                <a:spcPct val="220000"/>
              </a:lnSpc>
              <a:spcBef>
                <a:spcPts val="0"/>
              </a:spcBef>
              <a:spcAft>
                <a:spcPts val="0"/>
              </a:spcAft>
              <a:buClr>
                <a:schemeClr val="lt1"/>
              </a:buClr>
              <a:buSzPts val="2400"/>
              <a:buChar char="•"/>
            </a:pPr>
            <a:r>
              <a:rPr lang="en-US" sz="1400" dirty="0"/>
              <a:t>Authentication</a:t>
            </a:r>
          </a:p>
          <a:p>
            <a:pPr marL="685800" lvl="1" indent="-228600">
              <a:lnSpc>
                <a:spcPct val="220000"/>
              </a:lnSpc>
              <a:spcBef>
                <a:spcPts val="0"/>
              </a:spcBef>
              <a:buSzPts val="2400"/>
            </a:pPr>
            <a:r>
              <a:rPr lang="en-US" sz="1400" dirty="0"/>
              <a:t>User’s authentication credentials successfully match credentials stored in our database</a:t>
            </a:r>
          </a:p>
          <a:p>
            <a:pPr marL="685800" lvl="1" indent="-228600">
              <a:lnSpc>
                <a:spcPct val="220000"/>
              </a:lnSpc>
              <a:spcBef>
                <a:spcPts val="0"/>
              </a:spcBef>
              <a:buSzPts val="2400"/>
            </a:pPr>
            <a:r>
              <a:rPr lang="en-US" sz="1400" dirty="0"/>
              <a:t>Monitoring of all users is the responsibility of system administrators</a:t>
            </a:r>
          </a:p>
          <a:p>
            <a:pPr marL="228600" lvl="0" indent="-228600" algn="l" rtl="0">
              <a:lnSpc>
                <a:spcPct val="220000"/>
              </a:lnSpc>
              <a:spcBef>
                <a:spcPts val="0"/>
              </a:spcBef>
              <a:spcAft>
                <a:spcPts val="0"/>
              </a:spcAft>
              <a:buClr>
                <a:schemeClr val="lt1"/>
              </a:buClr>
              <a:buSzPts val="2400"/>
              <a:buChar char="•"/>
            </a:pPr>
            <a:r>
              <a:rPr lang="en-US" sz="1400" dirty="0"/>
              <a:t>Authorization </a:t>
            </a:r>
          </a:p>
          <a:p>
            <a:pPr marL="685800" lvl="1" indent="-228600">
              <a:lnSpc>
                <a:spcPct val="220000"/>
              </a:lnSpc>
              <a:spcBef>
                <a:spcPts val="0"/>
              </a:spcBef>
              <a:buSzPts val="2400"/>
            </a:pPr>
            <a:r>
              <a:rPr lang="en-US" sz="1400" dirty="0"/>
              <a:t>Once a user is authenticated, they shall only be allowed the activities, services, and resources that they are permitted/authorized to use based on their user level of access. </a:t>
            </a:r>
          </a:p>
          <a:p>
            <a:pPr marL="228600" lvl="0" indent="-228600" algn="l" rtl="0">
              <a:lnSpc>
                <a:spcPct val="220000"/>
              </a:lnSpc>
              <a:spcBef>
                <a:spcPts val="0"/>
              </a:spcBef>
              <a:spcAft>
                <a:spcPts val="0"/>
              </a:spcAft>
              <a:buClr>
                <a:schemeClr val="lt1"/>
              </a:buClr>
              <a:buSzPts val="2400"/>
              <a:buChar char="•"/>
            </a:pPr>
            <a:r>
              <a:rPr lang="en-US" sz="1400" dirty="0"/>
              <a:t>Accounting </a:t>
            </a:r>
          </a:p>
          <a:p>
            <a:pPr marL="685800" lvl="1" indent="-228600">
              <a:lnSpc>
                <a:spcPct val="220000"/>
              </a:lnSpc>
              <a:spcBef>
                <a:spcPts val="0"/>
              </a:spcBef>
              <a:buSzPts val="2400"/>
            </a:pPr>
            <a:r>
              <a:rPr lang="en-US" sz="1400" dirty="0"/>
              <a:t>Administrators need to see statistics for logging sessions, session duration, files accessed by users, and data both sent and received.</a:t>
            </a:r>
          </a:p>
          <a:p>
            <a:pPr marL="685800" lvl="1" indent="-228600">
              <a:lnSpc>
                <a:spcPct val="220000"/>
              </a:lnSpc>
              <a:spcBef>
                <a:spcPts val="0"/>
              </a:spcBef>
              <a:buSzPts val="2400"/>
            </a:pPr>
            <a:r>
              <a:rPr lang="en-US" sz="1400" dirty="0"/>
              <a:t>Administrators need to see who logged in, the actions they performed, and what time they were performed. </a:t>
            </a:r>
            <a:endParaRPr sz="1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following are examples of unit testing with </a:t>
            </a:r>
            <a:r>
              <a:rPr lang="en-US" dirty="0" err="1"/>
              <a:t>GoogleTest</a:t>
            </a:r>
            <a:r>
              <a:rPr lang="en-US" dirty="0"/>
              <a:t> to ensure code compliance.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5800" y="764373"/>
            <a:ext cx="108204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200" dirty="0"/>
              <a:t>Can we add a single value to an empty collection?</a:t>
            </a:r>
            <a:endParaRPr sz="3200"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5D944B4E-089E-29C7-A9F6-407DC6DC96B1}"/>
              </a:ext>
            </a:extLst>
          </p:cNvPr>
          <p:cNvPicPr>
            <a:picLocks noChangeAspect="1"/>
          </p:cNvPicPr>
          <p:nvPr/>
        </p:nvPicPr>
        <p:blipFill>
          <a:blip r:embed="rId5"/>
          <a:stretch>
            <a:fillRect/>
          </a:stretch>
        </p:blipFill>
        <p:spPr>
          <a:xfrm>
            <a:off x="1559086" y="2941628"/>
            <a:ext cx="3901778" cy="2530059"/>
          </a:xfrm>
          <a:prstGeom prst="rect">
            <a:avLst/>
          </a:prstGeom>
        </p:spPr>
      </p:pic>
      <p:pic>
        <p:nvPicPr>
          <p:cNvPr id="5" name="Picture 4" descr="Text&#10;&#10;Description automatically generated">
            <a:extLst>
              <a:ext uri="{FF2B5EF4-FFF2-40B4-BE49-F238E27FC236}">
                <a16:creationId xmlns:a16="http://schemas.microsoft.com/office/drawing/2014/main" id="{3349A30A-E67A-33B2-EABF-38764F56253B}"/>
              </a:ext>
            </a:extLst>
          </p:cNvPr>
          <p:cNvPicPr>
            <a:picLocks noChangeAspect="1"/>
          </p:cNvPicPr>
          <p:nvPr/>
        </p:nvPicPr>
        <p:blipFill>
          <a:blip r:embed="rId6"/>
          <a:stretch>
            <a:fillRect/>
          </a:stretch>
        </p:blipFill>
        <p:spPr>
          <a:xfrm>
            <a:off x="6731137" y="3798953"/>
            <a:ext cx="2972058" cy="815411"/>
          </a:xfrm>
          <a:prstGeom prst="rect">
            <a:avLst/>
          </a:prstGeom>
        </p:spPr>
      </p:pic>
    </p:spTree>
    <p:custDataLst>
      <p:tags r:id="rId1"/>
    </p:custDataLst>
    <p:extLst>
      <p:ext uri="{BB962C8B-B14F-4D97-AF65-F5344CB8AC3E}">
        <p14:creationId xmlns:p14="http://schemas.microsoft.com/office/powerpoint/2010/main" val="3186164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1397</TotalTime>
  <Words>3205</Words>
  <Application>Microsoft Office PowerPoint</Application>
  <PresentationFormat>Widescreen</PresentationFormat>
  <Paragraphs>200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Symbol</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Can we add a single value to an empty collection?</vt:lpstr>
      <vt:lpstr>Does the resize method increase the size of the collection?</vt:lpstr>
      <vt:lpstr>Does the resize method decrease the size of the collection?</vt:lpstr>
      <vt:lpstr>Will an out-of-range exception be accurately thrown when testing the previous size of the collection after implementing a pop_back?</vt:lpstr>
      <vt:lpstr>AUTOMATION SUMMARY</vt:lpstr>
      <vt:lpstr>TOOLS</vt:lpstr>
      <vt:lpstr>RISKS AND BENEFITS</vt:lpstr>
      <vt:lpstr>RECOMMENDATIONS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Aponte, Raymond</cp:lastModifiedBy>
  <cp:revision>15</cp:revision>
  <dcterms:created xsi:type="dcterms:W3CDTF">2020-08-19T17:59:24Z</dcterms:created>
  <dcterms:modified xsi:type="dcterms:W3CDTF">2022-12-19T03:15:45Z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