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95" r:id="rId2"/>
    <p:sldId id="289" r:id="rId3"/>
    <p:sldId id="279" r:id="rId4"/>
    <p:sldId id="290" r:id="rId5"/>
    <p:sldId id="292" r:id="rId6"/>
    <p:sldId id="291" r:id="rId7"/>
    <p:sldId id="294" r:id="rId8"/>
    <p:sldId id="293" r:id="rId9"/>
    <p:sldId id="296" r:id="rId10"/>
    <p:sldId id="29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46"/>
    <a:srgbClr val="FFFFFF"/>
    <a:srgbClr val="C9D4DE"/>
    <a:srgbClr val="9E0000"/>
    <a:srgbClr val="000000"/>
    <a:srgbClr val="860000"/>
    <a:srgbClr val="FDEADB"/>
    <a:srgbClr val="B9C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8" d="100"/>
          <a:sy n="78" d="100"/>
        </p:scale>
        <p:origin x="117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F7C96F-7355-4189-875E-686CF842BE19}" type="datetimeFigureOut">
              <a:rPr lang="en-US" smtClean="0"/>
              <a:pPr/>
              <a:t>7/22/2019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629460-4484-4D81-AA82-1DA656CD33E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0741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66F11B1-4533-4D6F-8BBF-3395D92F089F}" type="slidenum">
              <a:rPr lang="en-US" smtClean="0"/>
              <a:pPr/>
              <a:t>2</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66F11B1-4533-4D6F-8BBF-3395D92F089F}" type="slidenum">
              <a:rPr lang="en-US" smtClean="0"/>
              <a:pPr/>
              <a:t>3</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66F11B1-4533-4D6F-8BBF-3395D92F089F}" type="slidenum">
              <a:rPr lang="en-US" smtClean="0"/>
              <a:pPr/>
              <a:t>4</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66F11B1-4533-4D6F-8BBF-3395D92F089F}" type="slidenum">
              <a:rPr lang="en-US" smtClean="0"/>
              <a:pPr/>
              <a:t>5</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66F11B1-4533-4D6F-8BBF-3395D92F089F}" type="slidenum">
              <a:rPr lang="en-US" smtClean="0"/>
              <a:pPr/>
              <a:t>6</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66F11B1-4533-4D6F-8BBF-3395D92F089F}" type="slidenum">
              <a:rPr lang="en-US" smtClean="0"/>
              <a:pPr/>
              <a:t>7</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66F11B1-4533-4D6F-8BBF-3395D92F089F}" type="slidenum">
              <a:rPr lang="en-US" smtClean="0"/>
              <a:pPr/>
              <a:t>8</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5314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p:nvPr/>
        </p:nvSpPr>
        <p:spPr>
          <a:xfrm>
            <a:off x="1016000" y="3585988"/>
            <a:ext cx="7239000" cy="763484"/>
          </a:xfrm>
          <a:prstGeom prst="roundRect">
            <a:avLst>
              <a:gd name="adj" fmla="val 16667"/>
            </a:avLst>
          </a:prstGeom>
          <a:solidFill>
            <a:srgbClr val="009A46"/>
          </a:solidFill>
          <a:ln w="28575" cap="flat" cmpd="sng">
            <a:solidFill>
              <a:srgbClr val="7F7F7F"/>
            </a:solidFill>
            <a:prstDash val="solid"/>
            <a:miter lim="800000"/>
            <a:headEnd type="none" w="sm" len="sm"/>
            <a:tailEnd type="none" w="sm" len="sm"/>
          </a:ln>
        </p:spPr>
        <p:txBody>
          <a:bodyPr spcFirstLastPara="1" wrap="square" lIns="45700" tIns="45700" rIns="45700" bIns="45700" anchor="ctr" anchorCtr="0">
            <a:noAutofit/>
          </a:bodyPr>
          <a:lstStyle/>
          <a:p>
            <a:pPr marL="457200" marR="0" lvl="1" indent="0" algn="ctr" rtl="0">
              <a:spcBef>
                <a:spcPts val="1400"/>
              </a:spcBef>
              <a:spcAft>
                <a:spcPts val="0"/>
              </a:spcAft>
              <a:buNone/>
            </a:pPr>
            <a:endParaRPr lang="en-US" sz="2800" b="1" dirty="0">
              <a:solidFill>
                <a:srgbClr val="FFFFFF"/>
              </a:solidFill>
            </a:endParaRPr>
          </a:p>
          <a:p>
            <a:pPr marL="457200" marR="0" lvl="1" indent="0" algn="ctr" rtl="0">
              <a:spcBef>
                <a:spcPts val="1400"/>
              </a:spcBef>
              <a:spcAft>
                <a:spcPts val="0"/>
              </a:spcAft>
              <a:buNone/>
            </a:pPr>
            <a:endParaRPr sz="2800" b="1" dirty="0">
              <a:solidFill>
                <a:srgbClr val="FFFFFF"/>
              </a:solidFill>
            </a:endParaRPr>
          </a:p>
        </p:txBody>
      </p:sp>
      <p:sp>
        <p:nvSpPr>
          <p:cNvPr id="89" name="Shape 89"/>
          <p:cNvSpPr txBox="1"/>
          <p:nvPr/>
        </p:nvSpPr>
        <p:spPr>
          <a:xfrm>
            <a:off x="1016000" y="5084971"/>
            <a:ext cx="7975600" cy="1188829"/>
          </a:xfrm>
          <a:prstGeom prst="rect">
            <a:avLst/>
          </a:prstGeom>
          <a:noFill/>
          <a:ln>
            <a:noFill/>
          </a:ln>
        </p:spPr>
        <p:txBody>
          <a:bodyPr spcFirstLastPara="1" wrap="square" lIns="91425" tIns="45700" rIns="91425" bIns="45700" anchor="t" anchorCtr="0">
            <a:noAutofit/>
          </a:bodyPr>
          <a:lstStyle/>
          <a:p>
            <a:pPr marL="0" marR="0" lvl="0" indent="0" algn="r" rtl="0">
              <a:lnSpc>
                <a:spcPct val="150000"/>
              </a:lnSpc>
              <a:spcBef>
                <a:spcPts val="0"/>
              </a:spcBef>
              <a:spcAft>
                <a:spcPts val="0"/>
              </a:spcAft>
              <a:buNone/>
            </a:pPr>
            <a:r>
              <a:rPr lang="en-US" sz="20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Pitch Deck Template</a:t>
            </a:r>
            <a:r>
              <a:rPr lang="en-US" sz="2000" b="0" i="0" u="none" strike="noStrike" cap="none" dirty="0">
                <a:solidFill>
                  <a:schemeClr val="tx1"/>
                </a:solidFill>
                <a:latin typeface="Times New Roman" panose="02020603050405020304" pitchFamily="18" charset="0"/>
                <a:ea typeface="Arial"/>
                <a:cs typeface="Times New Roman" panose="02020603050405020304" pitchFamily="18" charset="0"/>
                <a:sym typeface="Arial"/>
              </a:rPr>
              <a:t> for </a:t>
            </a:r>
            <a:r>
              <a:rPr lang="en-US" sz="2000" dirty="0">
                <a:solidFill>
                  <a:srgbClr val="00B050"/>
                </a:solidFill>
                <a:latin typeface="Times New Roman" panose="02020603050405020304" pitchFamily="18" charset="0"/>
                <a:cs typeface="Times New Roman" panose="02020603050405020304" pitchFamily="18" charset="0"/>
              </a:rPr>
              <a:t>Himalayan Startup Trek 2019</a:t>
            </a:r>
            <a:endParaRPr sz="1600" dirty="0">
              <a:solidFill>
                <a:srgbClr val="00B050"/>
              </a:solidFill>
              <a:latin typeface="Times New Roman" panose="02020603050405020304" pitchFamily="18" charset="0"/>
              <a:cs typeface="Times New Roman" panose="02020603050405020304" pitchFamily="18" charset="0"/>
            </a:endParaRPr>
          </a:p>
          <a:p>
            <a:pPr marL="0" marR="0" lvl="0" indent="0" algn="r" rtl="0">
              <a:lnSpc>
                <a:spcPct val="150000"/>
              </a:lnSpc>
              <a:spcBef>
                <a:spcPts val="0"/>
              </a:spcBef>
              <a:spcAft>
                <a:spcPts val="0"/>
              </a:spcAft>
              <a:buNone/>
            </a:pPr>
            <a:r>
              <a:rPr lang="en-US" i="0" u="none" strike="noStrike" cap="none" dirty="0">
                <a:solidFill>
                  <a:sysClr val="windowText" lastClr="000000"/>
                </a:solidFill>
                <a:latin typeface="Times New Roman" panose="02020603050405020304" pitchFamily="18" charset="0"/>
                <a:ea typeface="Arial"/>
                <a:cs typeface="Times New Roman" panose="02020603050405020304" pitchFamily="18" charset="0"/>
                <a:sym typeface="Arial"/>
              </a:rPr>
              <a:t>IIT </a:t>
            </a:r>
            <a:r>
              <a:rPr lang="en-US" i="0" u="none" strike="noStrike" cap="none" dirty="0" err="1">
                <a:solidFill>
                  <a:sysClr val="windowText" lastClr="000000"/>
                </a:solidFill>
                <a:latin typeface="Times New Roman" panose="02020603050405020304" pitchFamily="18" charset="0"/>
                <a:ea typeface="Arial"/>
                <a:cs typeface="Times New Roman" panose="02020603050405020304" pitchFamily="18" charset="0"/>
                <a:sym typeface="Arial"/>
              </a:rPr>
              <a:t>Mandi</a:t>
            </a:r>
            <a:r>
              <a:rPr lang="en-US" i="0" u="none" strike="noStrike" cap="none" dirty="0">
                <a:solidFill>
                  <a:sysClr val="windowText" lastClr="000000"/>
                </a:solidFill>
                <a:latin typeface="Times New Roman" panose="02020603050405020304" pitchFamily="18" charset="0"/>
                <a:cs typeface="Times New Roman" panose="02020603050405020304" pitchFamily="18" charset="0"/>
                <a:sym typeface="Arial"/>
              </a:rPr>
              <a:t> Catalyst</a:t>
            </a:r>
            <a:endParaRPr dirty="0">
              <a:solidFill>
                <a:sysClr val="windowText" lastClr="000000"/>
              </a:solidFill>
              <a:latin typeface="Times New Roman" panose="02020603050405020304" pitchFamily="18" charset="0"/>
              <a:cs typeface="Times New Roman" panose="02020603050405020304" pitchFamily="18" charset="0"/>
            </a:endParaRPr>
          </a:p>
        </p:txBody>
      </p:sp>
      <p:sp>
        <p:nvSpPr>
          <p:cNvPr id="90" name="Shape 90"/>
          <p:cNvSpPr/>
          <p:nvPr/>
        </p:nvSpPr>
        <p:spPr>
          <a:xfrm>
            <a:off x="2954338" y="6375400"/>
            <a:ext cx="2954337" cy="77788"/>
          </a:xfrm>
          <a:prstGeom prst="rect">
            <a:avLst/>
          </a:prstGeom>
          <a:solidFill>
            <a:srgbClr val="00B0F0"/>
          </a:solidFill>
          <a:ln>
            <a:noFill/>
          </a:ln>
        </p:spPr>
        <p:txBody>
          <a:bodyPr spcFirstLastPara="1" wrap="square" lIns="93275" tIns="46625" rIns="93275" bIns="4662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Shape 91"/>
          <p:cNvSpPr/>
          <p:nvPr/>
        </p:nvSpPr>
        <p:spPr>
          <a:xfrm>
            <a:off x="0" y="6375400"/>
            <a:ext cx="2954338" cy="77788"/>
          </a:xfrm>
          <a:prstGeom prst="rect">
            <a:avLst/>
          </a:prstGeom>
          <a:solidFill>
            <a:srgbClr val="00B050"/>
          </a:solidFill>
          <a:ln>
            <a:noFill/>
          </a:ln>
        </p:spPr>
        <p:txBody>
          <a:bodyPr spcFirstLastPara="1" wrap="square" lIns="93275" tIns="46625" rIns="93275" bIns="4662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Shape 92"/>
          <p:cNvSpPr/>
          <p:nvPr/>
        </p:nvSpPr>
        <p:spPr>
          <a:xfrm>
            <a:off x="5908674" y="6375400"/>
            <a:ext cx="3235325" cy="77788"/>
          </a:xfrm>
          <a:prstGeom prst="rect">
            <a:avLst/>
          </a:prstGeom>
          <a:solidFill>
            <a:srgbClr val="DA8200"/>
          </a:solidFill>
          <a:ln>
            <a:noFill/>
          </a:ln>
        </p:spPr>
        <p:txBody>
          <a:bodyPr spcFirstLastPara="1" wrap="square" lIns="93275" tIns="46625" rIns="93275" bIns="4662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 name="Shape 93"/>
          <p:cNvSpPr/>
          <p:nvPr/>
        </p:nvSpPr>
        <p:spPr>
          <a:xfrm>
            <a:off x="3235325" y="4851400"/>
            <a:ext cx="2954337" cy="77788"/>
          </a:xfrm>
          <a:prstGeom prst="rect">
            <a:avLst/>
          </a:prstGeom>
          <a:solidFill>
            <a:srgbClr val="00B0F0"/>
          </a:solidFill>
          <a:ln>
            <a:noFill/>
          </a:ln>
        </p:spPr>
        <p:txBody>
          <a:bodyPr spcFirstLastPara="1" wrap="square" lIns="93275" tIns="46625" rIns="93275" bIns="4662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Shape 94"/>
          <p:cNvSpPr/>
          <p:nvPr/>
        </p:nvSpPr>
        <p:spPr>
          <a:xfrm>
            <a:off x="0" y="4851400"/>
            <a:ext cx="3235325" cy="77788"/>
          </a:xfrm>
          <a:prstGeom prst="rect">
            <a:avLst/>
          </a:prstGeom>
          <a:solidFill>
            <a:srgbClr val="00B050"/>
          </a:solidFill>
          <a:ln>
            <a:noFill/>
          </a:ln>
        </p:spPr>
        <p:txBody>
          <a:bodyPr spcFirstLastPara="1" wrap="square" lIns="93275" tIns="46625" rIns="93275" bIns="4662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Shape 95"/>
          <p:cNvSpPr/>
          <p:nvPr/>
        </p:nvSpPr>
        <p:spPr>
          <a:xfrm>
            <a:off x="6189662" y="4851400"/>
            <a:ext cx="2954338" cy="77788"/>
          </a:xfrm>
          <a:prstGeom prst="rect">
            <a:avLst/>
          </a:prstGeom>
          <a:solidFill>
            <a:srgbClr val="DA8200"/>
          </a:solidFill>
          <a:ln>
            <a:noFill/>
          </a:ln>
        </p:spPr>
        <p:txBody>
          <a:bodyPr spcFirstLastPara="1" wrap="square" lIns="93275" tIns="46625" rIns="93275" bIns="4662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063" y="79009"/>
            <a:ext cx="1697739" cy="798578"/>
          </a:xfrm>
          <a:prstGeom prst="rect">
            <a:avLst/>
          </a:prstGeom>
        </p:spPr>
      </p:pic>
      <p:sp>
        <p:nvSpPr>
          <p:cNvPr id="4" name="TextBox 3"/>
          <p:cNvSpPr txBox="1"/>
          <p:nvPr/>
        </p:nvSpPr>
        <p:spPr>
          <a:xfrm>
            <a:off x="2434431" y="3728184"/>
            <a:ext cx="4275138" cy="400110"/>
          </a:xfrm>
          <a:prstGeom prst="rect">
            <a:avLst/>
          </a:prstGeom>
          <a:noFill/>
        </p:spPr>
        <p:txBody>
          <a:bodyPr wrap="square" rtlCol="0">
            <a:spAutoFit/>
          </a:bodyPr>
          <a:lstStyle/>
          <a:p>
            <a:pPr marL="457200" lvl="1" algn="ctr">
              <a:spcBef>
                <a:spcPts val="1400"/>
              </a:spcBef>
            </a:pPr>
            <a:r>
              <a:rPr lang="en-US" sz="2000" b="1" dirty="0">
                <a:solidFill>
                  <a:srgbClr val="FFFFFF"/>
                </a:solidFill>
                <a:latin typeface="Arial" panose="020B0604020202020204" pitchFamily="34" charset="0"/>
                <a:cs typeface="Arial" panose="020B0604020202020204" pitchFamily="34" charset="0"/>
              </a:rPr>
              <a:t>Name of the Venture</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9078" y="79009"/>
            <a:ext cx="1112522" cy="893066"/>
          </a:xfrm>
          <a:prstGeom prst="rect">
            <a:avLst/>
          </a:prstGeom>
        </p:spPr>
      </p:pic>
      <p:pic>
        <p:nvPicPr>
          <p:cNvPr id="14" name="Picture 13">
            <a:extLst>
              <a:ext uri="{FF2B5EF4-FFF2-40B4-BE49-F238E27FC236}">
                <a16:creationId xmlns:a16="http://schemas.microsoft.com/office/drawing/2014/main" id="{F017B795-EDB3-4E8E-B866-CD48FCA96A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63889" y="1902538"/>
            <a:ext cx="2016222" cy="11890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Shape 89"/>
          <p:cNvSpPr txBox="1"/>
          <p:nvPr/>
        </p:nvSpPr>
        <p:spPr>
          <a:xfrm>
            <a:off x="1016000" y="5084971"/>
            <a:ext cx="7975600" cy="1188829"/>
          </a:xfrm>
          <a:prstGeom prst="rect">
            <a:avLst/>
          </a:prstGeom>
          <a:noFill/>
          <a:ln>
            <a:noFill/>
          </a:ln>
        </p:spPr>
        <p:txBody>
          <a:bodyPr spcFirstLastPara="1" wrap="square" lIns="91425" tIns="45700" rIns="91425" bIns="45700" anchor="t" anchorCtr="0">
            <a:noAutofit/>
          </a:bodyPr>
          <a:lstStyle/>
          <a:p>
            <a:pPr marL="0" marR="0" lvl="0" indent="0" algn="r" rtl="0">
              <a:lnSpc>
                <a:spcPct val="150000"/>
              </a:lnSpc>
              <a:spcBef>
                <a:spcPts val="0"/>
              </a:spcBef>
              <a:spcAft>
                <a:spcPts val="0"/>
              </a:spcAft>
              <a:buNone/>
            </a:pPr>
            <a:r>
              <a:rPr lang="en-US" sz="24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Thanks</a:t>
            </a:r>
            <a:endParaRPr sz="2000" dirty="0">
              <a:solidFill>
                <a:sysClr val="windowText" lastClr="000000"/>
              </a:solidFill>
              <a:latin typeface="Times New Roman" panose="02020603050405020304" pitchFamily="18" charset="0"/>
              <a:cs typeface="Times New Roman" panose="02020603050405020304" pitchFamily="18" charset="0"/>
            </a:endParaRPr>
          </a:p>
        </p:txBody>
      </p:sp>
      <p:sp>
        <p:nvSpPr>
          <p:cNvPr id="90" name="Shape 90"/>
          <p:cNvSpPr/>
          <p:nvPr/>
        </p:nvSpPr>
        <p:spPr>
          <a:xfrm>
            <a:off x="2954338" y="6375400"/>
            <a:ext cx="2954337" cy="77788"/>
          </a:xfrm>
          <a:prstGeom prst="rect">
            <a:avLst/>
          </a:prstGeom>
          <a:solidFill>
            <a:srgbClr val="00B0F0"/>
          </a:solidFill>
          <a:ln>
            <a:noFill/>
          </a:ln>
        </p:spPr>
        <p:txBody>
          <a:bodyPr spcFirstLastPara="1" wrap="square" lIns="93275" tIns="46625" rIns="93275" bIns="4662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Shape 91"/>
          <p:cNvSpPr/>
          <p:nvPr/>
        </p:nvSpPr>
        <p:spPr>
          <a:xfrm>
            <a:off x="0" y="6375400"/>
            <a:ext cx="2954338" cy="77788"/>
          </a:xfrm>
          <a:prstGeom prst="rect">
            <a:avLst/>
          </a:prstGeom>
          <a:solidFill>
            <a:srgbClr val="00B050"/>
          </a:solidFill>
          <a:ln>
            <a:noFill/>
          </a:ln>
        </p:spPr>
        <p:txBody>
          <a:bodyPr spcFirstLastPara="1" wrap="square" lIns="93275" tIns="46625" rIns="93275" bIns="4662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Shape 92"/>
          <p:cNvSpPr/>
          <p:nvPr/>
        </p:nvSpPr>
        <p:spPr>
          <a:xfrm>
            <a:off x="5908674" y="6375400"/>
            <a:ext cx="3235325" cy="77788"/>
          </a:xfrm>
          <a:prstGeom prst="rect">
            <a:avLst/>
          </a:prstGeom>
          <a:solidFill>
            <a:srgbClr val="DA8200"/>
          </a:solidFill>
          <a:ln>
            <a:noFill/>
          </a:ln>
        </p:spPr>
        <p:txBody>
          <a:bodyPr spcFirstLastPara="1" wrap="square" lIns="93275" tIns="46625" rIns="93275" bIns="4662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 name="Shape 93"/>
          <p:cNvSpPr/>
          <p:nvPr/>
        </p:nvSpPr>
        <p:spPr>
          <a:xfrm>
            <a:off x="3235325" y="4851400"/>
            <a:ext cx="2954337" cy="77788"/>
          </a:xfrm>
          <a:prstGeom prst="rect">
            <a:avLst/>
          </a:prstGeom>
          <a:solidFill>
            <a:srgbClr val="00B0F0"/>
          </a:solidFill>
          <a:ln>
            <a:noFill/>
          </a:ln>
        </p:spPr>
        <p:txBody>
          <a:bodyPr spcFirstLastPara="1" wrap="square" lIns="93275" tIns="46625" rIns="93275" bIns="4662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Shape 94"/>
          <p:cNvSpPr/>
          <p:nvPr/>
        </p:nvSpPr>
        <p:spPr>
          <a:xfrm>
            <a:off x="0" y="4851400"/>
            <a:ext cx="3235325" cy="77788"/>
          </a:xfrm>
          <a:prstGeom prst="rect">
            <a:avLst/>
          </a:prstGeom>
          <a:solidFill>
            <a:srgbClr val="00B050"/>
          </a:solidFill>
          <a:ln>
            <a:noFill/>
          </a:ln>
        </p:spPr>
        <p:txBody>
          <a:bodyPr spcFirstLastPara="1" wrap="square" lIns="93275" tIns="46625" rIns="93275" bIns="4662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Shape 95"/>
          <p:cNvSpPr/>
          <p:nvPr/>
        </p:nvSpPr>
        <p:spPr>
          <a:xfrm>
            <a:off x="6189662" y="4851400"/>
            <a:ext cx="2954338" cy="77788"/>
          </a:xfrm>
          <a:prstGeom prst="rect">
            <a:avLst/>
          </a:prstGeom>
          <a:solidFill>
            <a:srgbClr val="DA8200"/>
          </a:solidFill>
          <a:ln>
            <a:noFill/>
          </a:ln>
        </p:spPr>
        <p:txBody>
          <a:bodyPr spcFirstLastPara="1" wrap="square" lIns="93275" tIns="46625" rIns="93275" bIns="4662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52871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9144000" cy="1000108"/>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050"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443" r:id="rId6" imgW="0" imgH="0" progId="">
                  <p:embed/>
                </p:oleObj>
              </mc:Choice>
              <mc:Fallback>
                <p:oleObj r:id="rId6" imgW="0" imgH="0" progId="">
                  <p:embed/>
                  <p:pic>
                    <p:nvPicPr>
                      <p:cNvPr id="0" name="AutoShape 9"/>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 name="Rectangle 4"/>
          <p:cNvSpPr>
            <a:spLocks noGrp="1" noChangeArrowheads="1"/>
          </p:cNvSpPr>
          <p:nvPr>
            <p:ph type="title"/>
            <p:custDataLst>
              <p:tags r:id="rId3"/>
            </p:custDataLst>
          </p:nvPr>
        </p:nvSpPr>
        <p:spPr>
          <a:xfrm>
            <a:off x="179512" y="0"/>
            <a:ext cx="8229600" cy="1143000"/>
          </a:xfrm>
        </p:spPr>
        <p:txBody>
          <a:bodyPr anchor="ctr">
            <a:normAutofit/>
          </a:bodyPr>
          <a:lstStyle/>
          <a:p>
            <a:pPr algn="l"/>
            <a:r>
              <a:rPr lang="en-US" sz="2400" b="1" dirty="0">
                <a:solidFill>
                  <a:schemeClr val="bg1"/>
                </a:solidFill>
              </a:rPr>
              <a:t>1. About Team</a:t>
            </a:r>
          </a:p>
        </p:txBody>
      </p:sp>
      <p:sp>
        <p:nvSpPr>
          <p:cNvPr id="2" name="TextBox 1">
            <a:extLst>
              <a:ext uri="{FF2B5EF4-FFF2-40B4-BE49-F238E27FC236}">
                <a16:creationId xmlns:a16="http://schemas.microsoft.com/office/drawing/2014/main" id="{1F91A69C-E3AA-46C3-BAD8-7B34ACAE86D7}"/>
              </a:ext>
            </a:extLst>
          </p:cNvPr>
          <p:cNvSpPr txBox="1"/>
          <p:nvPr/>
        </p:nvSpPr>
        <p:spPr>
          <a:xfrm>
            <a:off x="323528" y="1484784"/>
            <a:ext cx="8640960" cy="923330"/>
          </a:xfrm>
          <a:prstGeom prst="rect">
            <a:avLst/>
          </a:prstGeom>
          <a:noFill/>
        </p:spPr>
        <p:txBody>
          <a:bodyPr wrap="square" rtlCol="0">
            <a:spAutoFit/>
          </a:bodyPr>
          <a:lstStyle/>
          <a:p>
            <a:r>
              <a:rPr lang="en-IN" dirty="0"/>
              <a:t>Mention your founding team along with number of full-time members, their prior industry experience and technical capabilities to build the product. Include pictures if you like. </a:t>
            </a:r>
            <a:r>
              <a:rPr lang="en-IN" i="1" dirty="0"/>
              <a:t>Please add another slide if required.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9144000" cy="1000108"/>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2050"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8628" r:id="rId6" imgW="0" imgH="0" progId="">
                  <p:embed/>
                </p:oleObj>
              </mc:Choice>
              <mc:Fallback>
                <p:oleObj r:id="rId6" imgW="0" imgH="0" progId="">
                  <p:embed/>
                  <p:pic>
                    <p:nvPicPr>
                      <p:cNvPr id="0" name="AutoShape 1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 name="Rectangle 4"/>
          <p:cNvSpPr>
            <a:spLocks noGrp="1" noChangeArrowheads="1"/>
          </p:cNvSpPr>
          <p:nvPr>
            <p:ph type="title"/>
            <p:custDataLst>
              <p:tags r:id="rId3"/>
            </p:custDataLst>
          </p:nvPr>
        </p:nvSpPr>
        <p:spPr>
          <a:xfrm>
            <a:off x="214282" y="-14764"/>
            <a:ext cx="8229600" cy="1143000"/>
          </a:xfrm>
        </p:spPr>
        <p:txBody>
          <a:bodyPr anchor="ctr">
            <a:normAutofit/>
          </a:bodyPr>
          <a:lstStyle/>
          <a:p>
            <a:pPr algn="l"/>
            <a:r>
              <a:rPr lang="en-US" sz="2400" b="1" dirty="0">
                <a:solidFill>
                  <a:schemeClr val="bg1"/>
                </a:solidFill>
              </a:rPr>
              <a:t>2. Target Market</a:t>
            </a:r>
          </a:p>
        </p:txBody>
      </p:sp>
      <p:sp>
        <p:nvSpPr>
          <p:cNvPr id="9" name="TextBox 8">
            <a:extLst>
              <a:ext uri="{FF2B5EF4-FFF2-40B4-BE49-F238E27FC236}">
                <a16:creationId xmlns:a16="http://schemas.microsoft.com/office/drawing/2014/main" id="{0B5A5A97-A0DE-4B74-9345-B0CF820886B4}"/>
              </a:ext>
            </a:extLst>
          </p:cNvPr>
          <p:cNvSpPr txBox="1"/>
          <p:nvPr/>
        </p:nvSpPr>
        <p:spPr>
          <a:xfrm>
            <a:off x="323528" y="1484784"/>
            <a:ext cx="8640960" cy="646331"/>
          </a:xfrm>
          <a:prstGeom prst="rect">
            <a:avLst/>
          </a:prstGeom>
          <a:noFill/>
        </p:spPr>
        <p:txBody>
          <a:bodyPr wrap="square" rtlCol="0">
            <a:spAutoFit/>
          </a:bodyPr>
          <a:lstStyle/>
          <a:p>
            <a:r>
              <a:rPr lang="en-IN" dirty="0"/>
              <a:t>Describe who will buy your product, size of your target market, why will they be interested in it? (what are the customer’s pain points?). </a:t>
            </a:r>
            <a:r>
              <a:rPr lang="en-IN" i="1" dirty="0"/>
              <a:t>Please add another slide if required.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9144000" cy="1000108"/>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050"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4468" r:id="rId6" imgW="0" imgH="0" progId="">
                  <p:embed/>
                </p:oleObj>
              </mc:Choice>
              <mc:Fallback>
                <p:oleObj r:id="rId6" imgW="0" imgH="0" progId="">
                  <p:embed/>
                  <p:pic>
                    <p:nvPicPr>
                      <p:cNvPr id="0" name="AutoShape 1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 name="Rectangle 4"/>
          <p:cNvSpPr>
            <a:spLocks noGrp="1" noChangeArrowheads="1"/>
          </p:cNvSpPr>
          <p:nvPr>
            <p:ph type="title"/>
            <p:custDataLst>
              <p:tags r:id="rId3"/>
            </p:custDataLst>
          </p:nvPr>
        </p:nvSpPr>
        <p:spPr>
          <a:xfrm>
            <a:off x="214282" y="-14764"/>
            <a:ext cx="8229600" cy="1143000"/>
          </a:xfrm>
        </p:spPr>
        <p:txBody>
          <a:bodyPr anchor="ctr">
            <a:normAutofit/>
          </a:bodyPr>
          <a:lstStyle/>
          <a:p>
            <a:pPr algn="l"/>
            <a:r>
              <a:rPr lang="en-US" sz="2400" b="1" dirty="0">
                <a:solidFill>
                  <a:schemeClr val="bg1"/>
                </a:solidFill>
              </a:rPr>
              <a:t>3. Product</a:t>
            </a:r>
          </a:p>
        </p:txBody>
      </p:sp>
      <p:sp>
        <p:nvSpPr>
          <p:cNvPr id="8" name="TextBox 7">
            <a:extLst>
              <a:ext uri="{FF2B5EF4-FFF2-40B4-BE49-F238E27FC236}">
                <a16:creationId xmlns:a16="http://schemas.microsoft.com/office/drawing/2014/main" id="{994E9A76-41BE-4544-8F44-03610A744989}"/>
              </a:ext>
            </a:extLst>
          </p:cNvPr>
          <p:cNvSpPr txBox="1"/>
          <p:nvPr/>
        </p:nvSpPr>
        <p:spPr>
          <a:xfrm>
            <a:off x="323528" y="1484784"/>
            <a:ext cx="8640960" cy="646331"/>
          </a:xfrm>
          <a:prstGeom prst="rect">
            <a:avLst/>
          </a:prstGeom>
          <a:noFill/>
        </p:spPr>
        <p:txBody>
          <a:bodyPr wrap="square" rtlCol="0">
            <a:spAutoFit/>
          </a:bodyPr>
          <a:lstStyle/>
          <a:p>
            <a:r>
              <a:rPr lang="en-IN" dirty="0"/>
              <a:t>Describe the product and its functionality in detail. Include technical specifications if needed.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9144000" cy="1000108"/>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050"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6517" r:id="rId6" imgW="0" imgH="0" progId="">
                  <p:embed/>
                </p:oleObj>
              </mc:Choice>
              <mc:Fallback>
                <p:oleObj r:id="rId6" imgW="0" imgH="0" progId="">
                  <p:embed/>
                  <p:pic>
                    <p:nvPicPr>
                      <p:cNvPr id="0" name="AutoShape 1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 name="Rectangle 4"/>
          <p:cNvSpPr>
            <a:spLocks noGrp="1" noChangeArrowheads="1"/>
          </p:cNvSpPr>
          <p:nvPr>
            <p:ph type="title"/>
            <p:custDataLst>
              <p:tags r:id="rId3"/>
            </p:custDataLst>
          </p:nvPr>
        </p:nvSpPr>
        <p:spPr>
          <a:xfrm>
            <a:off x="214282" y="-14764"/>
            <a:ext cx="8229600" cy="1143000"/>
          </a:xfrm>
        </p:spPr>
        <p:txBody>
          <a:bodyPr anchor="ctr">
            <a:normAutofit/>
          </a:bodyPr>
          <a:lstStyle/>
          <a:p>
            <a:pPr algn="l"/>
            <a:r>
              <a:rPr lang="en-US" sz="2400" b="1" dirty="0">
                <a:solidFill>
                  <a:schemeClr val="bg1"/>
                </a:solidFill>
              </a:rPr>
              <a:t>4. Unique Value Proposition</a:t>
            </a:r>
          </a:p>
        </p:txBody>
      </p:sp>
      <p:sp>
        <p:nvSpPr>
          <p:cNvPr id="10" name="Rectangle 5"/>
          <p:cNvSpPr>
            <a:spLocks noChangeArrowheads="1"/>
          </p:cNvSpPr>
          <p:nvPr/>
        </p:nvSpPr>
        <p:spPr bwMode="auto">
          <a:xfrm>
            <a:off x="762000" y="1447800"/>
            <a:ext cx="7805739" cy="4572000"/>
          </a:xfrm>
          <a:prstGeom prst="rect">
            <a:avLst/>
          </a:prstGeom>
          <a:noFill/>
          <a:ln w="9525" algn="ctr">
            <a:noFill/>
            <a:miter lim="800000"/>
            <a:headEnd/>
            <a:tailEnd/>
          </a:ln>
        </p:spPr>
        <p:txBody>
          <a:bodyPr lIns="45720" rIns="45720" anchor="t"/>
          <a:lstStyle/>
          <a:p>
            <a:pPr marL="363538" indent="-363538" defTabSz="684213">
              <a:lnSpc>
                <a:spcPct val="95000"/>
              </a:lnSpc>
              <a:spcBef>
                <a:spcPct val="20000"/>
              </a:spcBef>
              <a:spcAft>
                <a:spcPct val="50000"/>
              </a:spcAft>
              <a:buClr>
                <a:srgbClr val="C00000"/>
              </a:buClr>
              <a:buSzPct val="91000"/>
              <a:buFont typeface="Wingdings" pitchFamily="2" charset="2"/>
              <a:buChar char="è"/>
            </a:pPr>
            <a:endParaRPr lang="en-US" dirty="0"/>
          </a:p>
        </p:txBody>
      </p:sp>
      <p:sp>
        <p:nvSpPr>
          <p:cNvPr id="2" name="Rectangle 1">
            <a:extLst>
              <a:ext uri="{FF2B5EF4-FFF2-40B4-BE49-F238E27FC236}">
                <a16:creationId xmlns:a16="http://schemas.microsoft.com/office/drawing/2014/main" id="{76A634CE-AC18-4374-844D-8CFFE4FC6CD4}"/>
              </a:ext>
            </a:extLst>
          </p:cNvPr>
          <p:cNvSpPr/>
          <p:nvPr/>
        </p:nvSpPr>
        <p:spPr>
          <a:xfrm>
            <a:off x="273917" y="1171946"/>
            <a:ext cx="8618563" cy="646331"/>
          </a:xfrm>
          <a:prstGeom prst="rect">
            <a:avLst/>
          </a:prstGeom>
        </p:spPr>
        <p:txBody>
          <a:bodyPr wrap="square">
            <a:spAutoFit/>
          </a:bodyPr>
          <a:lstStyle/>
          <a:p>
            <a:r>
              <a:rPr lang="en-IN" dirty="0"/>
              <a:t>Describe how your product acts as a pain reliever for the customers and mention its unique value proposition.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9144000" cy="1000108"/>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050"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5493" r:id="rId6" imgW="0" imgH="0" progId="">
                  <p:embed/>
                </p:oleObj>
              </mc:Choice>
              <mc:Fallback>
                <p:oleObj r:id="rId6" imgW="0" imgH="0" progId="">
                  <p:embed/>
                  <p:pic>
                    <p:nvPicPr>
                      <p:cNvPr id="0" name="AutoShape 1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 name="Rectangle 4"/>
          <p:cNvSpPr>
            <a:spLocks noGrp="1" noChangeArrowheads="1"/>
          </p:cNvSpPr>
          <p:nvPr>
            <p:ph type="title"/>
            <p:custDataLst>
              <p:tags r:id="rId3"/>
            </p:custDataLst>
          </p:nvPr>
        </p:nvSpPr>
        <p:spPr>
          <a:xfrm>
            <a:off x="214282" y="-14764"/>
            <a:ext cx="8229600" cy="1143000"/>
          </a:xfrm>
        </p:spPr>
        <p:txBody>
          <a:bodyPr anchor="ctr">
            <a:normAutofit/>
          </a:bodyPr>
          <a:lstStyle/>
          <a:p>
            <a:pPr algn="l"/>
            <a:r>
              <a:rPr lang="en-US" sz="2400" b="1" dirty="0">
                <a:solidFill>
                  <a:schemeClr val="bg1"/>
                </a:solidFill>
              </a:rPr>
              <a:t>5. Competitive Analysis</a:t>
            </a:r>
          </a:p>
        </p:txBody>
      </p:sp>
      <p:sp>
        <p:nvSpPr>
          <p:cNvPr id="2" name="Rectangle 1">
            <a:extLst>
              <a:ext uri="{FF2B5EF4-FFF2-40B4-BE49-F238E27FC236}">
                <a16:creationId xmlns:a16="http://schemas.microsoft.com/office/drawing/2014/main" id="{5C9D3C3A-FEAA-4D4F-8886-2BF95EC17F64}"/>
              </a:ext>
            </a:extLst>
          </p:cNvPr>
          <p:cNvSpPr/>
          <p:nvPr/>
        </p:nvSpPr>
        <p:spPr>
          <a:xfrm>
            <a:off x="341082" y="1340768"/>
            <a:ext cx="8461836" cy="646331"/>
          </a:xfrm>
          <a:prstGeom prst="rect">
            <a:avLst/>
          </a:prstGeom>
        </p:spPr>
        <p:txBody>
          <a:bodyPr wrap="square">
            <a:spAutoFit/>
          </a:bodyPr>
          <a:lstStyle/>
          <a:p>
            <a:r>
              <a:rPr lang="en-IN" dirty="0"/>
              <a:t>Give a detailed competitive analysis based on your market research. How is your product different from its competitors?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9144000" cy="1000108"/>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2050"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8565" r:id="rId6" imgW="0" imgH="0" progId="">
                  <p:embed/>
                </p:oleObj>
              </mc:Choice>
              <mc:Fallback>
                <p:oleObj r:id="rId6" imgW="0" imgH="0" progId="">
                  <p:embed/>
                  <p:pic>
                    <p:nvPicPr>
                      <p:cNvPr id="0" name="AutoShape 1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 name="Rectangle 4"/>
          <p:cNvSpPr>
            <a:spLocks noGrp="1" noChangeArrowheads="1"/>
          </p:cNvSpPr>
          <p:nvPr>
            <p:ph type="title"/>
            <p:custDataLst>
              <p:tags r:id="rId3"/>
            </p:custDataLst>
          </p:nvPr>
        </p:nvSpPr>
        <p:spPr>
          <a:xfrm>
            <a:off x="214282" y="-14764"/>
            <a:ext cx="8229600" cy="1143000"/>
          </a:xfrm>
        </p:spPr>
        <p:txBody>
          <a:bodyPr anchor="ctr">
            <a:normAutofit/>
          </a:bodyPr>
          <a:lstStyle/>
          <a:p>
            <a:pPr algn="l"/>
            <a:r>
              <a:rPr lang="en-US" sz="2400" b="1" dirty="0">
                <a:solidFill>
                  <a:schemeClr val="bg1"/>
                </a:solidFill>
              </a:rPr>
              <a:t>6. Current Status and future plans</a:t>
            </a:r>
          </a:p>
        </p:txBody>
      </p:sp>
      <p:sp>
        <p:nvSpPr>
          <p:cNvPr id="3" name="Rectangle 2">
            <a:extLst>
              <a:ext uri="{FF2B5EF4-FFF2-40B4-BE49-F238E27FC236}">
                <a16:creationId xmlns:a16="http://schemas.microsoft.com/office/drawing/2014/main" id="{5DB80B9D-BF44-4234-B027-6D2C15D93E79}"/>
              </a:ext>
            </a:extLst>
          </p:cNvPr>
          <p:cNvSpPr/>
          <p:nvPr/>
        </p:nvSpPr>
        <p:spPr>
          <a:xfrm>
            <a:off x="467544" y="1340768"/>
            <a:ext cx="8352928" cy="1200329"/>
          </a:xfrm>
          <a:prstGeom prst="rect">
            <a:avLst/>
          </a:prstGeom>
        </p:spPr>
        <p:txBody>
          <a:bodyPr wrap="square">
            <a:spAutoFit/>
          </a:bodyPr>
          <a:lstStyle/>
          <a:p>
            <a:r>
              <a:rPr lang="en-IN" dirty="0"/>
              <a:t>What is the current status of team involvement, product development etc. What is the growth strategy? Mention if you have any operational, product development, team expansion and fund raising plans for the next 1 year. </a:t>
            </a:r>
            <a:r>
              <a:rPr lang="en-IN" i="1" dirty="0"/>
              <a:t>Please add another slide if required.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9144000" cy="1000108"/>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050"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7540" r:id="rId6" imgW="0" imgH="0" progId="">
                  <p:embed/>
                </p:oleObj>
              </mc:Choice>
              <mc:Fallback>
                <p:oleObj r:id="rId6" imgW="0" imgH="0" progId="">
                  <p:embed/>
                  <p:pic>
                    <p:nvPicPr>
                      <p:cNvPr id="0" name="AutoShape 1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 name="Rectangle 4"/>
          <p:cNvSpPr>
            <a:spLocks noGrp="1" noChangeArrowheads="1"/>
          </p:cNvSpPr>
          <p:nvPr>
            <p:ph type="title"/>
            <p:custDataLst>
              <p:tags r:id="rId3"/>
            </p:custDataLst>
          </p:nvPr>
        </p:nvSpPr>
        <p:spPr>
          <a:xfrm>
            <a:off x="214282" y="-14764"/>
            <a:ext cx="8229600" cy="1143000"/>
          </a:xfrm>
        </p:spPr>
        <p:txBody>
          <a:bodyPr anchor="ctr">
            <a:normAutofit/>
          </a:bodyPr>
          <a:lstStyle/>
          <a:p>
            <a:pPr algn="l"/>
            <a:r>
              <a:rPr lang="en-US" sz="2400" b="1" dirty="0">
                <a:solidFill>
                  <a:schemeClr val="bg1"/>
                </a:solidFill>
              </a:rPr>
              <a:t>7. Support</a:t>
            </a:r>
          </a:p>
        </p:txBody>
      </p:sp>
      <p:sp>
        <p:nvSpPr>
          <p:cNvPr id="7" name="TextBox 6"/>
          <p:cNvSpPr txBox="1"/>
          <p:nvPr/>
        </p:nvSpPr>
        <p:spPr>
          <a:xfrm>
            <a:off x="6781800" y="6553200"/>
            <a:ext cx="2362200" cy="307777"/>
          </a:xfrm>
          <a:prstGeom prst="rect">
            <a:avLst/>
          </a:prstGeom>
          <a:noFill/>
        </p:spPr>
        <p:txBody>
          <a:bodyPr wrap="square" rtlCol="0">
            <a:spAutoFit/>
          </a:bodyPr>
          <a:lstStyle/>
          <a:p>
            <a:r>
              <a:rPr lang="en-IN" sz="1400" i="1" dirty="0"/>
              <a:t>Please add a slide if required</a:t>
            </a:r>
          </a:p>
        </p:txBody>
      </p:sp>
      <p:sp>
        <p:nvSpPr>
          <p:cNvPr id="2" name="Rectangle 1">
            <a:extLst>
              <a:ext uri="{FF2B5EF4-FFF2-40B4-BE49-F238E27FC236}">
                <a16:creationId xmlns:a16="http://schemas.microsoft.com/office/drawing/2014/main" id="{D4CD5FEC-5ADC-419C-8BD0-4F8DEB3A5F07}"/>
              </a:ext>
            </a:extLst>
          </p:cNvPr>
          <p:cNvSpPr/>
          <p:nvPr/>
        </p:nvSpPr>
        <p:spPr>
          <a:xfrm>
            <a:off x="323528" y="1412776"/>
            <a:ext cx="8229600" cy="923330"/>
          </a:xfrm>
          <a:prstGeom prst="rect">
            <a:avLst/>
          </a:prstGeom>
        </p:spPr>
        <p:txBody>
          <a:bodyPr wrap="square">
            <a:spAutoFit/>
          </a:bodyPr>
          <a:lstStyle/>
          <a:p>
            <a:r>
              <a:rPr lang="en-IN" dirty="0"/>
              <a:t>Please mention the kind of support (financial, mentorship, expertise, infrastructural etc) that you are looking for, from IIT Mandi Catalyst. The clearer you are on this, easier it is for us to decide if we can support you.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5E5854-C929-420F-9016-22FE40EC8FF5}"/>
              </a:ext>
            </a:extLst>
          </p:cNvPr>
          <p:cNvSpPr>
            <a:spLocks noGrp="1"/>
          </p:cNvSpPr>
          <p:nvPr>
            <p:ph idx="1"/>
          </p:nvPr>
        </p:nvSpPr>
        <p:spPr/>
        <p:txBody>
          <a:bodyPr>
            <a:normAutofit/>
          </a:bodyPr>
          <a:lstStyle/>
          <a:p>
            <a:pPr marL="0" indent="0" algn="ctr">
              <a:buNone/>
            </a:pPr>
            <a:r>
              <a:rPr lang="en-US" sz="6600" dirty="0">
                <a:solidFill>
                  <a:srgbClr val="009A46"/>
                </a:solidFill>
              </a:rPr>
              <a:t>Remember to convert this </a:t>
            </a:r>
          </a:p>
          <a:p>
            <a:pPr marL="0" indent="0" algn="ctr">
              <a:buNone/>
            </a:pPr>
            <a:r>
              <a:rPr lang="en-US" sz="6600" dirty="0">
                <a:solidFill>
                  <a:srgbClr val="009A46"/>
                </a:solidFill>
              </a:rPr>
              <a:t>PPT into PDF</a:t>
            </a:r>
          </a:p>
        </p:txBody>
      </p:sp>
    </p:spTree>
    <p:extLst>
      <p:ext uri="{BB962C8B-B14F-4D97-AF65-F5344CB8AC3E}">
        <p14:creationId xmlns:p14="http://schemas.microsoft.com/office/powerpoint/2010/main" val="19022237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1M_92vKaU2zvl7._i4dU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1M_92vKaU2zvl7._i4dU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1M_92vKaU2zvl7._i4dU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E1M_92vKaU2zvl7._i4dU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E1M_92vKaU2zvl7._i4dU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1M_92vKaU2zvl7._i4dU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1M_92vKaU2zvl7._i4dU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1459</TotalTime>
  <Words>287</Words>
  <Application>Microsoft Office PowerPoint</Application>
  <PresentationFormat>On-screen Show (4:3)</PresentationFormat>
  <Paragraphs>28</Paragraphs>
  <Slides>10</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10</vt:i4>
      </vt:variant>
    </vt:vector>
  </HeadingPairs>
  <TitlesOfParts>
    <vt:vector size="15" baseType="lpstr">
      <vt:lpstr>Arial</vt:lpstr>
      <vt:lpstr>Calibri</vt:lpstr>
      <vt:lpstr>Times New Roman</vt:lpstr>
      <vt:lpstr>Wingdings</vt:lpstr>
      <vt:lpstr>Office Theme</vt:lpstr>
      <vt:lpstr>PowerPoint Presentation</vt:lpstr>
      <vt:lpstr>1. About Team</vt:lpstr>
      <vt:lpstr>2. Target Market</vt:lpstr>
      <vt:lpstr>3. Product</vt:lpstr>
      <vt:lpstr>4. Unique Value Proposition</vt:lpstr>
      <vt:lpstr>5. Competitive Analysis</vt:lpstr>
      <vt:lpstr>6. Current Status and future plans</vt:lpstr>
      <vt:lpstr>7. Support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Puran Singh</dc:creator>
  <cp:lastModifiedBy>Associate IITMC</cp:lastModifiedBy>
  <cp:revision>404</cp:revision>
  <dcterms:created xsi:type="dcterms:W3CDTF">2006-08-16T00:00:00Z</dcterms:created>
  <dcterms:modified xsi:type="dcterms:W3CDTF">2019-07-22T10:13:26Z</dcterms:modified>
</cp:coreProperties>
</file>