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649" r:id="rId2"/>
    <p:sldId id="867" r:id="rId3"/>
    <p:sldId id="973" r:id="rId4"/>
    <p:sldId id="972" r:id="rId5"/>
    <p:sldId id="895" r:id="rId6"/>
    <p:sldId id="936" r:id="rId7"/>
    <p:sldId id="899" r:id="rId8"/>
    <p:sldId id="967" r:id="rId9"/>
    <p:sldId id="904" r:id="rId10"/>
    <p:sldId id="907" r:id="rId11"/>
    <p:sldId id="963" r:id="rId12"/>
    <p:sldId id="964" r:id="rId13"/>
    <p:sldId id="965" r:id="rId14"/>
    <p:sldId id="901" r:id="rId15"/>
    <p:sldId id="908" r:id="rId16"/>
    <p:sldId id="909" r:id="rId17"/>
    <p:sldId id="910" r:id="rId18"/>
    <p:sldId id="913" r:id="rId19"/>
    <p:sldId id="912" r:id="rId20"/>
    <p:sldId id="918" r:id="rId21"/>
    <p:sldId id="916" r:id="rId22"/>
    <p:sldId id="917" r:id="rId23"/>
    <p:sldId id="919" r:id="rId24"/>
    <p:sldId id="920" r:id="rId25"/>
    <p:sldId id="921" r:id="rId26"/>
    <p:sldId id="922" r:id="rId27"/>
    <p:sldId id="923" r:id="rId28"/>
    <p:sldId id="924" r:id="rId29"/>
    <p:sldId id="932" r:id="rId30"/>
    <p:sldId id="948" r:id="rId31"/>
    <p:sldId id="925" r:id="rId32"/>
    <p:sldId id="931" r:id="rId33"/>
    <p:sldId id="934" r:id="rId34"/>
    <p:sldId id="935" r:id="rId35"/>
    <p:sldId id="937" r:id="rId36"/>
    <p:sldId id="938" r:id="rId37"/>
    <p:sldId id="939" r:id="rId38"/>
    <p:sldId id="940" r:id="rId39"/>
    <p:sldId id="962" r:id="rId40"/>
    <p:sldId id="955" r:id="rId41"/>
    <p:sldId id="956" r:id="rId42"/>
    <p:sldId id="957" r:id="rId43"/>
    <p:sldId id="958" r:id="rId44"/>
    <p:sldId id="959" r:id="rId45"/>
    <p:sldId id="960" r:id="rId46"/>
    <p:sldId id="961" r:id="rId47"/>
    <p:sldId id="942" r:id="rId48"/>
    <p:sldId id="943" r:id="rId49"/>
    <p:sldId id="949" r:id="rId50"/>
    <p:sldId id="950" r:id="rId51"/>
    <p:sldId id="951" r:id="rId52"/>
    <p:sldId id="953" r:id="rId53"/>
    <p:sldId id="952" r:id="rId54"/>
    <p:sldId id="966" r:id="rId55"/>
    <p:sldId id="954" r:id="rId56"/>
    <p:sldId id="971" r:id="rId57"/>
    <p:sldId id="968" r:id="rId58"/>
    <p:sldId id="974" r:id="rId59"/>
    <p:sldId id="969" r:id="rId60"/>
    <p:sldId id="975" r:id="rId61"/>
    <p:sldId id="976" r:id="rId62"/>
    <p:sldId id="977" r:id="rId63"/>
    <p:sldId id="978" r:id="rId64"/>
    <p:sldId id="946" r:id="rId65"/>
    <p:sldId id="947" r:id="rId66"/>
    <p:sldId id="862" r:id="rId67"/>
  </p:sldIdLst>
  <p:sldSz cx="14630400" cy="8229600"/>
  <p:notesSz cx="7010400" cy="92964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62F9E"/>
    <a:srgbClr val="7F9F7F"/>
    <a:srgbClr val="333333"/>
    <a:srgbClr val="3F3F3F"/>
    <a:srgbClr val="595959"/>
    <a:srgbClr val="4C4C4C"/>
    <a:srgbClr val="8CD0D3"/>
    <a:srgbClr val="CC9393"/>
    <a:srgbClr val="DCDCDC"/>
    <a:srgbClr val="EFD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80248" autoAdjust="0"/>
  </p:normalViewPr>
  <p:slideViewPr>
    <p:cSldViewPr>
      <p:cViewPr>
        <p:scale>
          <a:sx n="75" d="100"/>
          <a:sy n="75" d="100"/>
        </p:scale>
        <p:origin x="-1968" y="-784"/>
      </p:cViewPr>
      <p:guideLst>
        <p:guide orient="horz" pos="2592"/>
        <p:guide pos="4608"/>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838730-68A1-6A47-AE85-1AD18C18BE08}" type="datetimeFigureOut">
              <a:rPr lang="en-US" smtClean="0"/>
              <a:t>7/28/15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C01D514-DB34-A74E-9195-F403371417EC}" type="slidenum">
              <a:rPr lang="en-US" smtClean="0"/>
              <a:t>‹#›</a:t>
            </a:fld>
            <a:endParaRPr lang="en-US"/>
          </a:p>
        </p:txBody>
      </p:sp>
    </p:spTree>
    <p:extLst>
      <p:ext uri="{BB962C8B-B14F-4D97-AF65-F5344CB8AC3E}">
        <p14:creationId xmlns:p14="http://schemas.microsoft.com/office/powerpoint/2010/main" val="36583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1D79A7B-A5F2-4160-8B97-FBE2A999618C}" type="datetimeFigureOut">
              <a:rPr lang="en-US" smtClean="0"/>
              <a:pPr/>
              <a:t>7/28/15</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4F96E42-B858-4BB1-9B31-8F63DBD43164}" type="slidenum">
              <a:rPr lang="en-US" smtClean="0"/>
              <a:pPr/>
              <a:t>‹#›</a:t>
            </a:fld>
            <a:endParaRPr lang="en-US"/>
          </a:p>
        </p:txBody>
      </p:sp>
    </p:spTree>
    <p:extLst>
      <p:ext uri="{BB962C8B-B14F-4D97-AF65-F5344CB8AC3E}">
        <p14:creationId xmlns:p14="http://schemas.microsoft.com/office/powerpoint/2010/main" val="3063468382"/>
      </p:ext>
    </p:extLst>
  </p:cSld>
  <p:clrMap bg1="lt1" tx1="dk1" bg2="lt2" tx2="dk2" accent1="accent1" accent2="accent2" accent3="accent3" accent4="accent4" accent5="accent5" accent6="accent6" hlink="hlink" folHlink="folHlink"/>
  <p:notesStyle>
    <a:lvl1pPr marL="0" algn="l" defTabSz="1463040" rtl="0" eaLnBrk="1" latinLnBrk="0" hangingPunct="1">
      <a:defRPr sz="1900" kern="1200">
        <a:solidFill>
          <a:schemeClr val="tx1"/>
        </a:solidFill>
        <a:latin typeface="+mn-lt"/>
        <a:ea typeface="+mn-ea"/>
        <a:cs typeface="+mn-cs"/>
      </a:defRPr>
    </a:lvl1pPr>
    <a:lvl2pPr marL="731520" algn="l" defTabSz="1463040" rtl="0" eaLnBrk="1" latinLnBrk="0" hangingPunct="1">
      <a:defRPr sz="1900" kern="1200">
        <a:solidFill>
          <a:schemeClr val="tx1"/>
        </a:solidFill>
        <a:latin typeface="+mn-lt"/>
        <a:ea typeface="+mn-ea"/>
        <a:cs typeface="+mn-cs"/>
      </a:defRPr>
    </a:lvl2pPr>
    <a:lvl3pPr marL="1463040" algn="l" defTabSz="1463040" rtl="0" eaLnBrk="1" latinLnBrk="0" hangingPunct="1">
      <a:defRPr sz="1900" kern="1200">
        <a:solidFill>
          <a:schemeClr val="tx1"/>
        </a:solidFill>
        <a:latin typeface="+mn-lt"/>
        <a:ea typeface="+mn-ea"/>
        <a:cs typeface="+mn-cs"/>
      </a:defRPr>
    </a:lvl3pPr>
    <a:lvl4pPr marL="2194560" algn="l" defTabSz="1463040" rtl="0" eaLnBrk="1" latinLnBrk="0" hangingPunct="1">
      <a:defRPr sz="1900" kern="1200">
        <a:solidFill>
          <a:schemeClr val="tx1"/>
        </a:solidFill>
        <a:latin typeface="+mn-lt"/>
        <a:ea typeface="+mn-ea"/>
        <a:cs typeface="+mn-cs"/>
      </a:defRPr>
    </a:lvl4pPr>
    <a:lvl5pPr marL="2926080" algn="l" defTabSz="1463040" rtl="0" eaLnBrk="1" latinLnBrk="0" hangingPunct="1">
      <a:defRPr sz="1900" kern="1200">
        <a:solidFill>
          <a:schemeClr val="tx1"/>
        </a:solidFill>
        <a:latin typeface="+mn-lt"/>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1</a:t>
            </a:fld>
            <a:endParaRPr lang="en-US"/>
          </a:p>
        </p:txBody>
      </p:sp>
    </p:spTree>
    <p:extLst>
      <p:ext uri="{BB962C8B-B14F-4D97-AF65-F5344CB8AC3E}">
        <p14:creationId xmlns:p14="http://schemas.microsoft.com/office/powerpoint/2010/main" val="261236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kern="1200" dirty="0" smtClean="0">
                <a:solidFill>
                  <a:schemeClr val="tx1"/>
                </a:solidFill>
                <a:latin typeface="+mn-lt"/>
                <a:ea typeface="+mn-ea"/>
                <a:cs typeface="+mn-cs"/>
              </a:rPr>
              <a:t>https://</a:t>
            </a:r>
            <a:r>
              <a:rPr lang="en-US" sz="1900" kern="1200" dirty="0" err="1" smtClean="0">
                <a:solidFill>
                  <a:schemeClr val="tx1"/>
                </a:solidFill>
                <a:latin typeface="+mn-lt"/>
                <a:ea typeface="+mn-ea"/>
                <a:cs typeface="+mn-cs"/>
              </a:rPr>
              <a:t>www.techempower.com</a:t>
            </a:r>
            <a:r>
              <a:rPr lang="en-US" sz="1900" kern="1200" dirty="0" smtClean="0">
                <a:solidFill>
                  <a:schemeClr val="tx1"/>
                </a:solidFill>
                <a:latin typeface="+mn-lt"/>
                <a:ea typeface="+mn-ea"/>
                <a:cs typeface="+mn-cs"/>
              </a:rPr>
              <a:t>/benchmarks. </a:t>
            </a:r>
            <a:r>
              <a:rPr lang="en-US" sz="1900" kern="1200" baseline="0" dirty="0" smtClean="0">
                <a:solidFill>
                  <a:schemeClr val="tx1"/>
                </a:solidFill>
                <a:latin typeface="+mn-lt"/>
                <a:ea typeface="+mn-ea"/>
                <a:cs typeface="+mn-cs"/>
              </a:rPr>
              <a:t> </a:t>
            </a:r>
          </a:p>
          <a:p>
            <a:endParaRPr lang="en-US" sz="1900" kern="1200" baseline="0" dirty="0" smtClean="0">
              <a:solidFill>
                <a:schemeClr val="tx1"/>
              </a:solidFill>
              <a:latin typeface="+mn-lt"/>
              <a:ea typeface="+mn-ea"/>
              <a:cs typeface="+mn-cs"/>
            </a:endParaRPr>
          </a:p>
          <a:p>
            <a:r>
              <a:rPr lang="en-US" sz="1900" kern="1200" baseline="0" dirty="0" smtClean="0">
                <a:solidFill>
                  <a:schemeClr val="tx1"/>
                </a:solidFill>
                <a:latin typeface="+mn-lt"/>
                <a:ea typeface="+mn-ea"/>
                <a:cs typeface="+mn-cs"/>
              </a:rPr>
              <a:t>These benchmarks are from round 8 and were on </a:t>
            </a:r>
            <a:r>
              <a:rPr lang="en-US" sz="1900" kern="1200" baseline="0" dirty="0" err="1" smtClean="0">
                <a:solidFill>
                  <a:schemeClr val="tx1"/>
                </a:solidFill>
                <a:latin typeface="+mn-lt"/>
                <a:ea typeface="+mn-ea"/>
                <a:cs typeface="+mn-cs"/>
              </a:rPr>
              <a:t>Vert.x</a:t>
            </a:r>
            <a:r>
              <a:rPr lang="en-US" sz="1900" kern="1200" baseline="0" dirty="0" smtClean="0">
                <a:solidFill>
                  <a:schemeClr val="tx1"/>
                </a:solidFill>
                <a:latin typeface="+mn-lt"/>
                <a:ea typeface="+mn-ea"/>
                <a:cs typeface="+mn-cs"/>
              </a:rPr>
              <a:t> 2 and about 1 ½ old (12-17-2013) so a little out of date.  </a:t>
            </a:r>
            <a:r>
              <a:rPr lang="en-US" sz="1900" kern="1200" dirty="0" smtClean="0">
                <a:solidFill>
                  <a:schemeClr val="tx1"/>
                </a:solidFill>
                <a:latin typeface="+mn-lt"/>
                <a:ea typeface="+mn-ea"/>
                <a:cs typeface="+mn-cs"/>
              </a:rPr>
              <a:t>Currently they are starting</a:t>
            </a:r>
            <a:r>
              <a:rPr lang="en-US" sz="1900" kern="1200" baseline="0" dirty="0" smtClean="0">
                <a:solidFill>
                  <a:schemeClr val="tx1"/>
                </a:solidFill>
                <a:latin typeface="+mn-lt"/>
                <a:ea typeface="+mn-ea"/>
                <a:cs typeface="+mn-cs"/>
              </a:rPr>
              <a:t> to benchmark </a:t>
            </a:r>
            <a:r>
              <a:rPr lang="en-US" sz="1900" kern="1200" baseline="0" dirty="0" err="1" smtClean="0">
                <a:solidFill>
                  <a:schemeClr val="tx1"/>
                </a:solidFill>
                <a:latin typeface="+mn-lt"/>
                <a:ea typeface="+mn-ea"/>
                <a:cs typeface="+mn-cs"/>
              </a:rPr>
              <a:t>Vert.x</a:t>
            </a:r>
            <a:r>
              <a:rPr lang="en-US" sz="1900" kern="1200" baseline="0" dirty="0" smtClean="0">
                <a:solidFill>
                  <a:schemeClr val="tx1"/>
                </a:solidFill>
                <a:latin typeface="+mn-lt"/>
                <a:ea typeface="+mn-ea"/>
                <a:cs typeface="+mn-cs"/>
              </a:rPr>
              <a:t> 3, but those results aren’t available yet.</a:t>
            </a:r>
            <a:endParaRPr lang="en-US" sz="1900" kern="1200" dirty="0" smtClean="0">
              <a:solidFill>
                <a:schemeClr val="tx1"/>
              </a:solidFill>
              <a:latin typeface="+mn-lt"/>
              <a:ea typeface="+mn-ea"/>
              <a:cs typeface="+mn-cs"/>
            </a:endParaRPr>
          </a:p>
          <a:p>
            <a:endParaRPr lang="en-US" sz="1900" kern="1200" dirty="0" smtClean="0">
              <a:solidFill>
                <a:schemeClr val="tx1"/>
              </a:solidFill>
              <a:latin typeface="+mn-lt"/>
              <a:ea typeface="+mn-ea"/>
              <a:cs typeface="+mn-cs"/>
            </a:endParaRPr>
          </a:p>
          <a:p>
            <a:r>
              <a:rPr lang="en-US" sz="1900" kern="1200" dirty="0" smtClean="0">
                <a:solidFill>
                  <a:schemeClr val="tx1"/>
                </a:solidFill>
                <a:latin typeface="+mn-lt"/>
                <a:ea typeface="+mn-ea"/>
                <a:cs typeface="+mn-cs"/>
              </a:rPr>
              <a:t>In this test, the framework responds with the simplest of responses: a "Hello, World" message rendered as plain text. The size of the response is kept small so that gigabit Ethernet is not the limiting factor for all implementations. HTTP pipelining is enabled</a:t>
            </a:r>
          </a:p>
        </p:txBody>
      </p:sp>
      <p:sp>
        <p:nvSpPr>
          <p:cNvPr id="4" name="Slide Number Placeholder 3"/>
          <p:cNvSpPr>
            <a:spLocks noGrp="1"/>
          </p:cNvSpPr>
          <p:nvPr>
            <p:ph type="sldNum" sz="quarter" idx="10"/>
          </p:nvPr>
        </p:nvSpPr>
        <p:spPr/>
        <p:txBody>
          <a:bodyPr/>
          <a:lstStyle/>
          <a:p>
            <a:fld id="{24F96E42-B858-4BB1-9B31-8F63DBD43164}" type="slidenum">
              <a:rPr lang="en-US" smtClean="0"/>
              <a:pPr/>
              <a:t>11</a:t>
            </a:fld>
            <a:endParaRPr lang="en-US"/>
          </a:p>
        </p:txBody>
      </p:sp>
    </p:spTree>
    <p:extLst>
      <p:ext uri="{BB962C8B-B14F-4D97-AF65-F5344CB8AC3E}">
        <p14:creationId xmlns:p14="http://schemas.microsoft.com/office/powerpoint/2010/main" val="2856486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from round 8 and same</a:t>
            </a:r>
            <a:r>
              <a:rPr lang="en-US" baseline="0" dirty="0" smtClean="0"/>
              <a:t> version</a:t>
            </a:r>
          </a:p>
          <a:p>
            <a:endParaRPr lang="en-US" baseline="0" dirty="0" smtClean="0"/>
          </a:p>
          <a:p>
            <a:r>
              <a:rPr lang="en-US" sz="1900" kern="1200" dirty="0" smtClean="0">
                <a:solidFill>
                  <a:schemeClr val="tx1"/>
                </a:solidFill>
                <a:latin typeface="+mn-lt"/>
                <a:ea typeface="+mn-ea"/>
                <a:cs typeface="+mn-cs"/>
              </a:rPr>
              <a:t>In this test, each response is a JSON serialization of a freshly-instantiated object that maps the key </a:t>
            </a:r>
            <a:r>
              <a:rPr lang="en-US" sz="1900" i="1" kern="1200" dirty="0" smtClean="0">
                <a:solidFill>
                  <a:schemeClr val="tx1"/>
                </a:solidFill>
                <a:latin typeface="+mn-lt"/>
                <a:ea typeface="+mn-ea"/>
                <a:cs typeface="+mn-cs"/>
              </a:rPr>
              <a:t>message</a:t>
            </a:r>
            <a:r>
              <a:rPr lang="en-US" sz="1900" i="0" kern="1200" dirty="0" smtClean="0">
                <a:solidFill>
                  <a:schemeClr val="tx1"/>
                </a:solidFill>
                <a:latin typeface="+mn-lt"/>
                <a:ea typeface="+mn-ea"/>
                <a:cs typeface="+mn-cs"/>
              </a:rPr>
              <a:t> to the value </a:t>
            </a:r>
            <a:r>
              <a:rPr lang="en-US" sz="1900" i="1" kern="1200" dirty="0" smtClean="0">
                <a:solidFill>
                  <a:schemeClr val="tx1"/>
                </a:solidFill>
                <a:latin typeface="+mn-lt"/>
                <a:ea typeface="+mn-ea"/>
                <a:cs typeface="+mn-cs"/>
              </a:rPr>
              <a:t>Hello, World!</a:t>
            </a:r>
          </a:p>
          <a:p>
            <a:endParaRPr lang="en-US" sz="1900" i="1" kern="1200" dirty="0" smtClean="0">
              <a:solidFill>
                <a:schemeClr val="tx1"/>
              </a:solidFill>
              <a:latin typeface="+mn-lt"/>
              <a:ea typeface="+mn-ea"/>
              <a:cs typeface="+mn-cs"/>
            </a:endParaRPr>
          </a:p>
          <a:p>
            <a:pPr marL="0" marR="0" indent="0" algn="l" defTabSz="1463040" rtl="0" eaLnBrk="1" fontAlgn="auto" latinLnBrk="0" hangingPunct="1">
              <a:lnSpc>
                <a:spcPct val="100000"/>
              </a:lnSpc>
              <a:spcBef>
                <a:spcPts val="0"/>
              </a:spcBef>
              <a:spcAft>
                <a:spcPts val="0"/>
              </a:spcAft>
              <a:buClrTx/>
              <a:buSzTx/>
              <a:buFontTx/>
              <a:buNone/>
              <a:tabLst/>
              <a:defRPr/>
            </a:pPr>
            <a:r>
              <a:rPr lang="en-US" baseline="0" dirty="0" smtClean="0"/>
              <a:t>I would love to see </a:t>
            </a:r>
            <a:r>
              <a:rPr lang="en-US" baseline="0" dirty="0" err="1" smtClean="0"/>
              <a:t>Ratpack</a:t>
            </a:r>
            <a:r>
              <a:rPr lang="en-US" baseline="0" dirty="0" smtClean="0"/>
              <a:t> get into these empower benchmarks, so hopefully that will happen in future rounds.</a:t>
            </a:r>
          </a:p>
        </p:txBody>
      </p:sp>
      <p:sp>
        <p:nvSpPr>
          <p:cNvPr id="4" name="Slide Number Placeholder 3"/>
          <p:cNvSpPr>
            <a:spLocks noGrp="1"/>
          </p:cNvSpPr>
          <p:nvPr>
            <p:ph type="sldNum" sz="quarter" idx="10"/>
          </p:nvPr>
        </p:nvSpPr>
        <p:spPr/>
        <p:txBody>
          <a:bodyPr/>
          <a:lstStyle/>
          <a:p>
            <a:fld id="{24F96E42-B858-4BB1-9B31-8F63DBD43164}" type="slidenum">
              <a:rPr lang="en-US" smtClean="0"/>
              <a:pPr/>
              <a:t>12</a:t>
            </a:fld>
            <a:endParaRPr lang="en-US"/>
          </a:p>
        </p:txBody>
      </p:sp>
    </p:spTree>
    <p:extLst>
      <p:ext uri="{BB962C8B-B14F-4D97-AF65-F5344CB8AC3E}">
        <p14:creationId xmlns:p14="http://schemas.microsoft.com/office/powerpoint/2010/main" val="1997764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we’re going to go through some </a:t>
            </a:r>
            <a:r>
              <a:rPr lang="en-US" baseline="0" dirty="0" err="1" smtClean="0"/>
              <a:t>Vert.x</a:t>
            </a:r>
            <a:r>
              <a:rPr lang="en-US" baseline="0" dirty="0" smtClean="0"/>
              <a:t> terminology and a few simple examples to get started</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13</a:t>
            </a:fld>
            <a:endParaRPr lang="en-US"/>
          </a:p>
        </p:txBody>
      </p:sp>
    </p:spTree>
    <p:extLst>
      <p:ext uri="{BB962C8B-B14F-4D97-AF65-F5344CB8AC3E}">
        <p14:creationId xmlns:p14="http://schemas.microsoft.com/office/powerpoint/2010/main" val="44678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fact that each </a:t>
            </a:r>
            <a:r>
              <a:rPr lang="en-US" baseline="0" dirty="0" err="1" smtClean="0"/>
              <a:t>verticle</a:t>
            </a:r>
            <a:r>
              <a:rPr lang="en-US" baseline="0" dirty="0" smtClean="0"/>
              <a:t> can be </a:t>
            </a:r>
            <a:r>
              <a:rPr lang="en-US" baseline="0" dirty="0" err="1" smtClean="0"/>
              <a:t>polygot</a:t>
            </a:r>
            <a:r>
              <a:rPr lang="en-US" baseline="0" dirty="0" smtClean="0"/>
              <a:t> is one of the most compelling reasons (along with it’s speed of course) that makes </a:t>
            </a:r>
            <a:r>
              <a:rPr lang="en-US" baseline="0" dirty="0" err="1" smtClean="0"/>
              <a:t>Vert.x</a:t>
            </a:r>
            <a:r>
              <a:rPr lang="en-US" baseline="0" dirty="0" smtClean="0"/>
              <a:t> a great choice in your tech stack.</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14</a:t>
            </a:fld>
            <a:endParaRPr lang="en-US"/>
          </a:p>
        </p:txBody>
      </p:sp>
    </p:spTree>
    <p:extLst>
      <p:ext uri="{BB962C8B-B14F-4D97-AF65-F5344CB8AC3E}">
        <p14:creationId xmlns:p14="http://schemas.microsoft.com/office/powerpoint/2010/main" val="2867698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think of </a:t>
            </a:r>
            <a:r>
              <a:rPr lang="en-US" baseline="0" dirty="0" err="1" smtClean="0"/>
              <a:t>v</a:t>
            </a:r>
            <a:r>
              <a:rPr lang="en-US" dirty="0" err="1" smtClean="0"/>
              <a:t>erticles</a:t>
            </a:r>
            <a:r>
              <a:rPr lang="en-US" dirty="0" smtClean="0"/>
              <a:t> as</a:t>
            </a:r>
            <a:r>
              <a:rPr lang="en-US" baseline="0" dirty="0" smtClean="0"/>
              <a:t> actors you can see why it’s known as an “actor” like concurrency </a:t>
            </a:r>
            <a:r>
              <a:rPr lang="en-US" baseline="0" dirty="0" smtClean="0"/>
              <a:t>model.</a:t>
            </a:r>
          </a:p>
          <a:p>
            <a:endParaRPr lang="en-US" baseline="0" dirty="0" smtClean="0"/>
          </a:p>
          <a:p>
            <a:r>
              <a:rPr lang="en-US" baseline="0" dirty="0" smtClean="0"/>
              <a:t>To increase the number of instances and use more cores on your machine just increase the number of instances when running </a:t>
            </a:r>
            <a:r>
              <a:rPr lang="en-US" baseline="0" dirty="0" err="1" smtClean="0"/>
              <a:t>Vert.x</a:t>
            </a:r>
            <a:endParaRPr lang="en-US" baseline="0" dirty="0" smtClean="0"/>
          </a:p>
          <a:p>
            <a:endParaRPr lang="en-US" baseline="0" dirty="0" smtClean="0"/>
          </a:p>
          <a:p>
            <a:r>
              <a:rPr lang="en-US" baseline="0" dirty="0" smtClean="0"/>
              <a:t>As a good rule of thumb if you’re going for raw performance and don’t know where to start you’ll probably want to start by setting your number of instances to the number of cores on the box you’re running on.</a:t>
            </a:r>
          </a:p>
        </p:txBody>
      </p:sp>
      <p:sp>
        <p:nvSpPr>
          <p:cNvPr id="4" name="Slide Number Placeholder 3"/>
          <p:cNvSpPr>
            <a:spLocks noGrp="1"/>
          </p:cNvSpPr>
          <p:nvPr>
            <p:ph type="sldNum" sz="quarter" idx="10"/>
          </p:nvPr>
        </p:nvSpPr>
        <p:spPr/>
        <p:txBody>
          <a:bodyPr/>
          <a:lstStyle/>
          <a:p>
            <a:fld id="{24F96E42-B858-4BB1-9B31-8F63DBD43164}" type="slidenum">
              <a:rPr lang="en-US" smtClean="0"/>
              <a:pPr/>
              <a:t>15</a:t>
            </a:fld>
            <a:endParaRPr lang="en-US"/>
          </a:p>
        </p:txBody>
      </p:sp>
    </p:spTree>
    <p:extLst>
      <p:ext uri="{BB962C8B-B14F-4D97-AF65-F5344CB8AC3E}">
        <p14:creationId xmlns:p14="http://schemas.microsoft.com/office/powerpoint/2010/main" val="2052650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baseline="0" dirty="0" smtClean="0"/>
              <a:t>I’m sure some of you may remember the Brian Goetz book “Concurrency in Practice” with the white trains on the front.  I remember when writing Java I use to lose sleep thinking about which methods I didn’t add synchronized and what horrible race conditions we’d find in prod.  As </a:t>
            </a:r>
            <a:r>
              <a:rPr lang="en-US" baseline="0" dirty="0" err="1" smtClean="0"/>
              <a:t>Venkat</a:t>
            </a:r>
            <a:r>
              <a:rPr lang="en-US" baseline="0" dirty="0" smtClean="0"/>
              <a:t> would say this is known as the synchronize and suffer pattern.</a:t>
            </a:r>
            <a:endParaRPr lang="en-US" dirty="0" smtClean="0"/>
          </a:p>
          <a:p>
            <a:endParaRPr lang="en-US" dirty="0" smtClean="0"/>
          </a:p>
          <a:p>
            <a:r>
              <a:rPr lang="en-US" dirty="0" smtClean="0"/>
              <a:t>It’s </a:t>
            </a:r>
            <a:r>
              <a:rPr lang="en-US" dirty="0" smtClean="0"/>
              <a:t>nice that the </a:t>
            </a:r>
            <a:r>
              <a:rPr lang="en-US" dirty="0" err="1" smtClean="0"/>
              <a:t>verticles</a:t>
            </a:r>
            <a:r>
              <a:rPr lang="en-US" dirty="0" smtClean="0"/>
              <a:t> are isolated, but how</a:t>
            </a:r>
            <a:r>
              <a:rPr lang="en-US" baseline="0" dirty="0" smtClean="0"/>
              <a:t> do they talk to another</a:t>
            </a:r>
            <a:r>
              <a:rPr lang="en-US" baseline="0" dirty="0" smtClean="0"/>
              <a:t>?</a:t>
            </a:r>
          </a:p>
        </p:txBody>
      </p:sp>
      <p:sp>
        <p:nvSpPr>
          <p:cNvPr id="4" name="Slide Number Placeholder 3"/>
          <p:cNvSpPr>
            <a:spLocks noGrp="1"/>
          </p:cNvSpPr>
          <p:nvPr>
            <p:ph type="sldNum" sz="quarter" idx="10"/>
          </p:nvPr>
        </p:nvSpPr>
        <p:spPr/>
        <p:txBody>
          <a:bodyPr/>
          <a:lstStyle/>
          <a:p>
            <a:fld id="{24F96E42-B858-4BB1-9B31-8F63DBD43164}" type="slidenum">
              <a:rPr lang="en-US" smtClean="0"/>
              <a:pPr/>
              <a:t>17</a:t>
            </a:fld>
            <a:endParaRPr lang="en-US"/>
          </a:p>
        </p:txBody>
      </p:sp>
    </p:spTree>
    <p:extLst>
      <p:ext uri="{BB962C8B-B14F-4D97-AF65-F5344CB8AC3E}">
        <p14:creationId xmlns:p14="http://schemas.microsoft.com/office/powerpoint/2010/main" val="2294236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a:t>
            </a:r>
            <a:r>
              <a:rPr lang="en-US" baseline="0" dirty="0" smtClean="0"/>
              <a:t> handler registration you might have inside of a </a:t>
            </a:r>
            <a:r>
              <a:rPr lang="en-US" baseline="0" dirty="0" err="1" smtClean="0"/>
              <a:t>verticle</a:t>
            </a:r>
            <a:r>
              <a:rPr lang="en-US" baseline="0" dirty="0" smtClean="0"/>
              <a:t>.  This </a:t>
            </a:r>
            <a:r>
              <a:rPr lang="en-US" baseline="0" dirty="0" err="1" smtClean="0"/>
              <a:t>vertx.eventBus</a:t>
            </a:r>
            <a:r>
              <a:rPr lang="en-US" baseline="0" dirty="0" smtClean="0"/>
              <a:t>() is referencing the </a:t>
            </a:r>
            <a:r>
              <a:rPr lang="en-US" baseline="0" dirty="0" err="1" smtClean="0"/>
              <a:t>vertx</a:t>
            </a:r>
            <a:r>
              <a:rPr lang="en-US" baseline="0" dirty="0" smtClean="0"/>
              <a:t> instance you would have available to your polyglot </a:t>
            </a:r>
            <a:r>
              <a:rPr lang="en-US" baseline="0" dirty="0" err="1" smtClean="0"/>
              <a:t>Verticle</a:t>
            </a:r>
            <a:r>
              <a:rPr lang="en-US" baseline="0" dirty="0" smtClean="0"/>
              <a:t> by just extending the base </a:t>
            </a:r>
            <a:r>
              <a:rPr lang="en-US" baseline="0" dirty="0" err="1" smtClean="0"/>
              <a:t>Verticle</a:t>
            </a:r>
            <a:r>
              <a:rPr lang="en-US" baseline="0" dirty="0" smtClean="0"/>
              <a:t> class.  We can dig more into that code a little later.</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21</a:t>
            </a:fld>
            <a:endParaRPr lang="en-US"/>
          </a:p>
        </p:txBody>
      </p:sp>
    </p:spTree>
    <p:extLst>
      <p:ext uri="{BB962C8B-B14F-4D97-AF65-F5344CB8AC3E}">
        <p14:creationId xmlns:p14="http://schemas.microsoft.com/office/powerpoint/2010/main" val="1329014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err="1" smtClean="0"/>
              <a:t>eb</a:t>
            </a:r>
            <a:r>
              <a:rPr lang="en-US" baseline="0" dirty="0" smtClean="0"/>
              <a:t> is the </a:t>
            </a:r>
            <a:r>
              <a:rPr lang="en-US" baseline="0" dirty="0" err="1" smtClean="0"/>
              <a:t>vertx.eventBus</a:t>
            </a:r>
            <a:r>
              <a:rPr lang="en-US" baseline="0" dirty="0" smtClean="0"/>
              <a:t>() reference we got on the previous example.  From there we just need to call publish to deliver the message to all handlers </a:t>
            </a:r>
            <a:r>
              <a:rPr lang="en-US" baseline="0" dirty="0" err="1" smtClean="0"/>
              <a:t>registerd</a:t>
            </a:r>
            <a:r>
              <a:rPr lang="en-US" baseline="0" dirty="0" smtClean="0"/>
              <a:t> at that address.</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23</a:t>
            </a:fld>
            <a:endParaRPr lang="en-US"/>
          </a:p>
        </p:txBody>
      </p:sp>
    </p:spTree>
    <p:extLst>
      <p:ext uri="{BB962C8B-B14F-4D97-AF65-F5344CB8AC3E}">
        <p14:creationId xmlns:p14="http://schemas.microsoft.com/office/powerpoint/2010/main" val="3928251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want to just fire and forget then we wouldn’t implement a reply handler in the top section for </a:t>
            </a:r>
            <a:r>
              <a:rPr lang="en-US" baseline="0" dirty="0" err="1" smtClean="0"/>
              <a:t>eb.send</a:t>
            </a:r>
            <a:r>
              <a:rPr lang="en-US" baseline="0" dirty="0" smtClean="0"/>
              <a:t>.  However, if we want to handle the reply and do something based on it then we’d add the closure that takes in a message.</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27</a:t>
            </a:fld>
            <a:endParaRPr lang="en-US"/>
          </a:p>
        </p:txBody>
      </p:sp>
    </p:spTree>
    <p:extLst>
      <p:ext uri="{BB962C8B-B14F-4D97-AF65-F5344CB8AC3E}">
        <p14:creationId xmlns:p14="http://schemas.microsoft.com/office/powerpoint/2010/main" val="2372566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 </a:t>
            </a:r>
            <a:r>
              <a:rPr lang="en-US" dirty="0" err="1" smtClean="0"/>
              <a:t>url</a:t>
            </a:r>
            <a:r>
              <a:rPr lang="en-US" baseline="0" dirty="0" smtClean="0"/>
              <a:t> on 8080?</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30</a:t>
            </a:fld>
            <a:endParaRPr lang="en-US"/>
          </a:p>
        </p:txBody>
      </p:sp>
    </p:spTree>
    <p:extLst>
      <p:ext uri="{BB962C8B-B14F-4D97-AF65-F5344CB8AC3E}">
        <p14:creationId xmlns:p14="http://schemas.microsoft.com/office/powerpoint/2010/main" val="104323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I’m going to talk to you about Groovy &amp; </a:t>
            </a:r>
            <a:r>
              <a:rPr lang="en-US" dirty="0" err="1" smtClean="0"/>
              <a:t>Vert.x</a:t>
            </a:r>
            <a:r>
              <a:rPr lang="en-US" dirty="0" smtClean="0"/>
              <a:t>.</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2</a:t>
            </a:fld>
            <a:endParaRPr lang="en-US"/>
          </a:p>
        </p:txBody>
      </p:sp>
    </p:spTree>
    <p:extLst>
      <p:ext uri="{BB962C8B-B14F-4D97-AF65-F5344CB8AC3E}">
        <p14:creationId xmlns:p14="http://schemas.microsoft.com/office/powerpoint/2010/main" val="44678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utilize</a:t>
            </a:r>
            <a:r>
              <a:rPr lang="en-US" baseline="0" dirty="0" smtClean="0"/>
              <a:t> Worker </a:t>
            </a:r>
            <a:r>
              <a:rPr lang="en-US" baseline="0" dirty="0" err="1" smtClean="0"/>
              <a:t>Verticles</a:t>
            </a:r>
            <a:r>
              <a:rPr lang="en-US" baseline="0" dirty="0" smtClean="0"/>
              <a:t> with their own background pool to execute long running tasks off the event loop</a:t>
            </a:r>
          </a:p>
          <a:p>
            <a:endParaRPr lang="en-US" baseline="0" dirty="0" smtClean="0"/>
          </a:p>
          <a:p>
            <a:r>
              <a:rPr lang="en-US" baseline="0" dirty="0" smtClean="0"/>
              <a:t>Known as Multi-Reactor</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35</a:t>
            </a:fld>
            <a:endParaRPr lang="en-US"/>
          </a:p>
        </p:txBody>
      </p:sp>
    </p:spTree>
    <p:extLst>
      <p:ext uri="{BB962C8B-B14F-4D97-AF65-F5344CB8AC3E}">
        <p14:creationId xmlns:p14="http://schemas.microsoft.com/office/powerpoint/2010/main" val="47022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all of these APIs look pretty cool and I now you </a:t>
            </a:r>
            <a:r>
              <a:rPr lang="en-US" baseline="0" dirty="0" err="1" smtClean="0"/>
              <a:t>kinda</a:t>
            </a:r>
            <a:r>
              <a:rPr lang="en-US" baseline="0" dirty="0" smtClean="0"/>
              <a:t> get the idea of </a:t>
            </a:r>
            <a:r>
              <a:rPr lang="en-US" baseline="0" dirty="0" err="1" smtClean="0"/>
              <a:t>Vert.x</a:t>
            </a:r>
            <a:r>
              <a:rPr lang="en-US" baseline="0" dirty="0" smtClean="0"/>
              <a:t>, but how does SmartThings use it?</a:t>
            </a:r>
          </a:p>
          <a:p>
            <a:endParaRPr lang="en-US" baseline="0" dirty="0" smtClean="0"/>
          </a:p>
          <a:p>
            <a:r>
              <a:rPr lang="en-US" baseline="0" dirty="0" smtClean="0"/>
              <a:t>First of all how many of you have heard of SmartThings?</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39</a:t>
            </a:fld>
            <a:endParaRPr lang="en-US"/>
          </a:p>
        </p:txBody>
      </p:sp>
    </p:spTree>
    <p:extLst>
      <p:ext uri="{BB962C8B-B14F-4D97-AF65-F5344CB8AC3E}">
        <p14:creationId xmlns:p14="http://schemas.microsoft.com/office/powerpoint/2010/main" val="446789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31520" lvl="1" indent="0">
              <a:buFont typeface="Arial"/>
              <a:buNone/>
            </a:pPr>
            <a:r>
              <a:rPr lang="en-US" b="0" baseline="0" dirty="0" smtClean="0"/>
              <a:t>For customers </a:t>
            </a:r>
            <a:r>
              <a:rPr lang="en-US" b="0" baseline="0" dirty="0" err="1" smtClean="0"/>
              <a:t>SmartThings</a:t>
            </a:r>
            <a:r>
              <a:rPr lang="en-US" b="0" baseline="0" dirty="0" smtClean="0"/>
              <a:t> is your home in the palm of your hand</a:t>
            </a:r>
          </a:p>
          <a:p>
            <a:pPr marL="731520" lvl="1" indent="0">
              <a:buFont typeface="Arial"/>
              <a:buNone/>
            </a:pPr>
            <a:endParaRPr lang="en-US" b="0" baseline="0" dirty="0" smtClean="0"/>
          </a:p>
          <a:p>
            <a:pPr marL="731520" lvl="1" indent="0">
              <a:buFont typeface="Arial"/>
              <a:buNone/>
            </a:pPr>
            <a:r>
              <a:rPr lang="en-US" b="0" dirty="0" smtClean="0"/>
              <a:t>With a focus on Home</a:t>
            </a:r>
            <a:r>
              <a:rPr lang="en-US" b="0" baseline="0" dirty="0" smtClean="0"/>
              <a:t> Automation, Safety/Security, Energy Savings</a:t>
            </a:r>
            <a:endParaRPr lang="en-US" b="0" dirty="0" smtClean="0"/>
          </a:p>
          <a:p>
            <a:pPr marL="0" indent="0">
              <a:buFont typeface="Arial"/>
              <a:buNone/>
            </a:pPr>
            <a:endParaRPr lang="en-US" b="0" dirty="0" smtClean="0"/>
          </a:p>
        </p:txBody>
      </p:sp>
      <p:sp>
        <p:nvSpPr>
          <p:cNvPr id="4" name="Slide Number Placeholder 3"/>
          <p:cNvSpPr>
            <a:spLocks noGrp="1"/>
          </p:cNvSpPr>
          <p:nvPr>
            <p:ph type="sldNum" sz="quarter" idx="10"/>
          </p:nvPr>
        </p:nvSpPr>
        <p:spPr/>
        <p:txBody>
          <a:bodyPr/>
          <a:lstStyle/>
          <a:p>
            <a:fld id="{24F96E42-B858-4BB1-9B31-8F63DBD43164}" type="slidenum">
              <a:rPr lang="en-US" smtClean="0"/>
              <a:pPr/>
              <a:t>40</a:t>
            </a:fld>
            <a:endParaRPr lang="en-US"/>
          </a:p>
        </p:txBody>
      </p:sp>
    </p:spTree>
    <p:extLst>
      <p:ext uri="{BB962C8B-B14F-4D97-AF65-F5344CB8AC3E}">
        <p14:creationId xmlns:p14="http://schemas.microsoft.com/office/powerpoint/2010/main" val="446789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dirty="0" smtClean="0"/>
              <a:t>For</a:t>
            </a:r>
            <a:r>
              <a:rPr lang="en-US" b="0" baseline="0" dirty="0" smtClean="0"/>
              <a:t> developers we want </a:t>
            </a:r>
            <a:r>
              <a:rPr lang="en-US" b="0" baseline="0" dirty="0" err="1" smtClean="0"/>
              <a:t>SmartThings</a:t>
            </a:r>
            <a:r>
              <a:rPr lang="en-US" b="0" baseline="0" dirty="0" smtClean="0"/>
              <a:t> to be THE open platform for the Internet of Things</a:t>
            </a:r>
            <a:endParaRPr lang="en-US" b="0" dirty="0" smtClean="0"/>
          </a:p>
          <a:p>
            <a:pPr marL="0" indent="0">
              <a:buFontTx/>
              <a:buNone/>
            </a:pPr>
            <a:endParaRPr lang="en-US" b="0" dirty="0" smtClean="0"/>
          </a:p>
          <a:p>
            <a:pPr marL="0" indent="0">
              <a:buFontTx/>
              <a:buNone/>
            </a:pPr>
            <a:r>
              <a:rPr lang="en-US" b="0" dirty="0" smtClean="0"/>
              <a:t>We want to connect the everyday things in your life</a:t>
            </a:r>
          </a:p>
          <a:p>
            <a:pPr marL="0" indent="0">
              <a:buFontTx/>
              <a:buNone/>
            </a:pPr>
            <a:endParaRPr lang="en-US" b="0" dirty="0" smtClean="0"/>
          </a:p>
          <a:p>
            <a:pPr marL="342900" indent="-342900">
              <a:buFont typeface="Arial"/>
              <a:buChar char="•"/>
            </a:pPr>
            <a:r>
              <a:rPr lang="en-US" dirty="0" smtClean="0"/>
              <a:t>In the </a:t>
            </a:r>
            <a:r>
              <a:rPr lang="en-US" b="1" dirty="0" smtClean="0"/>
              <a:t>1</a:t>
            </a:r>
            <a:r>
              <a:rPr lang="en-US" b="1" baseline="30000" dirty="0" smtClean="0"/>
              <a:t>st</a:t>
            </a:r>
            <a:r>
              <a:rPr lang="en-US" b="1" dirty="0" smtClean="0"/>
              <a:t> wave</a:t>
            </a:r>
            <a:r>
              <a:rPr lang="en-US" dirty="0" smtClean="0"/>
              <a:t> of the web, Google brought the </a:t>
            </a:r>
            <a:r>
              <a:rPr lang="en-US" b="1" dirty="0" smtClean="0"/>
              <a:t>Knowledge</a:t>
            </a:r>
            <a:r>
              <a:rPr lang="en-US" b="1" baseline="0" dirty="0" smtClean="0"/>
              <a:t> Graph </a:t>
            </a:r>
            <a:r>
              <a:rPr lang="en-US" baseline="0" dirty="0" smtClean="0"/>
              <a:t>online</a:t>
            </a:r>
          </a:p>
          <a:p>
            <a:pPr marL="342900" indent="-342900">
              <a:buFont typeface="Arial"/>
              <a:buChar char="•"/>
            </a:pPr>
            <a:r>
              <a:rPr lang="en-US" baseline="0" dirty="0" smtClean="0"/>
              <a:t>In the </a:t>
            </a:r>
            <a:r>
              <a:rPr lang="en-US" b="1" baseline="0" dirty="0" smtClean="0"/>
              <a:t>2</a:t>
            </a:r>
            <a:r>
              <a:rPr lang="en-US" b="1" baseline="30000" dirty="0" smtClean="0"/>
              <a:t>nd</a:t>
            </a:r>
            <a:r>
              <a:rPr lang="en-US" b="1" baseline="0" dirty="0" smtClean="0"/>
              <a:t> wave</a:t>
            </a:r>
            <a:r>
              <a:rPr lang="en-US" baseline="0" dirty="0" smtClean="0"/>
              <a:t> of the web, Facebook and Twitter brought the </a:t>
            </a:r>
            <a:r>
              <a:rPr lang="en-US" b="1" baseline="0" dirty="0" smtClean="0"/>
              <a:t>Social Graph </a:t>
            </a:r>
            <a:r>
              <a:rPr lang="en-US" baseline="0" dirty="0" smtClean="0"/>
              <a:t>online</a:t>
            </a:r>
          </a:p>
          <a:p>
            <a:pPr marL="342900" indent="-342900">
              <a:buFont typeface="Arial"/>
              <a:buChar char="•"/>
            </a:pPr>
            <a:r>
              <a:rPr lang="en-US" baseline="0" dirty="0" smtClean="0"/>
              <a:t>… </a:t>
            </a:r>
          </a:p>
          <a:p>
            <a:pPr marL="342900" indent="-342900">
              <a:buFont typeface="Arial"/>
              <a:buChar char="•"/>
            </a:pPr>
            <a:r>
              <a:rPr lang="en-US" baseline="0" dirty="0" smtClean="0"/>
              <a:t>Now, We are bringing your </a:t>
            </a:r>
            <a:r>
              <a:rPr lang="en-US" b="1" baseline="0" dirty="0" smtClean="0"/>
              <a:t>Physical Graph </a:t>
            </a:r>
            <a:r>
              <a:rPr lang="en-US" baseline="0" dirty="0" smtClean="0"/>
              <a:t>online</a:t>
            </a:r>
            <a:endParaRPr lang="en-US" dirty="0" smtClean="0"/>
          </a:p>
          <a:p>
            <a:pPr marL="0" indent="0">
              <a:buFontTx/>
              <a:buNone/>
            </a:pPr>
            <a:endParaRPr lang="en-US" b="0" dirty="0" smtClean="0"/>
          </a:p>
          <a:p>
            <a:pPr marL="0" indent="0">
              <a:buFontTx/>
              <a:buNone/>
            </a:pPr>
            <a:endParaRPr lang="en-US" b="0"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41</a:t>
            </a:fld>
            <a:endParaRPr lang="en-US"/>
          </a:p>
        </p:txBody>
      </p:sp>
    </p:spTree>
    <p:extLst>
      <p:ext uri="{BB962C8B-B14F-4D97-AF65-F5344CB8AC3E}">
        <p14:creationId xmlns:p14="http://schemas.microsoft.com/office/powerpoint/2010/main" val="446789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aseline="0" dirty="0" smtClean="0"/>
              <a:t>Since are </a:t>
            </a:r>
            <a:r>
              <a:rPr lang="en-US" baseline="0" dirty="0" smtClean="0"/>
              <a:t>bringing your </a:t>
            </a:r>
            <a:r>
              <a:rPr lang="en-US" b="1" baseline="0" dirty="0" smtClean="0"/>
              <a:t>Physical Graph </a:t>
            </a:r>
            <a:r>
              <a:rPr lang="en-US" baseline="0" dirty="0" smtClean="0"/>
              <a:t>online we think everything you have connected should be </a:t>
            </a:r>
            <a:r>
              <a:rPr lang="en-US" b="1" baseline="0" dirty="0" smtClean="0"/>
              <a:t>programmable</a:t>
            </a:r>
            <a:r>
              <a:rPr lang="en-US" b="0" baseline="0" dirty="0" smtClean="0"/>
              <a:t>.</a:t>
            </a:r>
            <a:endParaRPr lang="en-US" dirty="0" smtClean="0"/>
          </a:p>
        </p:txBody>
      </p:sp>
      <p:sp>
        <p:nvSpPr>
          <p:cNvPr id="4" name="Slide Number Placeholder 3"/>
          <p:cNvSpPr>
            <a:spLocks noGrp="1"/>
          </p:cNvSpPr>
          <p:nvPr>
            <p:ph type="sldNum" sz="quarter" idx="10"/>
          </p:nvPr>
        </p:nvSpPr>
        <p:spPr/>
        <p:txBody>
          <a:bodyPr/>
          <a:lstStyle/>
          <a:p>
            <a:fld id="{24F96E42-B858-4BB1-9B31-8F63DBD43164}" type="slidenum">
              <a:rPr lang="en-US" smtClean="0"/>
              <a:pPr/>
              <a:t>42</a:t>
            </a:fld>
            <a:endParaRPr lang="en-US"/>
          </a:p>
        </p:txBody>
      </p:sp>
    </p:spTree>
    <p:extLst>
      <p:ext uri="{BB962C8B-B14F-4D97-AF65-F5344CB8AC3E}">
        <p14:creationId xmlns:p14="http://schemas.microsoft.com/office/powerpoint/2010/main" val="2162019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baseline="0" dirty="0" smtClean="0"/>
              <a:t>To do this … </a:t>
            </a:r>
            <a:endParaRPr lang="en-US" dirty="0" smtClean="0"/>
          </a:p>
          <a:p>
            <a:endParaRPr lang="en-US" dirty="0" smtClean="0"/>
          </a:p>
          <a:p>
            <a:r>
              <a:rPr lang="en-US" dirty="0" smtClean="0"/>
              <a:t>We</a:t>
            </a:r>
            <a:r>
              <a:rPr lang="en-US" baseline="0" dirty="0" smtClean="0"/>
              <a:t> sell a hub and some devices to help you get started</a:t>
            </a:r>
          </a:p>
        </p:txBody>
      </p:sp>
      <p:sp>
        <p:nvSpPr>
          <p:cNvPr id="4" name="Slide Number Placeholder 3"/>
          <p:cNvSpPr>
            <a:spLocks noGrp="1"/>
          </p:cNvSpPr>
          <p:nvPr>
            <p:ph type="sldNum" sz="quarter" idx="10"/>
          </p:nvPr>
        </p:nvSpPr>
        <p:spPr/>
        <p:txBody>
          <a:bodyPr/>
          <a:lstStyle/>
          <a:p>
            <a:fld id="{24F96E42-B858-4BB1-9B31-8F63DBD43164}" type="slidenum">
              <a:rPr lang="en-US" smtClean="0"/>
              <a:pPr/>
              <a:t>43</a:t>
            </a:fld>
            <a:endParaRPr lang="en-US"/>
          </a:p>
        </p:txBody>
      </p:sp>
    </p:spTree>
    <p:extLst>
      <p:ext uri="{BB962C8B-B14F-4D97-AF65-F5344CB8AC3E}">
        <p14:creationId xmlns:p14="http://schemas.microsoft.com/office/powerpoint/2010/main" val="446789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But we actually want to connect to everything</a:t>
            </a:r>
          </a:p>
          <a:p>
            <a:pPr marL="1074420" lvl="1" indent="-342900">
              <a:buFont typeface="Arial"/>
              <a:buChar char="•"/>
            </a:pPr>
            <a:r>
              <a:rPr lang="en-US" dirty="0" err="1" smtClean="0"/>
              <a:t>Dropcam</a:t>
            </a:r>
            <a:r>
              <a:rPr lang="en-US" dirty="0" smtClean="0"/>
              <a:t>, </a:t>
            </a:r>
            <a:r>
              <a:rPr lang="en-US" dirty="0" err="1" smtClean="0"/>
              <a:t>Withings</a:t>
            </a:r>
            <a:r>
              <a:rPr lang="en-US" dirty="0" smtClean="0"/>
              <a:t>, Philips Hue, </a:t>
            </a:r>
            <a:r>
              <a:rPr lang="en-US" dirty="0" err="1" smtClean="0"/>
              <a:t>Belkin</a:t>
            </a:r>
            <a:r>
              <a:rPr lang="en-US" dirty="0" smtClean="0"/>
              <a:t> </a:t>
            </a:r>
            <a:r>
              <a:rPr lang="en-US" dirty="0" err="1" smtClean="0"/>
              <a:t>Wemo</a:t>
            </a:r>
            <a:r>
              <a:rPr lang="en-US" dirty="0" smtClean="0"/>
              <a:t>, </a:t>
            </a:r>
            <a:r>
              <a:rPr lang="en-US" dirty="0" err="1" smtClean="0"/>
              <a:t>Sonos</a:t>
            </a:r>
            <a:endParaRPr lang="en-US" dirty="0" smtClean="0"/>
          </a:p>
          <a:p>
            <a:pPr lvl="0"/>
            <a:endParaRPr lang="en-US" dirty="0" smtClean="0"/>
          </a:p>
          <a:p>
            <a:pPr lvl="0"/>
            <a:r>
              <a:rPr lang="en-US" dirty="0" smtClean="0"/>
              <a:t>There are Hundreds of supported devices, some</a:t>
            </a:r>
            <a:r>
              <a:rPr lang="en-US" baseline="0" dirty="0" smtClean="0"/>
              <a:t> of them integrated by 3</a:t>
            </a:r>
            <a:r>
              <a:rPr lang="en-US" baseline="30000" dirty="0" smtClean="0"/>
              <a:t>rd</a:t>
            </a:r>
            <a:r>
              <a:rPr lang="en-US" baseline="0" dirty="0" smtClean="0"/>
              <a:t>-party developers</a:t>
            </a:r>
            <a:r>
              <a:rPr lang="en-US" dirty="0" smtClean="0"/>
              <a:t> </a:t>
            </a:r>
          </a:p>
          <a:p>
            <a:pPr lvl="0"/>
            <a:endParaRPr lang="en-US" dirty="0" smtClean="0"/>
          </a:p>
          <a:p>
            <a:pPr lvl="0"/>
            <a:r>
              <a:rPr lang="en-US" dirty="0" smtClean="0"/>
              <a:t>It doesn’t matter how they’re connected: through our hub, through</a:t>
            </a:r>
            <a:r>
              <a:rPr lang="en-US" baseline="0" dirty="0" smtClean="0"/>
              <a:t> another cloud, or via</a:t>
            </a:r>
            <a:r>
              <a:rPr lang="en-US" dirty="0" smtClean="0"/>
              <a:t> IFTTT</a:t>
            </a:r>
          </a:p>
          <a:p>
            <a:pPr marL="1074420" marR="0" lvl="1" indent="-342900" algn="l" defTabSz="1463040" rtl="0" eaLnBrk="1" fontAlgn="auto" latinLnBrk="0" hangingPunct="1">
              <a:lnSpc>
                <a:spcPct val="100000"/>
              </a:lnSpc>
              <a:spcBef>
                <a:spcPts val="0"/>
              </a:spcBef>
              <a:spcAft>
                <a:spcPts val="0"/>
              </a:spcAft>
              <a:buClrTx/>
              <a:buSzTx/>
              <a:buFont typeface="Arial"/>
              <a:buChar char="•"/>
              <a:tabLst/>
              <a:defRPr/>
            </a:pPr>
            <a:r>
              <a:rPr lang="en-US" dirty="0" smtClean="0"/>
              <a:t>Including </a:t>
            </a:r>
            <a:r>
              <a:rPr lang="en-US" dirty="0" err="1" smtClean="0"/>
              <a:t>Zigbee</a:t>
            </a:r>
            <a:r>
              <a:rPr lang="en-US" dirty="0" smtClean="0"/>
              <a:t>, </a:t>
            </a:r>
            <a:r>
              <a:rPr lang="en-US" dirty="0" err="1" smtClean="0"/>
              <a:t>Zwave</a:t>
            </a:r>
            <a:r>
              <a:rPr lang="en-US" dirty="0" smtClean="0"/>
              <a:t>, LAN-connected, Cloud-connected, BLE</a:t>
            </a:r>
          </a:p>
          <a:p>
            <a:pPr lvl="0"/>
            <a:endParaRPr lang="en-US" dirty="0" smtClean="0"/>
          </a:p>
          <a:p>
            <a:pPr lvl="0"/>
            <a:r>
              <a:rPr lang="en-US" dirty="0" smtClean="0"/>
              <a:t>In fact … if you don’t find something to do what you want to do,</a:t>
            </a:r>
            <a:r>
              <a:rPr lang="en-US" baseline="0" dirty="0" smtClean="0"/>
              <a:t> how you want it to work: </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t>44</a:t>
            </a:fld>
            <a:endParaRPr lang="en-US"/>
          </a:p>
        </p:txBody>
      </p:sp>
    </p:spTree>
    <p:extLst>
      <p:ext uri="{BB962C8B-B14F-4D97-AF65-F5344CB8AC3E}">
        <p14:creationId xmlns:p14="http://schemas.microsoft.com/office/powerpoint/2010/main" val="211890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If you don’t like what you find</a:t>
            </a:r>
          </a:p>
          <a:p>
            <a:pPr marL="1074420" lvl="1" indent="-342900">
              <a:buFont typeface="Arial"/>
              <a:buChar char="•"/>
            </a:pPr>
            <a:r>
              <a:rPr lang="en-US" dirty="0" smtClean="0"/>
              <a:t>With </a:t>
            </a:r>
            <a:r>
              <a:rPr lang="en-US" dirty="0" err="1" smtClean="0"/>
              <a:t>Arduino</a:t>
            </a:r>
            <a:r>
              <a:rPr lang="en-US" dirty="0" smtClean="0"/>
              <a:t>,</a:t>
            </a:r>
            <a:r>
              <a:rPr lang="en-US" baseline="0" dirty="0" smtClean="0"/>
              <a:t> you can create your own devices </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t>45</a:t>
            </a:fld>
            <a:endParaRPr lang="en-US"/>
          </a:p>
        </p:txBody>
      </p:sp>
    </p:spTree>
    <p:extLst>
      <p:ext uri="{BB962C8B-B14F-4D97-AF65-F5344CB8AC3E}">
        <p14:creationId xmlns:p14="http://schemas.microsoft.com/office/powerpoint/2010/main" val="211890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kern="1200" dirty="0" smtClean="0">
                <a:solidFill>
                  <a:schemeClr val="tx1"/>
                </a:solidFill>
                <a:latin typeface="+mn-lt"/>
                <a:ea typeface="+mn-ea"/>
                <a:cs typeface="+mn-cs"/>
              </a:rPr>
              <a:t>Because</a:t>
            </a:r>
            <a:r>
              <a:rPr lang="en-US" sz="1900" kern="1200" baseline="0" dirty="0" smtClean="0">
                <a:solidFill>
                  <a:schemeClr val="tx1"/>
                </a:solidFill>
                <a:latin typeface="+mn-lt"/>
                <a:ea typeface="+mn-ea"/>
                <a:cs typeface="+mn-cs"/>
              </a:rPr>
              <a:t> – again – we think the everyday things in your life should be programmable </a:t>
            </a:r>
            <a:endParaRPr lang="en-US" sz="1900" kern="1200" baseline="0" dirty="0" smtClean="0">
              <a:solidFill>
                <a:schemeClr val="tx1"/>
              </a:solidFill>
              <a:latin typeface="+mn-lt"/>
              <a:ea typeface="+mn-ea"/>
              <a:cs typeface="+mn-cs"/>
            </a:endParaRPr>
          </a:p>
          <a:p>
            <a:endParaRPr lang="en-US" sz="1900" kern="1200" baseline="0" dirty="0" smtClean="0">
              <a:solidFill>
                <a:schemeClr val="tx1"/>
              </a:solidFill>
              <a:latin typeface="+mn-lt"/>
              <a:ea typeface="+mn-ea"/>
              <a:cs typeface="+mn-cs"/>
            </a:endParaRPr>
          </a:p>
          <a:p>
            <a:r>
              <a:rPr lang="en-US" sz="1900" kern="1200" baseline="0" dirty="0" smtClean="0">
                <a:solidFill>
                  <a:schemeClr val="tx1"/>
                </a:solidFill>
                <a:latin typeface="+mn-lt"/>
                <a:ea typeface="+mn-ea"/>
                <a:cs typeface="+mn-cs"/>
              </a:rPr>
              <a:t>So you have all of these devices in your home, but how do they talk to each other and how do we make them programmable?</a:t>
            </a:r>
            <a:endParaRPr lang="en-US" sz="19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F96E42-B858-4BB1-9B31-8F63DBD43164}" type="slidenum">
              <a:rPr lang="en-US" smtClean="0"/>
              <a:pPr/>
              <a:t>46</a:t>
            </a:fld>
            <a:endParaRPr lang="en-US"/>
          </a:p>
        </p:txBody>
      </p:sp>
    </p:spTree>
    <p:extLst>
      <p:ext uri="{BB962C8B-B14F-4D97-AF65-F5344CB8AC3E}">
        <p14:creationId xmlns:p14="http://schemas.microsoft.com/office/powerpoint/2010/main" val="2685351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SmartThings we’ve been</a:t>
            </a:r>
            <a:r>
              <a:rPr lang="en-US" baseline="0" dirty="0" smtClean="0"/>
              <a:t> using </a:t>
            </a:r>
            <a:r>
              <a:rPr lang="en-US" baseline="0" dirty="0" err="1" smtClean="0"/>
              <a:t>Vert.x</a:t>
            </a:r>
            <a:r>
              <a:rPr lang="en-US" baseline="0" dirty="0" smtClean="0"/>
              <a:t> for about 3 years now, starting with around version 1.2.3.final.  We use it for one of the most critical pieces of our platform and it’s continued to scale as we do, as more hubs/devices come online we’ve been able to easy scale out as needed.  </a:t>
            </a:r>
            <a:r>
              <a:rPr lang="en-US" dirty="0" smtClean="0"/>
              <a:t>We have 3</a:t>
            </a:r>
            <a:r>
              <a:rPr lang="en-US" baseline="0" dirty="0" smtClean="0"/>
              <a:t> primary </a:t>
            </a:r>
            <a:r>
              <a:rPr lang="en-US" baseline="0" dirty="0" err="1" smtClean="0"/>
              <a:t>Vert.x</a:t>
            </a:r>
            <a:r>
              <a:rPr lang="en-US" baseline="0" dirty="0" smtClean="0"/>
              <a:t> applications at SmartThings.  These are the application layers help you connect the Web </a:t>
            </a:r>
            <a:r>
              <a:rPr lang="en-US" dirty="0" smtClean="0"/>
              <a:t>IDE</a:t>
            </a:r>
            <a:r>
              <a:rPr lang="en-US" baseline="0" dirty="0" smtClean="0"/>
              <a:t> (which I’m going to demo in a minute)</a:t>
            </a:r>
            <a:r>
              <a:rPr lang="en-US" dirty="0" smtClean="0"/>
              <a:t>, Clients</a:t>
            </a:r>
            <a:r>
              <a:rPr lang="en-US" baseline="0" dirty="0" smtClean="0"/>
              <a:t> (like this mobile phone I have in my pocket)</a:t>
            </a:r>
            <a:r>
              <a:rPr lang="en-US" dirty="0" smtClean="0"/>
              <a:t>, </a:t>
            </a:r>
            <a:r>
              <a:rPr lang="en-US" dirty="0" smtClean="0"/>
              <a:t>and </a:t>
            </a:r>
            <a:r>
              <a:rPr lang="en-US" dirty="0" smtClean="0"/>
              <a:t>Devices (like this open</a:t>
            </a:r>
            <a:r>
              <a:rPr lang="en-US" baseline="0" dirty="0" smtClean="0"/>
              <a:t>/close I have in my hand).</a:t>
            </a:r>
            <a:endParaRPr lang="en-US" dirty="0" smtClean="0"/>
          </a:p>
          <a:p>
            <a:endParaRPr lang="en-US" dirty="0" smtClean="0"/>
          </a:p>
          <a:p>
            <a:r>
              <a:rPr lang="en-US" dirty="0" smtClean="0"/>
              <a:t>We also have used </a:t>
            </a:r>
            <a:r>
              <a:rPr lang="en-US" dirty="0" err="1" smtClean="0"/>
              <a:t>Vert.x</a:t>
            </a:r>
            <a:r>
              <a:rPr lang="en-US" dirty="0" smtClean="0"/>
              <a:t> in our load testing applications </a:t>
            </a:r>
            <a:r>
              <a:rPr lang="en-US" dirty="0" smtClean="0"/>
              <a:t>to simulate hubs and push</a:t>
            </a:r>
            <a:r>
              <a:rPr lang="en-US" baseline="0" dirty="0" smtClean="0"/>
              <a:t> messages into </a:t>
            </a:r>
            <a:r>
              <a:rPr lang="en-US" baseline="0" dirty="0" err="1" smtClean="0"/>
              <a:t>Vert.x</a:t>
            </a:r>
            <a:r>
              <a:rPr lang="en-US" baseline="0" dirty="0" smtClean="0"/>
              <a:t> to simulate device traffic.  This is actually not a use case we originally even thought of for </a:t>
            </a:r>
            <a:r>
              <a:rPr lang="en-US" baseline="0" dirty="0" err="1" smtClean="0"/>
              <a:t>Vert.x</a:t>
            </a:r>
            <a:r>
              <a:rPr lang="en-US" baseline="0" dirty="0" smtClean="0"/>
              <a:t>, but it’s actually worked out quite well.</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47</a:t>
            </a:fld>
            <a:endParaRPr lang="en-US"/>
          </a:p>
        </p:txBody>
      </p:sp>
    </p:spTree>
    <p:extLst>
      <p:ext uri="{BB962C8B-B14F-4D97-AF65-F5344CB8AC3E}">
        <p14:creationId xmlns:p14="http://schemas.microsoft.com/office/powerpoint/2010/main" val="347471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little bit about who I am.  My name is Ryan Applegate.</a:t>
            </a:r>
          </a:p>
          <a:p>
            <a:endParaRPr lang="en-US" baseline="0" dirty="0" smtClean="0"/>
          </a:p>
          <a:p>
            <a:r>
              <a:rPr lang="en-US" baseline="0" dirty="0" smtClean="0"/>
              <a:t>I’m a Senior Software Engineer @ SmartThings working on the cloud platform team.</a:t>
            </a:r>
          </a:p>
          <a:p>
            <a:endParaRPr lang="en-US" baseline="0" dirty="0" smtClean="0"/>
          </a:p>
          <a:p>
            <a:r>
              <a:rPr lang="en-US" baseline="0" dirty="0" smtClean="0"/>
              <a:t>You can also find me on Twitter and </a:t>
            </a:r>
            <a:r>
              <a:rPr lang="en-US" baseline="0" dirty="0" err="1" smtClean="0"/>
              <a:t>GitHub</a:t>
            </a:r>
            <a:r>
              <a:rPr lang="en-US" baseline="0" dirty="0" smtClean="0"/>
              <a:t> @ </a:t>
            </a:r>
            <a:r>
              <a:rPr lang="en-US" baseline="0" dirty="0" err="1" smtClean="0"/>
              <a:t>rappleg</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3</a:t>
            </a:fld>
            <a:endParaRPr lang="en-US"/>
          </a:p>
        </p:txBody>
      </p:sp>
    </p:spTree>
    <p:extLst>
      <p:ext uri="{BB962C8B-B14F-4D97-AF65-F5344CB8AC3E}">
        <p14:creationId xmlns:p14="http://schemas.microsoft.com/office/powerpoint/2010/main" val="3692062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54</a:t>
            </a:fld>
            <a:endParaRPr lang="en-US"/>
          </a:p>
        </p:txBody>
      </p:sp>
    </p:spTree>
    <p:extLst>
      <p:ext uri="{BB962C8B-B14F-4D97-AF65-F5344CB8AC3E}">
        <p14:creationId xmlns:p14="http://schemas.microsoft.com/office/powerpoint/2010/main" val="1043232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kern="1200" dirty="0" smtClean="0">
                <a:solidFill>
                  <a:schemeClr val="tx1"/>
                </a:solidFill>
                <a:latin typeface="+mn-lt"/>
                <a:ea typeface="+mn-ea"/>
                <a:cs typeface="+mn-cs"/>
              </a:rPr>
              <a:t>In </a:t>
            </a:r>
            <a:r>
              <a:rPr lang="en-US" sz="1900" kern="1200" dirty="0" err="1" smtClean="0">
                <a:solidFill>
                  <a:schemeClr val="tx1"/>
                </a:solidFill>
                <a:latin typeface="+mn-lt"/>
                <a:ea typeface="+mn-ea"/>
                <a:cs typeface="+mn-cs"/>
              </a:rPr>
              <a:t>Vert.x</a:t>
            </a:r>
            <a:r>
              <a:rPr lang="en-US" sz="1900" kern="1200" dirty="0" smtClean="0">
                <a:solidFill>
                  <a:schemeClr val="tx1"/>
                </a:solidFill>
                <a:latin typeface="+mn-lt"/>
                <a:ea typeface="+mn-ea"/>
                <a:cs typeface="+mn-cs"/>
              </a:rPr>
              <a:t> 3, the module infrastructure used by </a:t>
            </a:r>
            <a:r>
              <a:rPr lang="en-US" sz="1900" kern="1200" dirty="0" err="1" smtClean="0">
                <a:solidFill>
                  <a:schemeClr val="tx1"/>
                </a:solidFill>
                <a:latin typeface="+mn-lt"/>
                <a:ea typeface="+mn-ea"/>
                <a:cs typeface="+mn-cs"/>
              </a:rPr>
              <a:t>Vert.x</a:t>
            </a:r>
            <a:r>
              <a:rPr lang="en-US" sz="1900" kern="1200" dirty="0" smtClean="0">
                <a:solidFill>
                  <a:schemeClr val="tx1"/>
                </a:solidFill>
                <a:latin typeface="+mn-lt"/>
                <a:ea typeface="+mn-ea"/>
                <a:cs typeface="+mn-cs"/>
              </a:rPr>
              <a:t> 2 was effectively abandoned, and the model for loading classes by default changed so that each </a:t>
            </a:r>
            <a:r>
              <a:rPr lang="en-US" sz="1900" kern="1200" dirty="0" err="1" smtClean="0">
                <a:solidFill>
                  <a:schemeClr val="tx1"/>
                </a:solidFill>
                <a:latin typeface="+mn-lt"/>
                <a:ea typeface="+mn-ea"/>
                <a:cs typeface="+mn-cs"/>
              </a:rPr>
              <a:t>verticle</a:t>
            </a:r>
            <a:r>
              <a:rPr lang="en-US" sz="1900" kern="1200" dirty="0" smtClean="0">
                <a:solidFill>
                  <a:schemeClr val="tx1"/>
                </a:solidFill>
                <a:latin typeface="+mn-lt"/>
                <a:ea typeface="+mn-ea"/>
                <a:cs typeface="+mn-cs"/>
              </a:rPr>
              <a:t> (the unit of code in </a:t>
            </a:r>
            <a:r>
              <a:rPr lang="en-US" sz="1900" kern="1200" dirty="0" err="1" smtClean="0">
                <a:solidFill>
                  <a:schemeClr val="tx1"/>
                </a:solidFill>
                <a:latin typeface="+mn-lt"/>
                <a:ea typeface="+mn-ea"/>
                <a:cs typeface="+mn-cs"/>
              </a:rPr>
              <a:t>Vert.x</a:t>
            </a:r>
            <a:r>
              <a:rPr lang="en-US" sz="1900" kern="1200" dirty="0" smtClean="0">
                <a:solidFill>
                  <a:schemeClr val="tx1"/>
                </a:solidFill>
                <a:latin typeface="+mn-lt"/>
                <a:ea typeface="+mn-ea"/>
                <a:cs typeface="+mn-cs"/>
              </a:rPr>
              <a:t>) is loaded by the current </a:t>
            </a:r>
            <a:r>
              <a:rPr lang="en-US" sz="1900" kern="1200" dirty="0" err="1" smtClean="0">
                <a:solidFill>
                  <a:schemeClr val="tx1"/>
                </a:solidFill>
                <a:latin typeface="+mn-lt"/>
                <a:ea typeface="+mn-ea"/>
                <a:cs typeface="+mn-cs"/>
              </a:rPr>
              <a:t>classloader</a:t>
            </a:r>
            <a:r>
              <a:rPr lang="en-US" sz="1900" kern="1200" dirty="0" smtClean="0">
                <a:solidFill>
                  <a:schemeClr val="tx1"/>
                </a:solidFill>
                <a:latin typeface="+mn-lt"/>
                <a:ea typeface="+mn-ea"/>
                <a:cs typeface="+mn-cs"/>
              </a:rPr>
              <a:t>, in effect leading to a single flat </a:t>
            </a:r>
            <a:r>
              <a:rPr lang="en-US" sz="1900" kern="1200" dirty="0" err="1" smtClean="0">
                <a:solidFill>
                  <a:schemeClr val="tx1"/>
                </a:solidFill>
                <a:latin typeface="+mn-lt"/>
                <a:ea typeface="+mn-ea"/>
                <a:cs typeface="+mn-cs"/>
              </a:rPr>
              <a:t>classpath</a:t>
            </a:r>
            <a:r>
              <a:rPr lang="en-US" sz="1900" kern="1200" dirty="0" smtClean="0">
                <a:solidFill>
                  <a:schemeClr val="tx1"/>
                </a:solidFill>
                <a:latin typeface="+mn-lt"/>
                <a:ea typeface="+mn-ea"/>
                <a:cs typeface="+mn-cs"/>
              </a:rPr>
              <a:t> within the application. This makes a </a:t>
            </a:r>
            <a:r>
              <a:rPr lang="en-US" sz="1900" kern="1200" dirty="0" err="1" smtClean="0">
                <a:solidFill>
                  <a:schemeClr val="tx1"/>
                </a:solidFill>
                <a:latin typeface="+mn-lt"/>
                <a:ea typeface="+mn-ea"/>
                <a:cs typeface="+mn-cs"/>
              </a:rPr>
              <a:t>Vert.x</a:t>
            </a:r>
            <a:r>
              <a:rPr lang="en-US" sz="1900" kern="1200" dirty="0" smtClean="0">
                <a:solidFill>
                  <a:schemeClr val="tx1"/>
                </a:solidFill>
                <a:latin typeface="+mn-lt"/>
                <a:ea typeface="+mn-ea"/>
                <a:cs typeface="+mn-cs"/>
              </a:rPr>
              <a:t> deployment essentially like any other JVM application.</a:t>
            </a:r>
          </a:p>
          <a:p>
            <a:endParaRPr lang="en-US" sz="1900" kern="1200" dirty="0" smtClean="0">
              <a:solidFill>
                <a:schemeClr val="tx1"/>
              </a:solidFill>
              <a:latin typeface="+mn-lt"/>
              <a:ea typeface="+mn-ea"/>
              <a:cs typeface="+mn-cs"/>
            </a:endParaRPr>
          </a:p>
          <a:p>
            <a:r>
              <a:rPr lang="en-US" sz="1900" kern="1200" dirty="0" smtClean="0">
                <a:solidFill>
                  <a:schemeClr val="tx1"/>
                </a:solidFill>
                <a:latin typeface="+mn-lt"/>
                <a:ea typeface="+mn-ea"/>
                <a:cs typeface="+mn-cs"/>
              </a:rPr>
              <a:t>Now since </a:t>
            </a:r>
            <a:r>
              <a:rPr lang="en-US" sz="1900" kern="1200" dirty="0" err="1" smtClean="0">
                <a:solidFill>
                  <a:schemeClr val="tx1"/>
                </a:solidFill>
                <a:latin typeface="+mn-lt"/>
                <a:ea typeface="+mn-ea"/>
                <a:cs typeface="+mn-cs"/>
              </a:rPr>
              <a:t>Vert.x</a:t>
            </a:r>
            <a:r>
              <a:rPr lang="en-US" sz="1900" kern="1200" dirty="0" smtClean="0">
                <a:solidFill>
                  <a:schemeClr val="tx1"/>
                </a:solidFill>
                <a:latin typeface="+mn-lt"/>
                <a:ea typeface="+mn-ea"/>
                <a:cs typeface="+mn-cs"/>
              </a:rPr>
              <a:t> components are packaged as standard jars and</a:t>
            </a:r>
            <a:r>
              <a:rPr lang="en-US" sz="1900" kern="1200" baseline="0" dirty="0" smtClean="0">
                <a:solidFill>
                  <a:schemeClr val="tx1"/>
                </a:solidFill>
                <a:latin typeface="+mn-lt"/>
                <a:ea typeface="+mn-ea"/>
                <a:cs typeface="+mn-cs"/>
              </a:rPr>
              <a:t> you </a:t>
            </a:r>
            <a:r>
              <a:rPr lang="en-US" sz="1900" kern="1200" dirty="0" smtClean="0">
                <a:solidFill>
                  <a:schemeClr val="tx1"/>
                </a:solidFill>
                <a:latin typeface="+mn-lt"/>
                <a:ea typeface="+mn-ea"/>
                <a:cs typeface="+mn-cs"/>
              </a:rPr>
              <a:t>can handle</a:t>
            </a:r>
            <a:r>
              <a:rPr lang="en-US" sz="1900" kern="1200" baseline="0" dirty="0" smtClean="0">
                <a:solidFill>
                  <a:schemeClr val="tx1"/>
                </a:solidFill>
                <a:latin typeface="+mn-lt"/>
                <a:ea typeface="+mn-ea"/>
                <a:cs typeface="+mn-cs"/>
              </a:rPr>
              <a:t> them</a:t>
            </a:r>
            <a:r>
              <a:rPr lang="en-US" sz="1900" kern="1200" dirty="0" smtClean="0">
                <a:solidFill>
                  <a:schemeClr val="tx1"/>
                </a:solidFill>
                <a:latin typeface="+mn-lt"/>
                <a:ea typeface="+mn-ea"/>
                <a:cs typeface="+mn-cs"/>
              </a:rPr>
              <a:t> like any other dependency from Maven or </a:t>
            </a:r>
            <a:r>
              <a:rPr lang="en-US" sz="1900" kern="1200" dirty="0" err="1" smtClean="0">
                <a:solidFill>
                  <a:schemeClr val="tx1"/>
                </a:solidFill>
                <a:latin typeface="+mn-lt"/>
                <a:ea typeface="+mn-ea"/>
                <a:cs typeface="+mn-cs"/>
              </a:rPr>
              <a:t>Bintray</a:t>
            </a:r>
            <a:r>
              <a:rPr lang="en-US" sz="1900" kern="1200" dirty="0" smtClean="0">
                <a:solidFill>
                  <a:schemeClr val="tx1"/>
                </a:solidFill>
                <a:latin typeface="+mn-lt"/>
                <a:ea typeface="+mn-ea"/>
                <a:cs typeface="+mn-cs"/>
              </a:rPr>
              <a:t>. The flat </a:t>
            </a:r>
            <a:r>
              <a:rPr lang="en-US" sz="1900" kern="1200" dirty="0" err="1" smtClean="0">
                <a:solidFill>
                  <a:schemeClr val="tx1"/>
                </a:solidFill>
                <a:latin typeface="+mn-lt"/>
                <a:ea typeface="+mn-ea"/>
                <a:cs typeface="+mn-cs"/>
              </a:rPr>
              <a:t>classloader</a:t>
            </a:r>
            <a:r>
              <a:rPr lang="en-US" sz="1900" kern="1200" dirty="0" smtClean="0">
                <a:solidFill>
                  <a:schemeClr val="tx1"/>
                </a:solidFill>
                <a:latin typeface="+mn-lt"/>
                <a:ea typeface="+mn-ea"/>
                <a:cs typeface="+mn-cs"/>
              </a:rPr>
              <a:t> model has made things easier to run and debug in IDEs - just create a main and you’re ready to go.  All of these have contributed to giving </a:t>
            </a:r>
            <a:r>
              <a:rPr lang="en-US" sz="1900" kern="1200" dirty="0" err="1" smtClean="0">
                <a:solidFill>
                  <a:schemeClr val="tx1"/>
                </a:solidFill>
                <a:latin typeface="+mn-lt"/>
                <a:ea typeface="+mn-ea"/>
                <a:cs typeface="+mn-cs"/>
              </a:rPr>
              <a:t>Vert.x</a:t>
            </a:r>
            <a:r>
              <a:rPr lang="en-US" sz="1900" kern="1200" dirty="0" smtClean="0">
                <a:solidFill>
                  <a:schemeClr val="tx1"/>
                </a:solidFill>
                <a:latin typeface="+mn-lt"/>
                <a:ea typeface="+mn-ea"/>
                <a:cs typeface="+mn-cs"/>
              </a:rPr>
              <a:t> 3 a much easier and simpler developer experience.</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55</a:t>
            </a:fld>
            <a:endParaRPr lang="en-US"/>
          </a:p>
        </p:txBody>
      </p:sp>
    </p:spTree>
    <p:extLst>
      <p:ext uri="{BB962C8B-B14F-4D97-AF65-F5344CB8AC3E}">
        <p14:creationId xmlns:p14="http://schemas.microsoft.com/office/powerpoint/2010/main" val="1262178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dirty="0" err="1" smtClean="0"/>
              <a:t>Vert.x</a:t>
            </a:r>
            <a:r>
              <a:rPr lang="en-US" dirty="0" smtClean="0"/>
              <a:t> is arguably</a:t>
            </a:r>
            <a:r>
              <a:rPr lang="en-US" baseline="0" dirty="0" smtClean="0"/>
              <a:t> </a:t>
            </a:r>
            <a:r>
              <a:rPr lang="en-US" sz="1900" kern="1200" dirty="0" smtClean="0">
                <a:solidFill>
                  <a:schemeClr val="tx1"/>
                </a:solidFill>
                <a:latin typeface="+mn-lt"/>
                <a:ea typeface="+mn-ea"/>
                <a:cs typeface="+mn-cs"/>
              </a:rPr>
              <a:t>the Original Reactive, </a:t>
            </a:r>
            <a:r>
              <a:rPr lang="en-US" sz="1900" kern="1200" dirty="0" err="1" smtClean="0">
                <a:solidFill>
                  <a:schemeClr val="tx1"/>
                </a:solidFill>
                <a:latin typeface="+mn-lt"/>
                <a:ea typeface="+mn-ea"/>
                <a:cs typeface="+mn-cs"/>
              </a:rPr>
              <a:t>Microservice</a:t>
            </a:r>
            <a:r>
              <a:rPr lang="en-US" sz="1900" kern="1200" dirty="0" smtClean="0">
                <a:solidFill>
                  <a:schemeClr val="tx1"/>
                </a:solidFill>
                <a:latin typeface="+mn-lt"/>
                <a:ea typeface="+mn-ea"/>
                <a:cs typeface="+mn-cs"/>
              </a:rPr>
              <a:t> Toolkit for the JVM,</a:t>
            </a:r>
            <a:r>
              <a:rPr lang="en-US" sz="1900" kern="1200" baseline="0" dirty="0" smtClean="0">
                <a:solidFill>
                  <a:schemeClr val="tx1"/>
                </a:solidFill>
                <a:latin typeface="+mn-lt"/>
                <a:ea typeface="+mn-ea"/>
                <a:cs typeface="+mn-cs"/>
              </a:rPr>
              <a:t> but with </a:t>
            </a:r>
            <a:r>
              <a:rPr lang="en-US" sz="1900" kern="1200" baseline="0" dirty="0" err="1" smtClean="0">
                <a:solidFill>
                  <a:schemeClr val="tx1"/>
                </a:solidFill>
                <a:latin typeface="+mn-lt"/>
                <a:ea typeface="+mn-ea"/>
                <a:cs typeface="+mn-cs"/>
              </a:rPr>
              <a:t>Vert.x</a:t>
            </a:r>
            <a:r>
              <a:rPr lang="en-US" sz="1900" kern="1200" baseline="0" dirty="0" smtClean="0">
                <a:solidFill>
                  <a:schemeClr val="tx1"/>
                </a:solidFill>
                <a:latin typeface="+mn-lt"/>
                <a:ea typeface="+mn-ea"/>
                <a:cs typeface="+mn-cs"/>
              </a:rPr>
              <a:t> 3 it’s even more targeted at the reactive space with the </a:t>
            </a:r>
            <a:r>
              <a:rPr lang="en-US" sz="1900" kern="1200" baseline="0" dirty="0" err="1" smtClean="0">
                <a:solidFill>
                  <a:schemeClr val="tx1"/>
                </a:solidFill>
                <a:latin typeface="+mn-lt"/>
                <a:ea typeface="+mn-ea"/>
                <a:cs typeface="+mn-cs"/>
              </a:rPr>
              <a:t>addtion</a:t>
            </a:r>
            <a:r>
              <a:rPr lang="en-US" sz="1900" kern="1200" baseline="0" dirty="0" smtClean="0">
                <a:solidFill>
                  <a:schemeClr val="tx1"/>
                </a:solidFill>
                <a:latin typeface="+mn-lt"/>
                <a:ea typeface="+mn-ea"/>
                <a:cs typeface="+mn-cs"/>
              </a:rPr>
              <a:t> of Rx built in API support</a:t>
            </a:r>
          </a:p>
          <a:p>
            <a:pPr marL="0" marR="0" indent="0" algn="l" defTabSz="1463040" rtl="0" eaLnBrk="1" fontAlgn="auto" latinLnBrk="0" hangingPunct="1">
              <a:lnSpc>
                <a:spcPct val="100000"/>
              </a:lnSpc>
              <a:spcBef>
                <a:spcPts val="0"/>
              </a:spcBef>
              <a:spcAft>
                <a:spcPts val="0"/>
              </a:spcAft>
              <a:buClrTx/>
              <a:buSzTx/>
              <a:buFontTx/>
              <a:buNone/>
              <a:tabLst/>
              <a:defRPr/>
            </a:pPr>
            <a:endParaRPr lang="en-US" sz="1900" kern="1200" baseline="0" dirty="0" smtClean="0">
              <a:solidFill>
                <a:schemeClr val="tx1"/>
              </a:solidFill>
              <a:latin typeface="+mn-lt"/>
              <a:ea typeface="+mn-ea"/>
              <a:cs typeface="+mn-cs"/>
            </a:endParaRPr>
          </a:p>
          <a:p>
            <a:pPr marL="0" marR="0" indent="0" algn="l" defTabSz="1463040" rtl="0" eaLnBrk="1" fontAlgn="auto" latinLnBrk="0" hangingPunct="1">
              <a:lnSpc>
                <a:spcPct val="100000"/>
              </a:lnSpc>
              <a:spcBef>
                <a:spcPts val="0"/>
              </a:spcBef>
              <a:spcAft>
                <a:spcPts val="0"/>
              </a:spcAft>
              <a:buClrTx/>
              <a:buSzTx/>
              <a:buFontTx/>
              <a:buNone/>
              <a:tabLst/>
              <a:defRPr/>
            </a:pPr>
            <a:r>
              <a:rPr lang="en-US" sz="1900" kern="1200" dirty="0" err="1" smtClean="0">
                <a:solidFill>
                  <a:schemeClr val="tx1"/>
                </a:solidFill>
                <a:latin typeface="+mn-lt"/>
                <a:ea typeface="+mn-ea"/>
                <a:cs typeface="+mn-cs"/>
              </a:rPr>
              <a:t>Vert.x</a:t>
            </a:r>
            <a:r>
              <a:rPr lang="en-US" sz="1900" kern="1200" dirty="0" smtClean="0">
                <a:solidFill>
                  <a:schemeClr val="tx1"/>
                </a:solidFill>
                <a:latin typeface="+mn-lt"/>
                <a:ea typeface="+mn-ea"/>
                <a:cs typeface="+mn-cs"/>
              </a:rPr>
              <a:t> has</a:t>
            </a:r>
            <a:r>
              <a:rPr lang="en-US" sz="1900" kern="1200" baseline="0" dirty="0" smtClean="0">
                <a:solidFill>
                  <a:schemeClr val="tx1"/>
                </a:solidFill>
                <a:latin typeface="+mn-lt"/>
                <a:ea typeface="+mn-ea"/>
                <a:cs typeface="+mn-cs"/>
              </a:rPr>
              <a:t> an</a:t>
            </a:r>
            <a:r>
              <a:rPr lang="en-US" sz="1900" kern="1200" dirty="0" smtClean="0">
                <a:solidFill>
                  <a:schemeClr val="tx1"/>
                </a:solidFill>
                <a:latin typeface="+mn-lt"/>
                <a:ea typeface="+mn-ea"/>
                <a:cs typeface="+mn-cs"/>
              </a:rPr>
              <a:t> out of the box metrics implementation that uses </a:t>
            </a:r>
            <a:r>
              <a:rPr lang="en-US" sz="1900" kern="1200" dirty="0" err="1" smtClean="0">
                <a:solidFill>
                  <a:schemeClr val="tx1"/>
                </a:solidFill>
                <a:latin typeface="+mn-lt"/>
                <a:ea typeface="+mn-ea"/>
                <a:cs typeface="+mn-cs"/>
              </a:rPr>
              <a:t>DropWizard</a:t>
            </a:r>
            <a:r>
              <a:rPr lang="en-US" sz="1900" kern="1200" dirty="0" smtClean="0">
                <a:solidFill>
                  <a:schemeClr val="tx1"/>
                </a:solidFill>
                <a:latin typeface="+mn-lt"/>
                <a:ea typeface="+mn-ea"/>
                <a:cs typeface="+mn-cs"/>
              </a:rPr>
              <a:t> metrics and another one in the works that uses </a:t>
            </a:r>
            <a:r>
              <a:rPr lang="en-US" sz="1900" kern="1200" dirty="0" err="1" smtClean="0">
                <a:solidFill>
                  <a:schemeClr val="tx1"/>
                </a:solidFill>
                <a:latin typeface="+mn-lt"/>
                <a:ea typeface="+mn-ea"/>
                <a:cs typeface="+mn-cs"/>
              </a:rPr>
              <a:t>Hawkular</a:t>
            </a:r>
            <a:r>
              <a:rPr lang="en-US" sz="1900" kern="1200" dirty="0" smtClean="0">
                <a:solidFill>
                  <a:schemeClr val="tx1"/>
                </a:solidFill>
                <a:latin typeface="+mn-lt"/>
                <a:ea typeface="+mn-ea"/>
                <a:cs typeface="+mn-cs"/>
              </a:rPr>
              <a:t>.</a:t>
            </a:r>
            <a:endParaRPr lang="en-US" sz="19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F96E42-B858-4BB1-9B31-8F63DBD43164}" type="slidenum">
              <a:rPr lang="en-US" smtClean="0"/>
              <a:pPr/>
              <a:t>56</a:t>
            </a:fld>
            <a:endParaRPr lang="en-US"/>
          </a:p>
        </p:txBody>
      </p:sp>
    </p:spTree>
    <p:extLst>
      <p:ext uri="{BB962C8B-B14F-4D97-AF65-F5344CB8AC3E}">
        <p14:creationId xmlns:p14="http://schemas.microsoft.com/office/powerpoint/2010/main" val="3400797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in </a:t>
            </a:r>
            <a:r>
              <a:rPr lang="en-US" dirty="0" err="1" smtClean="0"/>
              <a:t>Vert.x</a:t>
            </a:r>
            <a:r>
              <a:rPr lang="en-US" dirty="0" smtClean="0"/>
              <a:t> 3 it’s</a:t>
            </a:r>
            <a:r>
              <a:rPr lang="en-US" baseline="0" dirty="0" smtClean="0"/>
              <a:t> been split out into 2 major components.  The first is core.</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57</a:t>
            </a:fld>
            <a:endParaRPr lang="en-US"/>
          </a:p>
        </p:txBody>
      </p:sp>
    </p:spTree>
    <p:extLst>
      <p:ext uri="{BB962C8B-B14F-4D97-AF65-F5344CB8AC3E}">
        <p14:creationId xmlns:p14="http://schemas.microsoft.com/office/powerpoint/2010/main" val="3969966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examples of when you might want to use core, all of which have examples on </a:t>
            </a:r>
            <a:r>
              <a:rPr lang="en-US" dirty="0" err="1" smtClean="0"/>
              <a:t>GitHub</a:t>
            </a:r>
            <a:r>
              <a:rPr lang="en-US" dirty="0" smtClean="0"/>
              <a:t> that we can dig into code if</a:t>
            </a:r>
            <a:r>
              <a:rPr lang="en-US" baseline="0" dirty="0" smtClean="0"/>
              <a:t> you want.</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58</a:t>
            </a:fld>
            <a:endParaRPr lang="en-US"/>
          </a:p>
        </p:txBody>
      </p:sp>
    </p:spTree>
    <p:extLst>
      <p:ext uri="{BB962C8B-B14F-4D97-AF65-F5344CB8AC3E}">
        <p14:creationId xmlns:p14="http://schemas.microsoft.com/office/powerpoint/2010/main" val="3969966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dirty="0" smtClean="0"/>
              <a:t>The second is </a:t>
            </a:r>
            <a:r>
              <a:rPr lang="en-US" dirty="0" err="1" smtClean="0"/>
              <a:t>Vert.x</a:t>
            </a:r>
            <a:r>
              <a:rPr lang="en-US" dirty="0" smtClean="0"/>
              <a:t>-Web.</a:t>
            </a:r>
          </a:p>
        </p:txBody>
      </p:sp>
      <p:sp>
        <p:nvSpPr>
          <p:cNvPr id="4" name="Slide Number Placeholder 3"/>
          <p:cNvSpPr>
            <a:spLocks noGrp="1"/>
          </p:cNvSpPr>
          <p:nvPr>
            <p:ph type="sldNum" sz="quarter" idx="10"/>
          </p:nvPr>
        </p:nvSpPr>
        <p:spPr/>
        <p:txBody>
          <a:bodyPr/>
          <a:lstStyle/>
          <a:p>
            <a:fld id="{24F96E42-B858-4BB1-9B31-8F63DBD43164}" type="slidenum">
              <a:rPr lang="en-US" smtClean="0"/>
              <a:pPr/>
              <a:t>59</a:t>
            </a:fld>
            <a:endParaRPr lang="en-US"/>
          </a:p>
        </p:txBody>
      </p:sp>
    </p:spTree>
    <p:extLst>
      <p:ext uri="{BB962C8B-B14F-4D97-AF65-F5344CB8AC3E}">
        <p14:creationId xmlns:p14="http://schemas.microsoft.com/office/powerpoint/2010/main" val="3809987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examples of when you might want to use </a:t>
            </a:r>
            <a:r>
              <a:rPr lang="en-US" baseline="0" dirty="0" err="1" smtClean="0"/>
              <a:t>Vert.x</a:t>
            </a:r>
            <a:r>
              <a:rPr lang="en-US" baseline="0" dirty="0" smtClean="0"/>
              <a:t> web</a:t>
            </a:r>
            <a:r>
              <a:rPr lang="en-US" dirty="0" smtClean="0"/>
              <a:t>, these all have</a:t>
            </a:r>
            <a:r>
              <a:rPr lang="en-US" baseline="0" dirty="0" smtClean="0"/>
              <a:t> </a:t>
            </a:r>
            <a:r>
              <a:rPr lang="en-US" dirty="0" smtClean="0"/>
              <a:t>examples on </a:t>
            </a:r>
            <a:r>
              <a:rPr lang="en-US" dirty="0" err="1" smtClean="0"/>
              <a:t>GitHub</a:t>
            </a:r>
            <a:r>
              <a:rPr lang="en-US" dirty="0" smtClean="0"/>
              <a:t> as</a:t>
            </a:r>
            <a:r>
              <a:rPr lang="en-US" baseline="0" dirty="0" smtClean="0"/>
              <a:t> well</a:t>
            </a:r>
            <a:r>
              <a:rPr lang="en-US" dirty="0" smtClean="0"/>
              <a:t> if we want to dig</a:t>
            </a:r>
            <a:r>
              <a:rPr lang="en-US" baseline="0" dirty="0" smtClean="0"/>
              <a:t> in deeper into any of these.</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60</a:t>
            </a:fld>
            <a:endParaRPr lang="en-US"/>
          </a:p>
        </p:txBody>
      </p:sp>
    </p:spTree>
    <p:extLst>
      <p:ext uri="{BB962C8B-B14F-4D97-AF65-F5344CB8AC3E}">
        <p14:creationId xmlns:p14="http://schemas.microsoft.com/office/powerpoint/2010/main" val="3809987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thing you’re going to want to do when upgrading</a:t>
            </a:r>
            <a:r>
              <a:rPr lang="en-US" baseline="0" dirty="0" smtClean="0"/>
              <a:t> to </a:t>
            </a:r>
            <a:r>
              <a:rPr lang="en-US" baseline="0" dirty="0" err="1" smtClean="0"/>
              <a:t>Vert.x</a:t>
            </a:r>
            <a:r>
              <a:rPr lang="en-US" baseline="0" dirty="0" smtClean="0"/>
              <a:t> 3 from </a:t>
            </a:r>
            <a:r>
              <a:rPr lang="en-US" baseline="0" dirty="0" err="1" smtClean="0"/>
              <a:t>Vert.x</a:t>
            </a:r>
            <a:r>
              <a:rPr lang="en-US" baseline="0" dirty="0" smtClean="0"/>
              <a:t> 2 is address all breaking dependency changes.</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61</a:t>
            </a:fld>
            <a:endParaRPr lang="en-US"/>
          </a:p>
        </p:txBody>
      </p:sp>
    </p:spTree>
    <p:extLst>
      <p:ext uri="{BB962C8B-B14F-4D97-AF65-F5344CB8AC3E}">
        <p14:creationId xmlns:p14="http://schemas.microsoft.com/office/powerpoint/2010/main" val="3809987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kern="1200" dirty="0" smtClean="0">
                <a:solidFill>
                  <a:schemeClr val="tx1"/>
                </a:solidFill>
                <a:latin typeface="+mn-lt"/>
                <a:ea typeface="+mn-ea"/>
                <a:cs typeface="+mn-cs"/>
              </a:rPr>
              <a:t>Next, to deal with build changes you’re going to want to remove all </a:t>
            </a:r>
            <a:r>
              <a:rPr lang="en-US" sz="1900" i="1" kern="1200" dirty="0" err="1" smtClean="0">
                <a:solidFill>
                  <a:schemeClr val="tx1"/>
                </a:solidFill>
                <a:latin typeface="+mn-lt"/>
                <a:ea typeface="+mn-ea"/>
                <a:cs typeface="+mn-cs"/>
              </a:rPr>
              <a:t>vertx</a:t>
            </a:r>
            <a:r>
              <a:rPr lang="en-US" sz="1900" i="1" kern="1200" dirty="0" smtClean="0">
                <a:solidFill>
                  <a:schemeClr val="tx1"/>
                </a:solidFill>
                <a:latin typeface="+mn-lt"/>
                <a:ea typeface="+mn-ea"/>
                <a:cs typeface="+mn-cs"/>
              </a:rPr>
              <a:t> maven plugin</a:t>
            </a:r>
            <a:r>
              <a:rPr lang="en-US" sz="1900" i="0" kern="1200" dirty="0" smtClean="0">
                <a:solidFill>
                  <a:schemeClr val="tx1"/>
                </a:solidFill>
                <a:latin typeface="+mn-lt"/>
                <a:ea typeface="+mn-ea"/>
                <a:cs typeface="+mn-cs"/>
              </a:rPr>
              <a:t> code to generate modules, instead create </a:t>
            </a:r>
            <a:r>
              <a:rPr lang="en-US" sz="1900" i="1" kern="1200" dirty="0" smtClean="0">
                <a:solidFill>
                  <a:schemeClr val="tx1"/>
                </a:solidFill>
                <a:latin typeface="+mn-lt"/>
                <a:ea typeface="+mn-ea"/>
                <a:cs typeface="+mn-cs"/>
              </a:rPr>
              <a:t>fat</a:t>
            </a:r>
            <a:r>
              <a:rPr lang="en-US" sz="1900" i="0" kern="1200" dirty="0" smtClean="0">
                <a:solidFill>
                  <a:schemeClr val="tx1"/>
                </a:solidFill>
                <a:latin typeface="+mn-lt"/>
                <a:ea typeface="+mn-ea"/>
                <a:cs typeface="+mn-cs"/>
              </a:rPr>
              <a:t> jars, which requires adding the </a:t>
            </a:r>
            <a:r>
              <a:rPr lang="en-US" sz="1900" i="1" kern="1200" dirty="0" smtClean="0">
                <a:solidFill>
                  <a:schemeClr val="tx1"/>
                </a:solidFill>
                <a:latin typeface="+mn-lt"/>
                <a:ea typeface="+mn-ea"/>
                <a:cs typeface="+mn-cs"/>
              </a:rPr>
              <a:t>Shade maven plugin</a:t>
            </a:r>
            <a:r>
              <a:rPr lang="en-US" sz="1900" i="0" kern="1200" dirty="0" smtClean="0">
                <a:solidFill>
                  <a:schemeClr val="tx1"/>
                </a:solidFill>
                <a:latin typeface="+mn-lt"/>
                <a:ea typeface="+mn-ea"/>
                <a:cs typeface="+mn-cs"/>
              </a:rPr>
              <a:t> to put all jar files into a big fat jar. The </a:t>
            </a:r>
            <a:r>
              <a:rPr lang="en-US" sz="1900" i="0" kern="1200" dirty="0" err="1" smtClean="0">
                <a:solidFill>
                  <a:schemeClr val="tx1"/>
                </a:solidFill>
                <a:latin typeface="+mn-lt"/>
                <a:ea typeface="+mn-ea"/>
                <a:cs typeface="+mn-cs"/>
              </a:rPr>
              <a:t>vertx</a:t>
            </a:r>
            <a:r>
              <a:rPr lang="en-US" sz="1900" i="0" kern="1200" dirty="0" smtClean="0">
                <a:solidFill>
                  <a:schemeClr val="tx1"/>
                </a:solidFill>
                <a:latin typeface="+mn-lt"/>
                <a:ea typeface="+mn-ea"/>
                <a:cs typeface="+mn-cs"/>
              </a:rPr>
              <a:t>-examples project has </a:t>
            </a:r>
            <a:r>
              <a:rPr lang="en-US" sz="1900" i="0" u="sng" kern="1200" dirty="0" smtClean="0">
                <a:solidFill>
                  <a:schemeClr val="tx1"/>
                </a:solidFill>
                <a:latin typeface="+mn-lt"/>
                <a:ea typeface="+mn-ea"/>
                <a:cs typeface="+mn-cs"/>
              </a:rPr>
              <a:t>simplest-maven which has the stuff to create the fat jar. simplest-</a:t>
            </a:r>
            <a:r>
              <a:rPr lang="en-US" sz="1900" i="0" u="sng" kern="1200" dirty="0" err="1" smtClean="0">
                <a:solidFill>
                  <a:schemeClr val="tx1"/>
                </a:solidFill>
                <a:latin typeface="+mn-lt"/>
                <a:ea typeface="+mn-ea"/>
                <a:cs typeface="+mn-cs"/>
              </a:rPr>
              <a:t>gradle</a:t>
            </a:r>
            <a:r>
              <a:rPr lang="en-US" sz="1900" i="0" u="sng" kern="1200" dirty="0" smtClean="0">
                <a:solidFill>
                  <a:schemeClr val="tx1"/>
                </a:solidFill>
                <a:latin typeface="+mn-lt"/>
                <a:ea typeface="+mn-ea"/>
                <a:cs typeface="+mn-cs"/>
              </a:rPr>
              <a:t> is the </a:t>
            </a:r>
            <a:r>
              <a:rPr lang="en-US" sz="1900" i="0" u="sng" kern="1200" dirty="0" err="1" smtClean="0">
                <a:solidFill>
                  <a:schemeClr val="tx1"/>
                </a:solidFill>
                <a:latin typeface="+mn-lt"/>
                <a:ea typeface="+mn-ea"/>
                <a:cs typeface="+mn-cs"/>
              </a:rPr>
              <a:t>gradle</a:t>
            </a:r>
            <a:r>
              <a:rPr lang="en-US" sz="1900" i="0" u="sng" kern="1200" dirty="0" smtClean="0">
                <a:solidFill>
                  <a:schemeClr val="tx1"/>
                </a:solidFill>
                <a:latin typeface="+mn-lt"/>
                <a:ea typeface="+mn-ea"/>
                <a:cs typeface="+mn-cs"/>
              </a:rPr>
              <a:t> equivalent.</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62</a:t>
            </a:fld>
            <a:endParaRPr lang="en-US"/>
          </a:p>
        </p:txBody>
      </p:sp>
    </p:spTree>
    <p:extLst>
      <p:ext uri="{BB962C8B-B14F-4D97-AF65-F5344CB8AC3E}">
        <p14:creationId xmlns:p14="http://schemas.microsoft.com/office/powerpoint/2010/main" val="3809987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kern="1200" dirty="0" smtClean="0">
                <a:solidFill>
                  <a:schemeClr val="tx1"/>
                </a:solidFill>
                <a:latin typeface="+mn-lt"/>
                <a:ea typeface="+mn-ea"/>
                <a:cs typeface="+mn-cs"/>
              </a:rPr>
              <a:t>Depending on the size of your app there could</a:t>
            </a:r>
            <a:r>
              <a:rPr lang="en-US" sz="1900" kern="1200" baseline="0" dirty="0" smtClean="0">
                <a:solidFill>
                  <a:schemeClr val="tx1"/>
                </a:solidFill>
                <a:latin typeface="+mn-lt"/>
                <a:ea typeface="+mn-ea"/>
                <a:cs typeface="+mn-cs"/>
              </a:rPr>
              <a:t> be a lot of coding changes needed as well.  </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63</a:t>
            </a:fld>
            <a:endParaRPr lang="en-US"/>
          </a:p>
        </p:txBody>
      </p:sp>
    </p:spTree>
    <p:extLst>
      <p:ext uri="{BB962C8B-B14F-4D97-AF65-F5344CB8AC3E}">
        <p14:creationId xmlns:p14="http://schemas.microsoft.com/office/powerpoint/2010/main" val="3809987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topics</a:t>
            </a:r>
            <a:r>
              <a:rPr lang="en-US" baseline="0" dirty="0" smtClean="0"/>
              <a:t> we’re going to cover.  We’ll start with the background of </a:t>
            </a:r>
            <a:r>
              <a:rPr lang="en-US" baseline="0" dirty="0" err="1" smtClean="0"/>
              <a:t>Vert.x</a:t>
            </a:r>
            <a:r>
              <a:rPr lang="en-US" baseline="0" dirty="0" smtClean="0"/>
              <a:t>, which was</a:t>
            </a:r>
            <a:r>
              <a:rPr lang="en-US" dirty="0" smtClean="0"/>
              <a:t> originally</a:t>
            </a:r>
            <a:r>
              <a:rPr lang="en-US" baseline="0" dirty="0" smtClean="0"/>
              <a:t> inspired by Node and first started out with the name </a:t>
            </a:r>
            <a:r>
              <a:rPr lang="en-US" baseline="0" dirty="0" err="1" smtClean="0"/>
              <a:t>Node.x</a:t>
            </a:r>
            <a:r>
              <a:rPr lang="en-US" baseline="0" dirty="0" smtClean="0"/>
              <a:t> before it eventually changed it’s name to </a:t>
            </a:r>
            <a:r>
              <a:rPr lang="en-US" baseline="0" dirty="0" err="1" smtClean="0"/>
              <a:t>Vert.x</a:t>
            </a:r>
            <a:r>
              <a:rPr lang="en-US" baseline="0" dirty="0" smtClean="0"/>
              <a:t>.</a:t>
            </a:r>
          </a:p>
          <a:p>
            <a:endParaRPr lang="en-US" baseline="0" dirty="0" smtClean="0"/>
          </a:p>
          <a:p>
            <a:r>
              <a:rPr lang="en-US" baseline="0" dirty="0" smtClean="0"/>
              <a:t>Next, we’ll touch on why you’d use </a:t>
            </a:r>
            <a:r>
              <a:rPr lang="en-US" baseline="0" dirty="0" err="1" smtClean="0"/>
              <a:t>Vert.x</a:t>
            </a:r>
            <a:r>
              <a:rPr lang="en-US" baseline="0" dirty="0" smtClean="0"/>
              <a:t>.  There are already so many lightweight frameworks for building </a:t>
            </a:r>
            <a:r>
              <a:rPr lang="en-US" baseline="0" dirty="0" err="1" smtClean="0"/>
              <a:t>microservices</a:t>
            </a:r>
            <a:r>
              <a:rPr lang="en-US" baseline="0" dirty="0" smtClean="0"/>
              <a:t>, what sets </a:t>
            </a:r>
            <a:r>
              <a:rPr lang="en-US" baseline="0" dirty="0" err="1" smtClean="0"/>
              <a:t>Vert.x</a:t>
            </a:r>
            <a:r>
              <a:rPr lang="en-US" baseline="0" dirty="0" smtClean="0"/>
              <a:t> apart from the rest of them?</a:t>
            </a:r>
          </a:p>
          <a:p>
            <a:endParaRPr lang="en-US" baseline="0" dirty="0" smtClean="0"/>
          </a:p>
          <a:p>
            <a:r>
              <a:rPr lang="en-US" baseline="0" dirty="0" smtClean="0"/>
              <a:t>We’ll go over a few benchmarks.  As some of you may already know, </a:t>
            </a:r>
            <a:r>
              <a:rPr lang="en-US" baseline="0" dirty="0" err="1" smtClean="0"/>
              <a:t>Vert.x</a:t>
            </a:r>
            <a:r>
              <a:rPr lang="en-US" baseline="0" dirty="0" smtClean="0"/>
              <a:t> is very fast, but how does it stack up compared to other frameworks?</a:t>
            </a:r>
          </a:p>
          <a:p>
            <a:endParaRPr lang="en-US" baseline="0" dirty="0" smtClean="0"/>
          </a:p>
          <a:p>
            <a:r>
              <a:rPr lang="en-US" baseline="0" dirty="0" smtClean="0"/>
              <a:t>Before we dig into the demos we’ll go over some terminology in </a:t>
            </a:r>
            <a:r>
              <a:rPr lang="en-US" baseline="0" dirty="0" err="1" smtClean="0"/>
              <a:t>Vert.x</a:t>
            </a:r>
            <a:r>
              <a:rPr lang="en-US" baseline="0" dirty="0" smtClean="0"/>
              <a:t> and look at a few examples to get you familiar with the syntax.</a:t>
            </a:r>
          </a:p>
          <a:p>
            <a:endParaRPr lang="en-US" baseline="0" dirty="0"/>
          </a:p>
          <a:p>
            <a:r>
              <a:rPr lang="en-US" baseline="0" dirty="0" smtClean="0"/>
              <a:t>Then we’ll go through a quick demo using </a:t>
            </a:r>
            <a:r>
              <a:rPr lang="en-US" baseline="0" dirty="0" err="1" smtClean="0"/>
              <a:t>WebSockets</a:t>
            </a:r>
            <a:r>
              <a:rPr lang="en-US" baseline="0" dirty="0" smtClean="0"/>
              <a:t> on a simple HTTP server</a:t>
            </a:r>
          </a:p>
          <a:p>
            <a:endParaRPr lang="en-US" baseline="0" dirty="0" smtClean="0"/>
          </a:p>
          <a:p>
            <a:r>
              <a:rPr lang="en-US" baseline="0" dirty="0" smtClean="0"/>
              <a:t>Also, we’ll go through how SmartThings uses </a:t>
            </a:r>
            <a:r>
              <a:rPr lang="en-US" baseline="0" dirty="0" err="1" smtClean="0"/>
              <a:t>Vert.x</a:t>
            </a:r>
            <a:r>
              <a:rPr lang="en-US" baseline="0" dirty="0" smtClean="0"/>
              <a:t> and demo our Web IDE and how that leverages </a:t>
            </a:r>
            <a:r>
              <a:rPr lang="en-US" baseline="0" dirty="0" err="1" smtClean="0"/>
              <a:t>Vert.x</a:t>
            </a:r>
            <a:r>
              <a:rPr lang="en-US" baseline="0" dirty="0" smtClean="0"/>
              <a:t> when simulating devices.</a:t>
            </a:r>
          </a:p>
          <a:p>
            <a:endParaRPr lang="en-US" baseline="0" dirty="0" smtClean="0"/>
          </a:p>
          <a:p>
            <a:r>
              <a:rPr lang="en-US" baseline="0" dirty="0" smtClean="0"/>
              <a:t>Finally, we’ll go through what’s new in </a:t>
            </a:r>
            <a:r>
              <a:rPr lang="en-US" baseline="0" dirty="0" err="1" smtClean="0"/>
              <a:t>Vert.x</a:t>
            </a:r>
            <a:r>
              <a:rPr lang="en-US" baseline="0" dirty="0" smtClean="0"/>
              <a:t> 3 including framework changes and how you’d go about upgrading from </a:t>
            </a:r>
            <a:r>
              <a:rPr lang="en-US" baseline="0" dirty="0" err="1" smtClean="0"/>
              <a:t>Vert.x</a:t>
            </a:r>
            <a:r>
              <a:rPr lang="en-US" baseline="0" dirty="0" smtClean="0"/>
              <a:t> 2</a:t>
            </a:r>
          </a:p>
          <a:p>
            <a:endParaRPr lang="en-US" baseline="0" dirty="0" smtClean="0"/>
          </a:p>
          <a:p>
            <a:r>
              <a:rPr lang="en-US" baseline="0" dirty="0" smtClean="0"/>
              <a:t>Does that sound good to everyone?  Also, if this is not what you expected from this talk then feel free to go grab another session, I won’t be offended and want to make sure you feel you’re in the right session.</a:t>
            </a:r>
          </a:p>
        </p:txBody>
      </p:sp>
      <p:sp>
        <p:nvSpPr>
          <p:cNvPr id="4" name="Slide Number Placeholder 3"/>
          <p:cNvSpPr>
            <a:spLocks noGrp="1"/>
          </p:cNvSpPr>
          <p:nvPr>
            <p:ph type="sldNum" sz="quarter" idx="10"/>
          </p:nvPr>
        </p:nvSpPr>
        <p:spPr/>
        <p:txBody>
          <a:bodyPr/>
          <a:lstStyle/>
          <a:p>
            <a:fld id="{24F96E42-B858-4BB1-9B31-8F63DBD43164}" type="slidenum">
              <a:rPr lang="en-US" smtClean="0"/>
              <a:pPr/>
              <a:t>4</a:t>
            </a:fld>
            <a:endParaRPr lang="en-US"/>
          </a:p>
        </p:txBody>
      </p:sp>
    </p:spTree>
    <p:extLst>
      <p:ext uri="{BB962C8B-B14F-4D97-AF65-F5344CB8AC3E}">
        <p14:creationId xmlns:p14="http://schemas.microsoft.com/office/powerpoint/2010/main" val="1771355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dirty="0" smtClean="0"/>
              <a:t>So that’s all slides I have, if </a:t>
            </a:r>
            <a:r>
              <a:rPr lang="en-US" sz="1800" kern="1200" dirty="0" smtClean="0">
                <a:solidFill>
                  <a:schemeClr val="tx1"/>
                </a:solidFill>
                <a:latin typeface="+mn-lt"/>
                <a:ea typeface="+mn-ea"/>
                <a:cs typeface="+mn-cs"/>
              </a:rPr>
              <a:t>you’re looking for a toolkit for writing polyglot reactive applications on the JVM</a:t>
            </a:r>
            <a:r>
              <a:rPr lang="en-US" sz="1800" kern="1200" baseline="0" dirty="0" smtClean="0">
                <a:solidFill>
                  <a:schemeClr val="tx1"/>
                </a:solidFill>
                <a:latin typeface="+mn-lt"/>
                <a:ea typeface="+mn-ea"/>
                <a:cs typeface="+mn-cs"/>
              </a:rPr>
              <a:t> I’d recommend you give </a:t>
            </a:r>
            <a:r>
              <a:rPr lang="en-US" sz="1800" kern="1200" baseline="0" dirty="0" err="1" smtClean="0">
                <a:solidFill>
                  <a:schemeClr val="tx1"/>
                </a:solidFill>
                <a:latin typeface="+mn-lt"/>
                <a:ea typeface="+mn-ea"/>
                <a:cs typeface="+mn-cs"/>
              </a:rPr>
              <a:t>Vert.x</a:t>
            </a:r>
            <a:r>
              <a:rPr lang="en-US" sz="1800" kern="1200" baseline="0" dirty="0" smtClean="0">
                <a:solidFill>
                  <a:schemeClr val="tx1"/>
                </a:solidFill>
                <a:latin typeface="+mn-lt"/>
                <a:ea typeface="+mn-ea"/>
                <a:cs typeface="+mn-cs"/>
              </a:rPr>
              <a:t> a try.  You can download </a:t>
            </a:r>
            <a:r>
              <a:rPr lang="en-US" sz="1800" kern="1200" baseline="0" dirty="0" err="1" smtClean="0">
                <a:solidFill>
                  <a:schemeClr val="tx1"/>
                </a:solidFill>
                <a:latin typeface="+mn-lt"/>
                <a:ea typeface="+mn-ea"/>
                <a:cs typeface="+mn-cs"/>
              </a:rPr>
              <a:t>Vert.x</a:t>
            </a:r>
            <a:r>
              <a:rPr lang="en-US" sz="1800" kern="1200" baseline="0" dirty="0" smtClean="0">
                <a:solidFill>
                  <a:schemeClr val="tx1"/>
                </a:solidFill>
                <a:latin typeface="+mn-lt"/>
                <a:ea typeface="+mn-ea"/>
                <a:cs typeface="+mn-cs"/>
              </a:rPr>
              <a:t> 3 @ </a:t>
            </a:r>
            <a:r>
              <a:rPr lang="en-US" sz="1800" kern="1200" baseline="0" dirty="0" err="1" smtClean="0">
                <a:solidFill>
                  <a:schemeClr val="tx1"/>
                </a:solidFill>
                <a:latin typeface="+mn-lt"/>
                <a:ea typeface="+mn-ea"/>
                <a:cs typeface="+mn-cs"/>
              </a:rPr>
              <a:t>vertx.io</a:t>
            </a:r>
            <a:r>
              <a:rPr lang="en-US" sz="1800" kern="1200" baseline="0" dirty="0" smtClean="0">
                <a:solidFill>
                  <a:schemeClr val="tx1"/>
                </a:solidFill>
                <a:latin typeface="+mn-lt"/>
                <a:ea typeface="+mn-ea"/>
                <a:cs typeface="+mn-cs"/>
              </a:rPr>
              <a:t> which was just recently released.</a:t>
            </a:r>
          </a:p>
          <a:p>
            <a:pPr marL="0" marR="0" indent="0" algn="l" defTabSz="1463040" rtl="0" eaLnBrk="1" fontAlgn="auto" latinLnBrk="0" hangingPunct="1">
              <a:lnSpc>
                <a:spcPct val="100000"/>
              </a:lnSpc>
              <a:spcBef>
                <a:spcPts val="0"/>
              </a:spcBef>
              <a:spcAft>
                <a:spcPts val="0"/>
              </a:spcAft>
              <a:buClrTx/>
              <a:buSzTx/>
              <a:buFontTx/>
              <a:buNone/>
              <a:tabLst/>
              <a:defRPr/>
            </a:pPr>
            <a:endParaRPr lang="en-US" sz="1800" kern="1200" baseline="0" dirty="0" smtClean="0">
              <a:solidFill>
                <a:schemeClr val="tx1"/>
              </a:solidFill>
              <a:latin typeface="+mn-lt"/>
              <a:ea typeface="+mn-ea"/>
              <a:cs typeface="+mn-cs"/>
            </a:endParaRPr>
          </a:p>
          <a:p>
            <a:pPr marL="0" marR="0" indent="0" algn="l" defTabSz="146304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mn-cs"/>
              </a:rPr>
              <a:t>Are there any questions or anymore code examples you’d like to look at it?</a:t>
            </a:r>
          </a:p>
          <a:p>
            <a:pPr marL="0" marR="0" indent="0" algn="l" defTabSz="1463040" rtl="0" eaLnBrk="1" fontAlgn="auto" latinLnBrk="0" hangingPunct="1">
              <a:lnSpc>
                <a:spcPct val="100000"/>
              </a:lnSpc>
              <a:spcBef>
                <a:spcPts val="0"/>
              </a:spcBef>
              <a:spcAft>
                <a:spcPts val="0"/>
              </a:spcAft>
              <a:buClrTx/>
              <a:buSzTx/>
              <a:buFontTx/>
              <a:buNone/>
              <a:tabLst/>
              <a:defRPr/>
            </a:pPr>
            <a:endParaRPr lang="en-US" sz="1800" kern="1200" baseline="0" dirty="0" smtClean="0">
              <a:solidFill>
                <a:schemeClr val="tx1"/>
              </a:solidFill>
              <a:latin typeface="+mn-lt"/>
              <a:ea typeface="+mn-ea"/>
              <a:cs typeface="+mn-cs"/>
            </a:endParaRPr>
          </a:p>
          <a:p>
            <a:pPr marL="0" marR="0" indent="0" algn="l" defTabSz="146304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mn-cs"/>
              </a:rPr>
              <a:t>If not thanks for coming to my talk, and now we can all go grab our set for Groovy puzzlers.</a:t>
            </a:r>
            <a:endParaRPr lang="en-US" sz="18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65</a:t>
            </a:fld>
            <a:endParaRPr lang="en-US"/>
          </a:p>
        </p:txBody>
      </p:sp>
    </p:spTree>
    <p:extLst>
      <p:ext uri="{BB962C8B-B14F-4D97-AF65-F5344CB8AC3E}">
        <p14:creationId xmlns:p14="http://schemas.microsoft.com/office/powerpoint/2010/main" val="34691013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66</a:t>
            </a:fld>
            <a:endParaRPr lang="en-US"/>
          </a:p>
        </p:txBody>
      </p:sp>
    </p:spTree>
    <p:extLst>
      <p:ext uri="{BB962C8B-B14F-4D97-AF65-F5344CB8AC3E}">
        <p14:creationId xmlns:p14="http://schemas.microsoft.com/office/powerpoint/2010/main" val="261236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 are familiar with Node?  I assume</a:t>
            </a:r>
            <a:r>
              <a:rPr lang="en-US" baseline="0" dirty="0" smtClean="0"/>
              <a:t> almost everyone.</a:t>
            </a:r>
          </a:p>
          <a:p>
            <a:endParaRPr lang="en-US" baseline="0" dirty="0" smtClean="0"/>
          </a:p>
          <a:p>
            <a:r>
              <a:rPr lang="en-US" dirty="0" smtClean="0"/>
              <a:t>Since </a:t>
            </a:r>
            <a:r>
              <a:rPr lang="en-US" dirty="0" err="1" smtClean="0"/>
              <a:t>Vert.x</a:t>
            </a:r>
            <a:r>
              <a:rPr lang="en-US" dirty="0" smtClean="0"/>
              <a:t> was inspired by node we can draw a lot of similarities</a:t>
            </a:r>
            <a:r>
              <a:rPr lang="en-US" baseline="0" dirty="0" smtClean="0"/>
              <a:t> between the two, so let’s first look at what </a:t>
            </a:r>
            <a:r>
              <a:rPr lang="en-US" baseline="0" dirty="0" err="1" smtClean="0"/>
              <a:t>Node.js</a:t>
            </a:r>
            <a:r>
              <a:rPr lang="en-US" baseline="0" dirty="0" smtClean="0"/>
              <a:t> is to get a better understanding of where </a:t>
            </a:r>
            <a:r>
              <a:rPr lang="en-US" baseline="0" dirty="0" err="1" smtClean="0"/>
              <a:t>Vert.x</a:t>
            </a:r>
            <a:r>
              <a:rPr lang="en-US" baseline="0" dirty="0" smtClean="0"/>
              <a:t> is coming from.</a:t>
            </a:r>
          </a:p>
          <a:p>
            <a:endParaRPr lang="en-US" baseline="0" dirty="0" smtClean="0"/>
          </a:p>
          <a:p>
            <a:r>
              <a:rPr lang="en-US" baseline="0" dirty="0" err="1" smtClean="0"/>
              <a:t>Node.js</a:t>
            </a:r>
            <a:r>
              <a:rPr lang="en-US" baseline="0" dirty="0" smtClean="0"/>
              <a:t> </a:t>
            </a:r>
            <a:r>
              <a:rPr lang="en-US" dirty="0" smtClean="0"/>
              <a:t>was </a:t>
            </a:r>
            <a:r>
              <a:rPr lang="en-US" dirty="0" smtClean="0"/>
              <a:t>created by Ryan Dahl starting in 2009</a:t>
            </a:r>
          </a:p>
          <a:p>
            <a:endParaRPr lang="en-US" dirty="0" smtClean="0"/>
          </a:p>
          <a:p>
            <a:r>
              <a:rPr lang="en-US" dirty="0" err="1" smtClean="0"/>
              <a:t>Node.js</a:t>
            </a:r>
            <a:r>
              <a:rPr lang="en-US" dirty="0" smtClean="0"/>
              <a:t> </a:t>
            </a:r>
            <a:r>
              <a:rPr lang="en-US" dirty="0" smtClean="0"/>
              <a:t>was </a:t>
            </a:r>
            <a:r>
              <a:rPr lang="en-US" dirty="0" smtClean="0"/>
              <a:t>influenced by models such as the Ruby’s Mongrel web server and</a:t>
            </a:r>
            <a:r>
              <a:rPr lang="en-US" baseline="0" dirty="0" smtClean="0"/>
              <a:t> </a:t>
            </a:r>
            <a:r>
              <a:rPr lang="en-US" dirty="0" smtClean="0"/>
              <a:t>Event Machine along with Python's Twisted model</a:t>
            </a:r>
          </a:p>
          <a:p>
            <a:endParaRPr lang="en-US" dirty="0" smtClean="0"/>
          </a:p>
          <a:p>
            <a:r>
              <a:rPr lang="en-US" dirty="0" smtClean="0"/>
              <a:t>Follows</a:t>
            </a:r>
            <a:r>
              <a:rPr lang="en-US" baseline="0" dirty="0" smtClean="0"/>
              <a:t> what is known as the reactor pattern</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5</a:t>
            </a:fld>
            <a:endParaRPr lang="en-US"/>
          </a:p>
        </p:txBody>
      </p:sp>
    </p:spTree>
    <p:extLst>
      <p:ext uri="{BB962C8B-B14F-4D97-AF65-F5344CB8AC3E}">
        <p14:creationId xmlns:p14="http://schemas.microsoft.com/office/powerpoint/2010/main" val="1771355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Vert.x</a:t>
            </a:r>
            <a:r>
              <a:rPr lang="en-US" dirty="0" smtClean="0"/>
              <a:t> was started by Tim Fox in 2011 while he was employed by </a:t>
            </a:r>
            <a:r>
              <a:rPr lang="en-US" dirty="0" err="1" smtClean="0"/>
              <a:t>Vmware</a:t>
            </a:r>
            <a:r>
              <a:rPr lang="en-US" dirty="0" smtClean="0"/>
              <a:t>.</a:t>
            </a:r>
          </a:p>
          <a:p>
            <a:endParaRPr lang="en-US" dirty="0" smtClean="0"/>
          </a:p>
          <a:p>
            <a:pPr marL="0" marR="0" indent="0" algn="l" defTabSz="1463040" rtl="0" eaLnBrk="1" fontAlgn="auto" latinLnBrk="0" hangingPunct="1">
              <a:lnSpc>
                <a:spcPct val="100000"/>
              </a:lnSpc>
              <a:spcBef>
                <a:spcPts val="0"/>
              </a:spcBef>
              <a:spcAft>
                <a:spcPts val="0"/>
              </a:spcAft>
              <a:buClrTx/>
              <a:buSzTx/>
              <a:buFontTx/>
              <a:buNone/>
              <a:tabLst/>
              <a:defRPr/>
            </a:pPr>
            <a:r>
              <a:rPr lang="en-US" dirty="0" smtClean="0"/>
              <a:t>Caveat:</a:t>
            </a:r>
            <a:r>
              <a:rPr lang="en-US" baseline="0" dirty="0" smtClean="0"/>
              <a:t> b</a:t>
            </a:r>
            <a:r>
              <a:rPr lang="en-US" dirty="0" smtClean="0"/>
              <a:t>ecause</a:t>
            </a:r>
            <a:r>
              <a:rPr lang="en-US" baseline="0" dirty="0" smtClean="0"/>
              <a:t> built on </a:t>
            </a:r>
            <a:r>
              <a:rPr lang="en-US" baseline="0" dirty="0" err="1" smtClean="0"/>
              <a:t>Netty</a:t>
            </a:r>
            <a:r>
              <a:rPr lang="en-US" baseline="0" dirty="0" smtClean="0"/>
              <a:t> and NIO2 you’re going to </a:t>
            </a:r>
            <a:r>
              <a:rPr lang="en-US" sz="2000" dirty="0" smtClean="0"/>
              <a:t>need to be running Java 7 for </a:t>
            </a:r>
            <a:r>
              <a:rPr lang="en-US" sz="2000" dirty="0" err="1" smtClean="0"/>
              <a:t>Vert.x</a:t>
            </a:r>
            <a:r>
              <a:rPr lang="en-US" sz="2000" dirty="0" smtClean="0"/>
              <a:t> 2 or Java 8 for </a:t>
            </a:r>
            <a:r>
              <a:rPr lang="en-US" sz="2000" dirty="0" err="1" smtClean="0"/>
              <a:t>Vert.x</a:t>
            </a:r>
            <a:r>
              <a:rPr lang="en-US" sz="2000" dirty="0" smtClean="0"/>
              <a:t> 3.</a:t>
            </a:r>
          </a:p>
          <a:p>
            <a:pPr marL="0" marR="0" indent="0" algn="l" defTabSz="1463040" rtl="0" eaLnBrk="1" fontAlgn="auto" latinLnBrk="0" hangingPunct="1">
              <a:lnSpc>
                <a:spcPct val="100000"/>
              </a:lnSpc>
              <a:spcBef>
                <a:spcPts val="0"/>
              </a:spcBef>
              <a:spcAft>
                <a:spcPts val="0"/>
              </a:spcAft>
              <a:buClrTx/>
              <a:buSzTx/>
              <a:buFontTx/>
              <a:buNone/>
              <a:tabLst/>
              <a:defRPr/>
            </a:pPr>
            <a:endParaRPr lang="en-US" sz="2000" dirty="0" smtClean="0"/>
          </a:p>
          <a:p>
            <a:r>
              <a:rPr lang="en-US" sz="2000" kern="1200" dirty="0" err="1" smtClean="0">
                <a:solidFill>
                  <a:schemeClr val="tx1"/>
                </a:solidFill>
                <a:latin typeface="+mn-lt"/>
                <a:ea typeface="+mn-ea"/>
                <a:cs typeface="+mn-cs"/>
              </a:rPr>
              <a:t>Vert.x</a:t>
            </a:r>
            <a:r>
              <a:rPr lang="en-US" sz="2000" kern="1200" dirty="0" smtClean="0">
                <a:solidFill>
                  <a:schemeClr val="tx1"/>
                </a:solidFill>
                <a:latin typeface="+mn-lt"/>
                <a:ea typeface="+mn-ea"/>
                <a:cs typeface="+mn-cs"/>
              </a:rPr>
              <a:t> is a toolkit for writing polyglot reactive applications on the JVM. </a:t>
            </a:r>
          </a:p>
          <a:p>
            <a:endParaRPr lang="en-US" sz="2000" kern="1200" dirty="0" smtClean="0">
              <a:solidFill>
                <a:schemeClr val="tx1"/>
              </a:solidFill>
              <a:latin typeface="+mn-lt"/>
              <a:ea typeface="+mn-ea"/>
              <a:cs typeface="+mn-cs"/>
            </a:endParaRPr>
          </a:p>
          <a:p>
            <a:r>
              <a:rPr lang="en-US" sz="2000" kern="1200" dirty="0" smtClean="0">
                <a:solidFill>
                  <a:schemeClr val="tx1"/>
                </a:solidFill>
                <a:latin typeface="+mn-lt"/>
                <a:ea typeface="+mn-ea"/>
                <a:cs typeface="+mn-cs"/>
              </a:rPr>
              <a:t>Unlike the traditional stacks its been designed from day one with </a:t>
            </a:r>
            <a:r>
              <a:rPr lang="en-US" sz="2000" kern="1200" dirty="0" err="1" smtClean="0">
                <a:solidFill>
                  <a:schemeClr val="tx1"/>
                </a:solidFill>
                <a:latin typeface="+mn-lt"/>
                <a:ea typeface="+mn-ea"/>
                <a:cs typeface="+mn-cs"/>
              </a:rPr>
              <a:t>microservices</a:t>
            </a:r>
            <a:r>
              <a:rPr lang="en-US" sz="2000" kern="1200" dirty="0" smtClean="0">
                <a:solidFill>
                  <a:schemeClr val="tx1"/>
                </a:solidFill>
                <a:latin typeface="+mn-lt"/>
                <a:ea typeface="+mn-ea"/>
                <a:cs typeface="+mn-cs"/>
              </a:rPr>
              <a:t> in mind, and it's also been designed with scalability in mind so it's almost completely non blocking (OS threads).</a:t>
            </a:r>
          </a:p>
          <a:p>
            <a:endParaRPr lang="en-US" sz="2000" kern="1200" dirty="0" smtClean="0">
              <a:solidFill>
                <a:schemeClr val="tx1"/>
              </a:solidFill>
              <a:latin typeface="+mn-lt"/>
              <a:ea typeface="+mn-ea"/>
              <a:cs typeface="+mn-cs"/>
            </a:endParaRPr>
          </a:p>
          <a:p>
            <a:r>
              <a:rPr lang="en-US" sz="2000" kern="1200" dirty="0" smtClean="0">
                <a:solidFill>
                  <a:schemeClr val="tx1"/>
                </a:solidFill>
                <a:latin typeface="+mn-lt"/>
                <a:ea typeface="+mn-ea"/>
                <a:cs typeface="+mn-cs"/>
              </a:rPr>
              <a:t>This is critical for many modern applications that need to handle a lot of concurrency - e.g. process a lot of messages or events, or handle a lot of connections.</a:t>
            </a:r>
          </a:p>
          <a:p>
            <a:endParaRPr lang="en-US" sz="2000" kern="1200" dirty="0" smtClean="0">
              <a:solidFill>
                <a:schemeClr val="tx1"/>
              </a:solidFill>
              <a:latin typeface="+mn-lt"/>
              <a:ea typeface="+mn-ea"/>
              <a:cs typeface="+mn-cs"/>
            </a:endParaRPr>
          </a:p>
          <a:p>
            <a:r>
              <a:rPr lang="en-US" sz="2000" kern="1200" dirty="0" smtClean="0">
                <a:solidFill>
                  <a:schemeClr val="tx1"/>
                </a:solidFill>
                <a:latin typeface="+mn-lt"/>
                <a:ea typeface="+mn-ea"/>
                <a:cs typeface="+mn-cs"/>
              </a:rPr>
              <a:t>Also, unlike the traditional Java stacks, </a:t>
            </a:r>
            <a:r>
              <a:rPr lang="en-US" sz="2000" kern="1200" dirty="0" err="1" smtClean="0">
                <a:solidFill>
                  <a:schemeClr val="tx1"/>
                </a:solidFill>
                <a:latin typeface="+mn-lt"/>
                <a:ea typeface="+mn-ea"/>
                <a:cs typeface="+mn-cs"/>
              </a:rPr>
              <a:t>Vert.x</a:t>
            </a:r>
            <a:r>
              <a:rPr lang="en-US" sz="2000" kern="1200" dirty="0" smtClean="0">
                <a:solidFill>
                  <a:schemeClr val="tx1"/>
                </a:solidFill>
                <a:latin typeface="+mn-lt"/>
                <a:ea typeface="+mn-ea"/>
                <a:cs typeface="+mn-cs"/>
              </a:rPr>
              <a:t> supports other languages than Java - e.g. JS, Ruby and Groovy so we don't force you to always use Java and can use the best language for the job at hand or for the skill-set of your team.</a:t>
            </a:r>
          </a:p>
          <a:p>
            <a:endParaRPr lang="en-US" sz="2000" kern="1200" dirty="0" smtClean="0">
              <a:solidFill>
                <a:schemeClr val="tx1"/>
              </a:solidFill>
              <a:latin typeface="+mn-lt"/>
              <a:ea typeface="+mn-ea"/>
              <a:cs typeface="+mn-cs"/>
            </a:endParaRPr>
          </a:p>
          <a:p>
            <a:r>
              <a:rPr lang="en-US" sz="2000" kern="1200" dirty="0" smtClean="0">
                <a:solidFill>
                  <a:schemeClr val="tx1"/>
                </a:solidFill>
                <a:latin typeface="+mn-lt"/>
                <a:ea typeface="+mn-ea"/>
                <a:cs typeface="+mn-cs"/>
              </a:rPr>
              <a:t>Another important point is that </a:t>
            </a:r>
            <a:r>
              <a:rPr lang="en-US" sz="2000" kern="1200" dirty="0" err="1" smtClean="0">
                <a:solidFill>
                  <a:schemeClr val="tx1"/>
                </a:solidFill>
                <a:latin typeface="+mn-lt"/>
                <a:ea typeface="+mn-ea"/>
                <a:cs typeface="+mn-cs"/>
              </a:rPr>
              <a:t>Vert.x</a:t>
            </a:r>
            <a:r>
              <a:rPr lang="en-US" sz="2000" kern="1200" dirty="0" smtClean="0">
                <a:solidFill>
                  <a:schemeClr val="tx1"/>
                </a:solidFill>
                <a:latin typeface="+mn-lt"/>
                <a:ea typeface="+mn-ea"/>
                <a:cs typeface="+mn-cs"/>
              </a:rPr>
              <a:t> is a toolkit, not a container or "framework". That means you can use it within your existing application to give it the </a:t>
            </a:r>
            <a:r>
              <a:rPr lang="en-US" sz="2000" kern="1200" dirty="0" err="1" smtClean="0">
                <a:solidFill>
                  <a:schemeClr val="tx1"/>
                </a:solidFill>
                <a:latin typeface="+mn-lt"/>
                <a:ea typeface="+mn-ea"/>
                <a:cs typeface="+mn-cs"/>
              </a:rPr>
              <a:t>Vert.x</a:t>
            </a:r>
            <a:r>
              <a:rPr lang="en-US" sz="2000" kern="1200" dirty="0" smtClean="0">
                <a:solidFill>
                  <a:schemeClr val="tx1"/>
                </a:solidFill>
                <a:latin typeface="+mn-lt"/>
                <a:ea typeface="+mn-ea"/>
                <a:cs typeface="+mn-cs"/>
              </a:rPr>
              <a:t> super powers. For example you can use it within your Spring application, and many users do.</a:t>
            </a:r>
          </a:p>
          <a:p>
            <a:pPr marL="0" marR="0" indent="0" algn="l" defTabSz="1463040" rtl="0" eaLnBrk="1" fontAlgn="auto" latinLnBrk="0" hangingPunct="1">
              <a:lnSpc>
                <a:spcPct val="100000"/>
              </a:lnSpc>
              <a:spcBef>
                <a:spcPts val="0"/>
              </a:spcBef>
              <a:spcAft>
                <a:spcPts val="0"/>
              </a:spcAft>
              <a:buClrTx/>
              <a:buSzTx/>
              <a:buFontTx/>
              <a:buNone/>
              <a:tabLst/>
              <a:defRPr/>
            </a:pPr>
            <a:endParaRPr lang="en-US" sz="2000" dirty="0" smtClean="0"/>
          </a:p>
          <a:p>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7</a:t>
            </a:fld>
            <a:endParaRPr lang="en-US"/>
          </a:p>
        </p:txBody>
      </p:sp>
    </p:spTree>
    <p:extLst>
      <p:ext uri="{BB962C8B-B14F-4D97-AF65-F5344CB8AC3E}">
        <p14:creationId xmlns:p14="http://schemas.microsoft.com/office/powerpoint/2010/main" val="165914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Vert.x</a:t>
            </a:r>
            <a:r>
              <a:rPr lang="en-US" baseline="0" dirty="0" smtClean="0"/>
              <a:t> is an ideal choice for creating </a:t>
            </a:r>
            <a:r>
              <a:rPr lang="en-US" baseline="0" dirty="0" err="1" smtClean="0"/>
              <a:t>microservices</a:t>
            </a:r>
            <a:r>
              <a:rPr lang="en-US" baseline="0" dirty="0" smtClean="0"/>
              <a:t>.  Core is well under a meg in size, it’s very fast as we’ll see in some benchmarks in a minute.</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8</a:t>
            </a:fld>
            <a:endParaRPr lang="en-US"/>
          </a:p>
        </p:txBody>
      </p:sp>
    </p:spTree>
    <p:extLst>
      <p:ext uri="{BB962C8B-B14F-4D97-AF65-F5344CB8AC3E}">
        <p14:creationId xmlns:p14="http://schemas.microsoft.com/office/powerpoint/2010/main" val="384561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best things about </a:t>
            </a:r>
            <a:r>
              <a:rPr lang="en-US" dirty="0" err="1" smtClean="0"/>
              <a:t>Vert.x</a:t>
            </a:r>
            <a:r>
              <a:rPr lang="en-US" dirty="0" smtClean="0"/>
              <a:t> is it is very fast!  These are </a:t>
            </a:r>
            <a:r>
              <a:rPr lang="en-US" baseline="0" dirty="0" smtClean="0"/>
              <a:t>some older benchmarks showing performance of </a:t>
            </a:r>
            <a:r>
              <a:rPr lang="en-US" baseline="0" dirty="0" err="1" smtClean="0"/>
              <a:t>Vert.x</a:t>
            </a:r>
            <a:r>
              <a:rPr lang="en-US" baseline="0" dirty="0" smtClean="0"/>
              <a:t> </a:t>
            </a:r>
            <a:r>
              <a:rPr lang="en-US" baseline="0" dirty="0" err="1" smtClean="0"/>
              <a:t>vs</a:t>
            </a:r>
            <a:r>
              <a:rPr lang="en-US" baseline="0" dirty="0" smtClean="0"/>
              <a:t> </a:t>
            </a:r>
            <a:r>
              <a:rPr lang="en-US" baseline="0" dirty="0" err="1" smtClean="0"/>
              <a:t>Node.js</a:t>
            </a:r>
            <a:r>
              <a:rPr lang="en-US" baseline="0" dirty="0" smtClean="0"/>
              <a:t>, I have links to all of these benchmarks at the end of this talk.</a:t>
            </a:r>
            <a:endParaRPr lang="en-US" dirty="0" smtClean="0"/>
          </a:p>
          <a:p>
            <a:endParaRPr lang="en-US" dirty="0" smtClean="0"/>
          </a:p>
          <a:p>
            <a:r>
              <a:rPr lang="en-US" dirty="0" smtClean="0"/>
              <a:t>Machine</a:t>
            </a:r>
            <a:r>
              <a:rPr lang="en-US" dirty="0" smtClean="0"/>
              <a:t>: AMD </a:t>
            </a:r>
            <a:r>
              <a:rPr lang="en-US" dirty="0" err="1" smtClean="0"/>
              <a:t>Phenom</a:t>
            </a:r>
            <a:r>
              <a:rPr lang="en-US" dirty="0" smtClean="0"/>
              <a:t> II X6 (that’s a six core, not as good as the latest </a:t>
            </a:r>
            <a:r>
              <a:rPr lang="en-US" dirty="0" err="1" smtClean="0"/>
              <a:t>Intels</a:t>
            </a:r>
            <a:r>
              <a:rPr lang="en-US" dirty="0" smtClean="0"/>
              <a:t> but pretty good), 8GB RAM (although only a fraction was used in the tests), Ubuntu 11.04.</a:t>
            </a:r>
          </a:p>
          <a:p>
            <a:endParaRPr lang="en-US" dirty="0" smtClean="0"/>
          </a:p>
          <a:p>
            <a:r>
              <a:rPr lang="en-US" dirty="0" smtClean="0"/>
              <a:t>Versions: vert.x-1.0.final, </a:t>
            </a:r>
            <a:r>
              <a:rPr lang="en-US" dirty="0" err="1" smtClean="0"/>
              <a:t>node.js</a:t>
            </a:r>
            <a:r>
              <a:rPr lang="en-US" dirty="0" smtClean="0"/>
              <a:t> 0.6.6</a:t>
            </a:r>
          </a:p>
          <a:p>
            <a:endParaRPr lang="en-US" dirty="0" smtClean="0"/>
          </a:p>
          <a:p>
            <a:r>
              <a:rPr lang="en-US" dirty="0" smtClean="0"/>
              <a:t>Test 1:</a:t>
            </a:r>
            <a:r>
              <a:rPr lang="en-US" baseline="0" dirty="0" smtClean="0"/>
              <a:t> P</a:t>
            </a:r>
            <a:r>
              <a:rPr lang="en-US" dirty="0" smtClean="0"/>
              <a:t>erformance of a trivially simple HTTP server which returns a 200-OK for every request.</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9</a:t>
            </a:fld>
            <a:endParaRPr lang="en-US"/>
          </a:p>
        </p:txBody>
      </p:sp>
    </p:spTree>
    <p:extLst>
      <p:ext uri="{BB962C8B-B14F-4D97-AF65-F5344CB8AC3E}">
        <p14:creationId xmlns:p14="http://schemas.microsoft.com/office/powerpoint/2010/main" val="313866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2: Slightly less trivial HTTP server which serves a real static file from the file system. The file is 72 bytes in size and just contains simple</a:t>
            </a:r>
            <a:r>
              <a:rPr lang="en-US" baseline="0" dirty="0" smtClean="0"/>
              <a:t> HTML head and body data.</a:t>
            </a:r>
            <a:endParaRPr lang="en-US" dirty="0" smtClean="0"/>
          </a:p>
          <a:p>
            <a:endParaRPr lang="en-US" dirty="0" smtClean="0"/>
          </a:p>
          <a:p>
            <a:r>
              <a:rPr lang="en-US" dirty="0" smtClean="0"/>
              <a:t>One of the advantages of </a:t>
            </a:r>
            <a:r>
              <a:rPr lang="en-US" dirty="0" err="1" smtClean="0"/>
              <a:t>Vert.x</a:t>
            </a:r>
            <a:r>
              <a:rPr lang="en-US" dirty="0" smtClean="0"/>
              <a:t> over </a:t>
            </a:r>
            <a:r>
              <a:rPr lang="en-US" dirty="0" err="1" smtClean="0"/>
              <a:t>Node.js</a:t>
            </a:r>
            <a:r>
              <a:rPr lang="en-US" dirty="0" smtClean="0"/>
              <a:t> is a single server instance can utilize all the cores on your server without having to manually fork child processes and write load-balancing code to farm out requests to the children.</a:t>
            </a:r>
            <a:endParaRPr lang="en-US" dirty="0"/>
          </a:p>
        </p:txBody>
      </p:sp>
      <p:sp>
        <p:nvSpPr>
          <p:cNvPr id="4" name="Slide Number Placeholder 3"/>
          <p:cNvSpPr>
            <a:spLocks noGrp="1"/>
          </p:cNvSpPr>
          <p:nvPr>
            <p:ph type="sldNum" sz="quarter" idx="10"/>
          </p:nvPr>
        </p:nvSpPr>
        <p:spPr/>
        <p:txBody>
          <a:bodyPr/>
          <a:lstStyle/>
          <a:p>
            <a:fld id="{24F96E42-B858-4BB1-9B31-8F63DBD43164}" type="slidenum">
              <a:rPr lang="en-US" smtClean="0"/>
              <a:pPr/>
              <a:t>10</a:t>
            </a:fld>
            <a:endParaRPr lang="en-US"/>
          </a:p>
        </p:txBody>
      </p:sp>
    </p:spTree>
    <p:extLst>
      <p:ext uri="{BB962C8B-B14F-4D97-AF65-F5344CB8AC3E}">
        <p14:creationId xmlns:p14="http://schemas.microsoft.com/office/powerpoint/2010/main" val="266270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4630400" cy="8241792"/>
          </a:xfrm>
          <a:prstGeom prst="rect">
            <a:avLst/>
          </a:prstGeom>
        </p:spPr>
      </p:pic>
      <p:sp>
        <p:nvSpPr>
          <p:cNvPr id="2" name="Title 1"/>
          <p:cNvSpPr>
            <a:spLocks noGrp="1"/>
          </p:cNvSpPr>
          <p:nvPr>
            <p:ph type="ctrTitle"/>
          </p:nvPr>
        </p:nvSpPr>
        <p:spPr>
          <a:xfrm>
            <a:off x="884131" y="4602480"/>
            <a:ext cx="12770909" cy="1577341"/>
          </a:xfrm>
          <a:prstGeom prst="rect">
            <a:avLst/>
          </a:prstGeom>
        </p:spPr>
        <p:txBody>
          <a:bodyPr lIns="0" tIns="0" rIns="0" bIns="0" anchor="b">
            <a:normAutofit/>
          </a:bodyPr>
          <a:lstStyle>
            <a:lvl1pPr algn="l">
              <a:lnSpc>
                <a:spcPct val="90000"/>
              </a:lnSpc>
              <a:defRPr sz="580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84131" y="6309360"/>
            <a:ext cx="12770909" cy="1097280"/>
          </a:xfrm>
          <a:prstGeom prst="rect">
            <a:avLst/>
          </a:prstGeom>
        </p:spPr>
        <p:txBody>
          <a:bodyPr lIns="0" tIns="0" rIns="0" bIns="0">
            <a:normAutofit/>
          </a:bodyPr>
          <a:lstStyle>
            <a:lvl1pPr marL="0" indent="0" algn="l">
              <a:buNone/>
              <a:defRPr sz="2600">
                <a:solidFill>
                  <a:srgbClr val="B2D8DC"/>
                </a:solidFill>
                <a:latin typeface="Arial" pitchFamily="34" charset="0"/>
                <a:cs typeface="Arial" pitchFamily="34" charset="0"/>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1354" y="1760195"/>
            <a:ext cx="3395846" cy="1485926"/>
          </a:xfrm>
          <a:prstGeom prst="rect">
            <a:avLst/>
          </a:prstGeom>
        </p:spPr>
      </p:pic>
      <p:sp>
        <p:nvSpPr>
          <p:cNvPr id="13" name="Footer Placeholder 4"/>
          <p:cNvSpPr txBox="1">
            <a:spLocks/>
          </p:cNvSpPr>
          <p:nvPr userDrawn="1"/>
        </p:nvSpPr>
        <p:spPr>
          <a:xfrm>
            <a:off x="871354" y="7547610"/>
            <a:ext cx="7559040" cy="438150"/>
          </a:xfrm>
          <a:prstGeom prst="rect">
            <a:avLst/>
          </a:prstGeom>
        </p:spPr>
        <p:txBody>
          <a:bodyPr vert="horz" lIns="0" tIns="0" rIns="0" bIns="0" rtlCol="0" anchor="b"/>
          <a:lstStyle>
            <a:defPPr>
              <a:defRPr lang="en-US"/>
            </a:defPPr>
            <a:lvl1pPr marL="0" algn="l" defTabSz="914400" rtl="0" eaLnBrk="1" latinLnBrk="0" hangingPunct="1">
              <a:defRPr sz="800" kern="1200">
                <a:solidFill>
                  <a:srgbClr val="B2D8DC"/>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chemeClr val="bg1">
                    <a:lumMod val="65000"/>
                  </a:schemeClr>
                </a:solidFill>
              </a:rPr>
              <a:t>Copyright © 2012 Physical Graph Corporation. Proprietary and confidential. All rights reserved.</a:t>
            </a:r>
            <a:endParaRPr lang="en-US" dirty="0">
              <a:solidFill>
                <a:schemeClr val="bg1">
                  <a:lumMod val="65000"/>
                </a:schemeClr>
              </a:solidFill>
            </a:endParaRPr>
          </a:p>
        </p:txBody>
      </p:sp>
    </p:spTree>
    <p:extLst>
      <p:ext uri="{BB962C8B-B14F-4D97-AF65-F5344CB8AC3E}">
        <p14:creationId xmlns:p14="http://schemas.microsoft.com/office/powerpoint/2010/main" val="153387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12923520" cy="1706880"/>
          </a:xfrm>
          <a:prstGeom prst="rect">
            <a:avLst/>
          </a:prstGeom>
        </p:spPr>
        <p:txBody>
          <a:bodyPr lIns="146304" tIns="73152" rIns="146304" bIns="73152"/>
          <a:lstStyle/>
          <a:p>
            <a:r>
              <a:rPr lang="en-US" dirty="0" smtClean="0"/>
              <a:t>Click to edit Master title style</a:t>
            </a:r>
            <a:endParaRPr lang="en-US" dirty="0"/>
          </a:p>
        </p:txBody>
      </p:sp>
      <p:sp>
        <p:nvSpPr>
          <p:cNvPr id="3" name="Content Placeholder 2"/>
          <p:cNvSpPr>
            <a:spLocks noGrp="1"/>
          </p:cNvSpPr>
          <p:nvPr>
            <p:ph idx="1"/>
          </p:nvPr>
        </p:nvSpPr>
        <p:spPr>
          <a:xfrm>
            <a:off x="975362" y="2066925"/>
            <a:ext cx="12938760" cy="5004435"/>
          </a:xfrm>
          <a:prstGeom prst="rect">
            <a:avLst/>
          </a:prstGeom>
        </p:spPr>
        <p:txBody>
          <a:bodyPr lIns="146304" tIns="73152" rIns="146304" bIns="73152"/>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9588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1"/>
            <a:ext cx="12435840" cy="1634490"/>
          </a:xfrm>
          <a:prstGeom prst="rect">
            <a:avLst/>
          </a:prstGeom>
        </p:spPr>
        <p:txBody>
          <a:bodyPr lIns="146304" tIns="73152" rIns="146304" bIns="73152" anchor="t"/>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9142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12923520" cy="1706880"/>
          </a:xfrm>
          <a:prstGeom prst="rect">
            <a:avLst/>
          </a:prstGeom>
        </p:spPr>
        <p:txBody>
          <a:bodyPr lIns="146304" tIns="73152" rIns="146304" bIns="73152"/>
          <a:lstStyle/>
          <a:p>
            <a:r>
              <a:rPr lang="en-US" smtClean="0"/>
              <a:t>Click to edit Master title style</a:t>
            </a:r>
            <a:endParaRPr lang="en-US"/>
          </a:p>
        </p:txBody>
      </p:sp>
    </p:spTree>
    <p:extLst>
      <p:ext uri="{BB962C8B-B14F-4D97-AF65-F5344CB8AC3E}">
        <p14:creationId xmlns:p14="http://schemas.microsoft.com/office/powerpoint/2010/main" val="424591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19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eg"/><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Tree>
    <p:extLst>
      <p:ext uri="{BB962C8B-B14F-4D97-AF65-F5344CB8AC3E}">
        <p14:creationId xmlns:p14="http://schemas.microsoft.com/office/powerpoint/2010/main" val="3204295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dt="0"/>
  <p:txStyles>
    <p:titleStyle>
      <a:lvl1pPr algn="l" defTabSz="1463040" rtl="0" eaLnBrk="1" latinLnBrk="0" hangingPunct="1">
        <a:lnSpc>
          <a:spcPct val="85000"/>
        </a:lnSpc>
        <a:spcBef>
          <a:spcPct val="0"/>
        </a:spcBef>
        <a:buNone/>
        <a:defRPr sz="4800" kern="1200">
          <a:solidFill>
            <a:srgbClr val="3F965C"/>
          </a:solidFill>
          <a:latin typeface="+mj-lt"/>
          <a:ea typeface="+mj-ea"/>
          <a:cs typeface="+mj-cs"/>
        </a:defRPr>
      </a:lvl1pPr>
    </p:titleStyle>
    <p:bodyStyle>
      <a:lvl1pPr marL="457200" indent="-457200" algn="l" defTabSz="1463040" rtl="0" eaLnBrk="1" latinLnBrk="0" hangingPunct="1">
        <a:lnSpc>
          <a:spcPct val="100000"/>
        </a:lnSpc>
        <a:spcBef>
          <a:spcPts val="960"/>
        </a:spcBef>
        <a:spcAft>
          <a:spcPts val="960"/>
        </a:spcAft>
        <a:buSzPct val="90000"/>
        <a:buFontTx/>
        <a:buBlip>
          <a:blip r:embed="rId8"/>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9"/>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vert-x3/vertx-examples/tree/master/gradle-simplest" TargetMode="External"/><Relationship Id="rId4" Type="http://schemas.openxmlformats.org/officeDocument/2006/relationships/hyperlink" Target="https://github.com/vert-x3/vertx-examples/blob/master/maven-simplest/src/main/java/io/vertx/example/HelloWorldEmbedded.java" TargetMode="Externa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4.xml.rels><?xml version="1.0" encoding="UTF-8" standalone="yes"?>
<Relationships xmlns="http://schemas.openxmlformats.org/package/2006/relationships"><Relationship Id="rId3" Type="http://schemas.openxmlformats.org/officeDocument/2006/relationships/hyperlink" Target="http://vertx.io/core_manual_groovy.html" TargetMode="External"/><Relationship Id="rId4" Type="http://schemas.openxmlformats.org/officeDocument/2006/relationships/hyperlink" Target="http://vertxproject.wordpress.com/2012/05/09/vert-x-vs-node-js-simple-http-benchmarks/" TargetMode="External"/><Relationship Id="rId1" Type="http://schemas.openxmlformats.org/officeDocument/2006/relationships/slideLayout" Target="../slideLayouts/slideLayout2.xml"/><Relationship Id="rId2" Type="http://schemas.openxmlformats.org/officeDocument/2006/relationships/hyperlink" Target="http://vertx.io/"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4" name="Content Placeholder 2"/>
          <p:cNvSpPr txBox="1">
            <a:spLocks/>
          </p:cNvSpPr>
          <p:nvPr/>
        </p:nvSpPr>
        <p:spPr>
          <a:xfrm>
            <a:off x="7219466" y="4953006"/>
            <a:ext cx="3372338" cy="620485"/>
          </a:xfrm>
          <a:prstGeom prst="rect">
            <a:avLst/>
          </a:prstGeom>
        </p:spPr>
        <p:txBody>
          <a:bodyPr lIns="91440" tIns="45720" rIns="91440" bIns="45720">
            <a:noAutofit/>
          </a:bodyPr>
          <a:lstStyle>
            <a:lvl1pPr marL="285750" indent="-285750" algn="l" defTabSz="914400" rtl="0" eaLnBrk="1" latinLnBrk="0" hangingPunct="1">
              <a:lnSpc>
                <a:spcPct val="100000"/>
              </a:lnSpc>
              <a:spcBef>
                <a:spcPts val="600"/>
              </a:spcBef>
              <a:spcAft>
                <a:spcPts val="600"/>
              </a:spcAft>
              <a:buSzPct val="90000"/>
              <a:buFontTx/>
              <a:buBlip>
                <a:blip r:embed="rId4"/>
              </a:buBlip>
              <a:defRPr sz="2200" kern="1200">
                <a:solidFill>
                  <a:schemeClr val="tx1">
                    <a:lumMod val="65000"/>
                    <a:lumOff val="35000"/>
                  </a:schemeClr>
                </a:solidFill>
                <a:latin typeface="+mn-lt"/>
                <a:ea typeface="+mn-ea"/>
                <a:cs typeface="+mn-cs"/>
              </a:defRPr>
            </a:lvl1pPr>
            <a:lvl2pPr marL="742950" indent="-285750" algn="l" defTabSz="914400" rtl="0" eaLnBrk="1" latinLnBrk="0" hangingPunct="1">
              <a:lnSpc>
                <a:spcPct val="100000"/>
              </a:lnSpc>
              <a:spcBef>
                <a:spcPts val="0"/>
              </a:spcBef>
              <a:spcAft>
                <a:spcPts val="600"/>
              </a:spcAft>
              <a:buClr>
                <a:srgbClr val="3F965C"/>
              </a:buClr>
              <a:buSzPct val="80000"/>
              <a:buFontTx/>
              <a:buBlip>
                <a:blip r:embed="rId5"/>
              </a:buBlip>
              <a:defRPr sz="1800" kern="1200">
                <a:solidFill>
                  <a:schemeClr val="tx1">
                    <a:lumMod val="50000"/>
                    <a:lumOff val="50000"/>
                  </a:schemeClr>
                </a:solidFill>
                <a:latin typeface="+mn-lt"/>
                <a:ea typeface="+mn-ea"/>
                <a:cs typeface="+mn-cs"/>
              </a:defRPr>
            </a:lvl2pPr>
            <a:lvl3pPr marL="1085850" indent="-171450" algn="l" defTabSz="914400" rtl="0" eaLnBrk="1" latinLnBrk="0" hangingPunct="1">
              <a:lnSpc>
                <a:spcPct val="100000"/>
              </a:lnSpc>
              <a:spcBef>
                <a:spcPts val="0"/>
              </a:spcBef>
              <a:spcAft>
                <a:spcPts val="600"/>
              </a:spcAft>
              <a:buFont typeface="Arial" pitchFamily="34" charset="0"/>
              <a:buChar char="•"/>
              <a:defRPr sz="1300" kern="1200">
                <a:solidFill>
                  <a:schemeClr val="tx1">
                    <a:lumMod val="50000"/>
                    <a:lumOff val="50000"/>
                  </a:schemeClr>
                </a:solidFill>
                <a:latin typeface="+mn-lt"/>
                <a:ea typeface="+mn-ea"/>
                <a:cs typeface="+mn-cs"/>
              </a:defRPr>
            </a:lvl3pPr>
            <a:lvl4pPr marL="1543050" indent="-171450" algn="l" defTabSz="914400" rtl="0" eaLnBrk="1" latinLnBrk="0" hangingPunct="1">
              <a:lnSpc>
                <a:spcPct val="100000"/>
              </a:lnSpc>
              <a:spcBef>
                <a:spcPct val="20000"/>
              </a:spcBef>
              <a:buFont typeface="Arial" pitchFamily="34" charset="0"/>
              <a:buChar char="–"/>
              <a:defRPr sz="1000" kern="1200">
                <a:solidFill>
                  <a:schemeClr val="tx1">
                    <a:lumMod val="50000"/>
                    <a:lumOff val="50000"/>
                  </a:schemeClr>
                </a:solidFill>
                <a:latin typeface="+mn-lt"/>
                <a:ea typeface="+mn-ea"/>
                <a:cs typeface="+mn-cs"/>
              </a:defRPr>
            </a:lvl4pPr>
            <a:lvl5pPr marL="2000250" indent="-171450" algn="l" defTabSz="914400" rtl="0" eaLnBrk="1" latinLnBrk="0" hangingPunct="1">
              <a:lnSpc>
                <a:spcPct val="100000"/>
              </a:lnSpc>
              <a:spcBef>
                <a:spcPct val="20000"/>
              </a:spcBef>
              <a:buFont typeface="Arial" pitchFamily="34" charset="0"/>
              <a:buChar char="»"/>
              <a:defRPr sz="1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5000"/>
              </a:lnSpc>
              <a:spcBef>
                <a:spcPts val="0"/>
              </a:spcBef>
              <a:buNone/>
            </a:pPr>
            <a:r>
              <a:rPr lang="en-US" sz="2100" dirty="0" smtClean="0">
                <a:solidFill>
                  <a:schemeClr val="bg1">
                    <a:lumMod val="50000"/>
                  </a:schemeClr>
                </a:solidFill>
              </a:rPr>
              <a:t>Ryan </a:t>
            </a:r>
            <a:r>
              <a:rPr lang="en-US" sz="2100" dirty="0" smtClean="0">
                <a:solidFill>
                  <a:schemeClr val="bg1">
                    <a:lumMod val="50000"/>
                  </a:schemeClr>
                </a:solidFill>
              </a:rPr>
              <a:t>Applegate</a:t>
            </a:r>
            <a:endParaRPr lang="en-US" sz="2100" dirty="0" smtClean="0">
              <a:solidFill>
                <a:schemeClr val="bg1">
                  <a:lumMod val="50000"/>
                </a:schemeClr>
              </a:solidFill>
            </a:endParaRPr>
          </a:p>
        </p:txBody>
      </p:sp>
    </p:spTree>
    <p:extLst>
      <p:ext uri="{BB962C8B-B14F-4D97-AF65-F5344CB8AC3E}">
        <p14:creationId xmlns:p14="http://schemas.microsoft.com/office/powerpoint/2010/main" val="282555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ertx_benchmark_2.png"/>
          <p:cNvPicPr>
            <a:picLocks noGrp="1" noChangeAspect="1"/>
          </p:cNvPicPr>
          <p:nvPr>
            <p:ph idx="1"/>
          </p:nvPr>
        </p:nvPicPr>
        <p:blipFill>
          <a:blip r:embed="rId3">
            <a:extLst>
              <a:ext uri="{28A0092B-C50C-407E-A947-70E740481C1C}">
                <a14:useLocalDpi xmlns:a14="http://schemas.microsoft.com/office/drawing/2010/main" val="0"/>
              </a:ext>
            </a:extLst>
          </a:blip>
          <a:srcRect l="-4963" r="-4963"/>
          <a:stretch>
            <a:fillRect/>
          </a:stretch>
        </p:blipFill>
        <p:spPr>
          <a:xfrm>
            <a:off x="0" y="0"/>
            <a:ext cx="14630400" cy="8229600"/>
          </a:xfrm>
          <a:solidFill>
            <a:schemeClr val="bg1"/>
          </a:solidFill>
        </p:spPr>
      </p:pic>
    </p:spTree>
    <p:extLst>
      <p:ext uri="{BB962C8B-B14F-4D97-AF65-F5344CB8AC3E}">
        <p14:creationId xmlns:p14="http://schemas.microsoft.com/office/powerpoint/2010/main" val="285653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7620000"/>
            <a:ext cx="14630400" cy="609600"/>
          </a:xfrm>
        </p:spPr>
        <p:txBody>
          <a:bodyPr/>
          <a:lstStyle/>
          <a:p>
            <a:r>
              <a:rPr lang="en-US" sz="2800" dirty="0"/>
              <a:t>https://</a:t>
            </a:r>
            <a:r>
              <a:rPr lang="en-US" sz="2800" dirty="0" err="1"/>
              <a:t>www.techempower.com</a:t>
            </a:r>
            <a:r>
              <a:rPr lang="en-US" sz="2800" dirty="0"/>
              <a:t>/</a:t>
            </a:r>
            <a:r>
              <a:rPr lang="en-US" sz="2800" dirty="0" smtClean="0"/>
              <a:t>benchmarks/#section=data-r8&amp;hw=i7&amp;test=plaintext</a:t>
            </a:r>
            <a:endParaRPr lang="en-US" sz="2800" dirty="0"/>
          </a:p>
        </p:txBody>
      </p:sp>
      <p:pic>
        <p:nvPicPr>
          <p:cNvPr id="4" name="Picture 3" descr="empower_benchmark_plain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43713"/>
          </a:xfrm>
          <a:prstGeom prst="rect">
            <a:avLst/>
          </a:prstGeom>
        </p:spPr>
      </p:pic>
    </p:spTree>
    <p:extLst>
      <p:ext uri="{BB962C8B-B14F-4D97-AF65-F5344CB8AC3E}">
        <p14:creationId xmlns:p14="http://schemas.microsoft.com/office/powerpoint/2010/main" val="13690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empower_benchmark_json.png"/>
          <p:cNvPicPr>
            <a:picLocks noGrp="1" noChangeAspect="1"/>
          </p:cNvPicPr>
          <p:nvPr>
            <p:ph idx="1"/>
          </p:nvPr>
        </p:nvPicPr>
        <p:blipFill>
          <a:blip r:embed="rId3">
            <a:extLst>
              <a:ext uri="{28A0092B-C50C-407E-A947-70E740481C1C}">
                <a14:useLocalDpi xmlns:a14="http://schemas.microsoft.com/office/drawing/2010/main" val="0"/>
              </a:ext>
            </a:extLst>
          </a:blip>
          <a:srcRect t="1561" b="1561"/>
          <a:stretch>
            <a:fillRect/>
          </a:stretch>
        </p:blipFill>
        <p:spPr>
          <a:xfrm>
            <a:off x="0" y="0"/>
            <a:ext cx="14630400" cy="8229600"/>
          </a:xfrm>
        </p:spPr>
      </p:pic>
    </p:spTree>
    <p:extLst>
      <p:ext uri="{BB962C8B-B14F-4D97-AF65-F5344CB8AC3E}">
        <p14:creationId xmlns:p14="http://schemas.microsoft.com/office/powerpoint/2010/main" val="13130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white-bi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276600"/>
            <a:ext cx="5359400" cy="1612900"/>
          </a:xfrm>
          <a:prstGeom prst="rect">
            <a:avLst/>
          </a:prstGeom>
        </p:spPr>
      </p:pic>
    </p:spTree>
    <p:extLst>
      <p:ext uri="{BB962C8B-B14F-4D97-AF65-F5344CB8AC3E}">
        <p14:creationId xmlns:p14="http://schemas.microsoft.com/office/powerpoint/2010/main" val="19753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err="1"/>
              <a:t>Verticle</a:t>
            </a:r>
            <a:endParaRPr lang="en-US" dirty="0"/>
          </a:p>
        </p:txBody>
      </p:sp>
      <p:sp>
        <p:nvSpPr>
          <p:cNvPr id="3" name="Content Placeholder 2"/>
          <p:cNvSpPr>
            <a:spLocks noGrp="1"/>
          </p:cNvSpPr>
          <p:nvPr>
            <p:ph idx="1"/>
          </p:nvPr>
        </p:nvSpPr>
        <p:spPr>
          <a:xfrm>
            <a:off x="3581400" y="2066925"/>
            <a:ext cx="10332722" cy="5004435"/>
          </a:xfrm>
        </p:spPr>
        <p:txBody>
          <a:bodyPr numCol="1"/>
          <a:lstStyle/>
          <a:p>
            <a:pPr marL="1422400" indent="0" algn="ctr">
              <a:spcBef>
                <a:spcPts val="0"/>
              </a:spcBef>
              <a:buNone/>
            </a:pPr>
            <a:r>
              <a:rPr lang="en-US" sz="3600" dirty="0"/>
              <a:t>The unit of deployment in </a:t>
            </a:r>
            <a:r>
              <a:rPr lang="en-US" sz="3600" dirty="0" err="1"/>
              <a:t>vert.x</a:t>
            </a:r>
            <a:r>
              <a:rPr lang="en-US" sz="3600" dirty="0"/>
              <a:t> is called a </a:t>
            </a:r>
            <a:r>
              <a:rPr lang="en-US" sz="3600" dirty="0" err="1"/>
              <a:t>verticle</a:t>
            </a:r>
            <a:r>
              <a:rPr lang="en-US" sz="3600" dirty="0"/>
              <a:t> (think of a particle, for </a:t>
            </a:r>
            <a:r>
              <a:rPr lang="en-US" sz="3600" dirty="0" err="1"/>
              <a:t>vert.x</a:t>
            </a:r>
            <a:r>
              <a:rPr lang="en-US" sz="3600" dirty="0"/>
              <a:t>). </a:t>
            </a:r>
            <a:r>
              <a:rPr lang="en-US" sz="3600" dirty="0" err="1"/>
              <a:t>Verticles</a:t>
            </a:r>
            <a:r>
              <a:rPr lang="en-US" sz="3600" dirty="0"/>
              <a:t> can currently be written in </a:t>
            </a:r>
            <a:r>
              <a:rPr lang="en-US" sz="3600" dirty="0" smtClean="0"/>
              <a:t>Java, JavaScript</a:t>
            </a:r>
            <a:r>
              <a:rPr lang="en-US" sz="3600" dirty="0"/>
              <a:t>, Ruby, </a:t>
            </a:r>
            <a:r>
              <a:rPr lang="en-US" sz="3600" dirty="0" smtClean="0"/>
              <a:t>Python, Groovy, </a:t>
            </a:r>
            <a:r>
              <a:rPr lang="en-US" sz="3600" dirty="0" err="1" smtClean="0"/>
              <a:t>Clojure</a:t>
            </a:r>
            <a:r>
              <a:rPr lang="en-US" sz="3600" dirty="0" smtClean="0"/>
              <a:t>, and </a:t>
            </a:r>
            <a:r>
              <a:rPr lang="en-US" sz="3600" dirty="0" err="1" smtClean="0"/>
              <a:t>Scala</a:t>
            </a:r>
            <a:r>
              <a:rPr lang="en-US" sz="3600" dirty="0" smtClean="0"/>
              <a:t>. </a:t>
            </a:r>
          </a:p>
          <a:p>
            <a:pPr marL="1422400" indent="0" algn="ctr">
              <a:buNone/>
            </a:pPr>
            <a:r>
              <a:rPr lang="en-US" sz="3600" dirty="0" smtClean="0"/>
              <a:t>A </a:t>
            </a:r>
            <a:r>
              <a:rPr lang="en-US" sz="3600" dirty="0" err="1"/>
              <a:t>verticle</a:t>
            </a:r>
            <a:r>
              <a:rPr lang="en-US" sz="3600" dirty="0"/>
              <a:t> is defined by having a main </a:t>
            </a:r>
            <a:r>
              <a:rPr lang="en-US" sz="3600" dirty="0" smtClean="0"/>
              <a:t>which </a:t>
            </a:r>
            <a:r>
              <a:rPr lang="en-US" sz="3600" dirty="0"/>
              <a:t>is just the script (or class in the case of Java) to run to start the </a:t>
            </a:r>
            <a:r>
              <a:rPr lang="en-US" sz="3600" dirty="0" err="1"/>
              <a:t>verticle</a:t>
            </a:r>
            <a:r>
              <a:rPr lang="en-US" sz="3600" dirty="0"/>
              <a:t>.</a:t>
            </a:r>
            <a:endParaRPr lang="en-US" sz="3200" dirty="0"/>
          </a:p>
        </p:txBody>
      </p:sp>
      <p:sp>
        <p:nvSpPr>
          <p:cNvPr id="4" name="Rounded Rectangle 3"/>
          <p:cNvSpPr/>
          <p:nvPr/>
        </p:nvSpPr>
        <p:spPr>
          <a:xfrm>
            <a:off x="2743200" y="2209800"/>
            <a:ext cx="1676400" cy="4343400"/>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t>Verticle</a:t>
            </a:r>
            <a:endParaRPr lang="en-US" b="1" dirty="0"/>
          </a:p>
        </p:txBody>
      </p:sp>
    </p:spTree>
    <p:extLst>
      <p:ext uri="{BB962C8B-B14F-4D97-AF65-F5344CB8AC3E}">
        <p14:creationId xmlns:p14="http://schemas.microsoft.com/office/powerpoint/2010/main" val="226116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828800"/>
            <a:ext cx="7086600" cy="6172200"/>
          </a:xfrm>
          <a:prstGeom prst="rect">
            <a:avLst/>
          </a:prstGeom>
          <a:solidFill>
            <a:srgbClr val="009400">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err="1" smtClean="0"/>
              <a:t>Vert.x</a:t>
            </a:r>
            <a:r>
              <a:rPr lang="en-US" dirty="0" smtClean="0"/>
              <a:t> Instance</a:t>
            </a:r>
            <a:endParaRPr lang="en-US" dirty="0"/>
          </a:p>
        </p:txBody>
      </p:sp>
      <p:sp>
        <p:nvSpPr>
          <p:cNvPr id="3" name="Content Placeholder 2"/>
          <p:cNvSpPr>
            <a:spLocks noGrp="1"/>
          </p:cNvSpPr>
          <p:nvPr>
            <p:ph idx="1"/>
          </p:nvPr>
        </p:nvSpPr>
        <p:spPr>
          <a:xfrm>
            <a:off x="9753600" y="2377440"/>
            <a:ext cx="4160522" cy="4861560"/>
          </a:xfrm>
        </p:spPr>
        <p:txBody>
          <a:bodyPr numCol="1"/>
          <a:lstStyle/>
          <a:p>
            <a:pPr marL="1879600" indent="0" defTabSz="1947863">
              <a:buNone/>
              <a:tabLst>
                <a:tab pos="1879600" algn="l"/>
              </a:tabLst>
            </a:pPr>
            <a:r>
              <a:rPr lang="en-US" sz="3200" dirty="0" smtClean="0"/>
              <a:t>Event Loops</a:t>
            </a:r>
          </a:p>
          <a:p>
            <a:pPr marL="1879600" indent="0" defTabSz="1947863">
              <a:buNone/>
              <a:tabLst>
                <a:tab pos="1879600" algn="l"/>
              </a:tabLst>
            </a:pPr>
            <a:endParaRPr lang="en-US" sz="3200" dirty="0" smtClean="0"/>
          </a:p>
          <a:p>
            <a:pPr marL="1879600" indent="0" defTabSz="1947863">
              <a:buNone/>
              <a:tabLst>
                <a:tab pos="1879600" algn="l"/>
              </a:tabLst>
            </a:pPr>
            <a:endParaRPr lang="en-US" sz="3200" dirty="0"/>
          </a:p>
          <a:p>
            <a:pPr marL="169863" indent="0" algn="ctr" defTabSz="1947863">
              <a:buNone/>
              <a:tabLst>
                <a:tab pos="119063" algn="l"/>
              </a:tabLst>
            </a:pPr>
            <a:r>
              <a:rPr lang="en-US" sz="3200" dirty="0" err="1"/>
              <a:t>vertx</a:t>
            </a:r>
            <a:r>
              <a:rPr lang="en-US" sz="3200" dirty="0"/>
              <a:t> run </a:t>
            </a:r>
            <a:r>
              <a:rPr lang="en-US" sz="3200" dirty="0" err="1"/>
              <a:t>HelloWorld</a:t>
            </a:r>
            <a:r>
              <a:rPr lang="en-US" sz="3200" dirty="0"/>
              <a:t> -instances 4</a:t>
            </a:r>
            <a:endParaRPr lang="en-US" sz="3200" dirty="0" smtClean="0"/>
          </a:p>
          <a:p>
            <a:pPr marL="1422400" indent="0">
              <a:spcBef>
                <a:spcPts val="0"/>
              </a:spcBef>
              <a:buNone/>
            </a:pPr>
            <a:endParaRPr lang="en-US" sz="3200" dirty="0"/>
          </a:p>
        </p:txBody>
      </p:sp>
      <p:sp>
        <p:nvSpPr>
          <p:cNvPr id="4" name="Rounded Rectangle 3"/>
          <p:cNvSpPr/>
          <p:nvPr/>
        </p:nvSpPr>
        <p:spPr>
          <a:xfrm>
            <a:off x="2895600" y="3733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sp>
        <p:nvSpPr>
          <p:cNvPr id="5" name="Rounded Rectangle 4"/>
          <p:cNvSpPr/>
          <p:nvPr/>
        </p:nvSpPr>
        <p:spPr>
          <a:xfrm>
            <a:off x="4572000" y="3733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sp>
        <p:nvSpPr>
          <p:cNvPr id="6" name="Rounded Rectangle 5"/>
          <p:cNvSpPr/>
          <p:nvPr/>
        </p:nvSpPr>
        <p:spPr>
          <a:xfrm>
            <a:off x="6248400" y="3733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sp>
        <p:nvSpPr>
          <p:cNvPr id="7" name="Rounded Rectangle 6"/>
          <p:cNvSpPr/>
          <p:nvPr/>
        </p:nvSpPr>
        <p:spPr>
          <a:xfrm>
            <a:off x="7924800" y="3733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grpSp>
        <p:nvGrpSpPr>
          <p:cNvPr id="13" name="Group 12"/>
          <p:cNvGrpSpPr/>
          <p:nvPr/>
        </p:nvGrpSpPr>
        <p:grpSpPr>
          <a:xfrm>
            <a:off x="2895600" y="2209800"/>
            <a:ext cx="1600200" cy="1447800"/>
            <a:chOff x="2971800" y="2209800"/>
            <a:chExt cx="1524000" cy="1371600"/>
          </a:xfrm>
        </p:grpSpPr>
        <p:sp>
          <p:nvSpPr>
            <p:cNvPr id="11" name="Rounded Rectangle 10"/>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event_loop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grpSp>
        <p:nvGrpSpPr>
          <p:cNvPr id="14" name="Group 13"/>
          <p:cNvGrpSpPr/>
          <p:nvPr/>
        </p:nvGrpSpPr>
        <p:grpSpPr>
          <a:xfrm>
            <a:off x="4572000" y="2209800"/>
            <a:ext cx="1600200" cy="1447800"/>
            <a:chOff x="2971800" y="2209800"/>
            <a:chExt cx="1524000" cy="1371600"/>
          </a:xfrm>
        </p:grpSpPr>
        <p:sp>
          <p:nvSpPr>
            <p:cNvPr id="15" name="Rounded Rectangle 14"/>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vent_loop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grpSp>
        <p:nvGrpSpPr>
          <p:cNvPr id="17" name="Group 16"/>
          <p:cNvGrpSpPr/>
          <p:nvPr/>
        </p:nvGrpSpPr>
        <p:grpSpPr>
          <a:xfrm>
            <a:off x="6248400" y="2209800"/>
            <a:ext cx="1600200" cy="1447800"/>
            <a:chOff x="2971800" y="2209800"/>
            <a:chExt cx="1524000" cy="1371600"/>
          </a:xfrm>
        </p:grpSpPr>
        <p:sp>
          <p:nvSpPr>
            <p:cNvPr id="18" name="Rounded Rectangle 17"/>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event_loop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grpSp>
        <p:nvGrpSpPr>
          <p:cNvPr id="20" name="Group 19"/>
          <p:cNvGrpSpPr/>
          <p:nvPr/>
        </p:nvGrpSpPr>
        <p:grpSpPr>
          <a:xfrm>
            <a:off x="7924800" y="2209800"/>
            <a:ext cx="1600200" cy="1447800"/>
            <a:chOff x="2971800" y="2209800"/>
            <a:chExt cx="1524000" cy="1371600"/>
          </a:xfrm>
        </p:grpSpPr>
        <p:sp>
          <p:nvSpPr>
            <p:cNvPr id="21" name="Rounded Rectangle 20"/>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event_loop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sp>
        <p:nvSpPr>
          <p:cNvPr id="23" name="Left Arrow 22"/>
          <p:cNvSpPr/>
          <p:nvPr/>
        </p:nvSpPr>
        <p:spPr>
          <a:xfrm>
            <a:off x="10363200" y="2563368"/>
            <a:ext cx="1143000" cy="713232"/>
          </a:xfrm>
          <a:prstGeom prst="leftArrow">
            <a:avLst/>
          </a:prstGeom>
          <a:solidFill>
            <a:schemeClr val="tx1">
              <a:alpha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91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Running </a:t>
            </a:r>
            <a:r>
              <a:rPr lang="en-US" dirty="0" err="1"/>
              <a:t>Vert.x</a:t>
            </a:r>
            <a:r>
              <a:rPr lang="en-US" dirty="0"/>
              <a:t> Server</a:t>
            </a:r>
          </a:p>
        </p:txBody>
      </p:sp>
      <p:sp>
        <p:nvSpPr>
          <p:cNvPr id="3" name="Content Placeholder 2"/>
          <p:cNvSpPr>
            <a:spLocks noGrp="1"/>
          </p:cNvSpPr>
          <p:nvPr>
            <p:ph idx="1"/>
          </p:nvPr>
        </p:nvSpPr>
        <p:spPr>
          <a:xfrm>
            <a:off x="2895600" y="1752600"/>
            <a:ext cx="11018522" cy="904875"/>
          </a:xfrm>
        </p:spPr>
        <p:txBody>
          <a:bodyPr numCol="1"/>
          <a:lstStyle/>
          <a:p>
            <a:pPr marL="627063" indent="0" defTabSz="627063">
              <a:spcBef>
                <a:spcPts val="0"/>
              </a:spcBef>
              <a:buNone/>
            </a:pPr>
            <a:r>
              <a:rPr lang="en-US" sz="2800" dirty="0" err="1" smtClean="0"/>
              <a:t>Server.groovy</a:t>
            </a:r>
            <a:endParaRPr lang="en-US" sz="2800" dirty="0" smtClean="0"/>
          </a:p>
          <a:p>
            <a:pPr marL="1422400" indent="0">
              <a:spcBef>
                <a:spcPts val="0"/>
              </a:spcBef>
              <a:buNone/>
            </a:pPr>
            <a:endParaRPr lang="en-US" sz="2800" dirty="0"/>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6" name="TextBox 5"/>
          <p:cNvSpPr txBox="1"/>
          <p:nvPr/>
        </p:nvSpPr>
        <p:spPr>
          <a:xfrm>
            <a:off x="3657600" y="2352675"/>
            <a:ext cx="8763000" cy="2323713"/>
          </a:xfrm>
          <a:prstGeom prst="rect">
            <a:avLst/>
          </a:prstGeom>
          <a:solidFill>
            <a:srgbClr val="4C4C4C"/>
          </a:solidFill>
        </p:spPr>
        <p:txBody>
          <a:bodyPr wrap="square" rtlCol="0">
            <a:spAutoFit/>
          </a:bodyPr>
          <a:lstStyle/>
          <a:p>
            <a:r>
              <a:rPr lang="en-US" dirty="0" smtClean="0">
                <a:solidFill>
                  <a:srgbClr val="DCDCDC"/>
                </a:solidFill>
              </a:rPr>
              <a:t> </a:t>
            </a:r>
            <a:r>
              <a:rPr lang="en-US" dirty="0" err="1" smtClean="0">
                <a:solidFill>
                  <a:srgbClr val="DCDCDC"/>
                </a:solidFill>
              </a:rPr>
              <a:t>vertx.createHttpServer</a:t>
            </a:r>
            <a:r>
              <a:rPr lang="en-US" dirty="0">
                <a:solidFill>
                  <a:srgbClr val="DCDCDC"/>
                </a:solidFill>
              </a:rPr>
              <a:t>().</a:t>
            </a:r>
            <a:r>
              <a:rPr lang="en-US" dirty="0" err="1">
                <a:solidFill>
                  <a:srgbClr val="DCDCDC"/>
                </a:solidFill>
              </a:rPr>
              <a:t>requestHandler</a:t>
            </a:r>
            <a:r>
              <a:rPr lang="en-US" dirty="0">
                <a:solidFill>
                  <a:srgbClr val="DCDCDC"/>
                </a:solidFill>
              </a:rPr>
              <a:t> { </a:t>
            </a:r>
            <a:r>
              <a:rPr lang="en-US" dirty="0" err="1">
                <a:solidFill>
                  <a:srgbClr val="DCDCDC"/>
                </a:solidFill>
              </a:rPr>
              <a:t>req</a:t>
            </a:r>
            <a:r>
              <a:rPr lang="en-US" dirty="0">
                <a:solidFill>
                  <a:srgbClr val="DCDCDC"/>
                </a:solidFill>
              </a:rPr>
              <a:t> -&gt; </a:t>
            </a:r>
          </a:p>
          <a:p>
            <a:r>
              <a:rPr lang="en-US" dirty="0">
                <a:solidFill>
                  <a:srgbClr val="DCDCDC"/>
                </a:solidFill>
              </a:rPr>
              <a:t>  </a:t>
            </a:r>
            <a:r>
              <a:rPr lang="en-US" dirty="0" smtClean="0">
                <a:solidFill>
                  <a:srgbClr val="DCDCDC"/>
                </a:solidFill>
              </a:rPr>
              <a:t>  </a:t>
            </a:r>
            <a:r>
              <a:rPr lang="en-US" dirty="0" err="1" smtClean="0">
                <a:solidFill>
                  <a:srgbClr val="DCDCDC"/>
                </a:solidFill>
              </a:rPr>
              <a:t>def</a:t>
            </a:r>
            <a:r>
              <a:rPr lang="en-US" dirty="0" smtClean="0">
                <a:solidFill>
                  <a:srgbClr val="DCDCDC"/>
                </a:solidFill>
              </a:rPr>
              <a:t> </a:t>
            </a:r>
            <a:r>
              <a:rPr lang="en-US" dirty="0">
                <a:solidFill>
                  <a:srgbClr val="EFDCBC"/>
                </a:solidFill>
              </a:rPr>
              <a:t>file</a:t>
            </a:r>
            <a:r>
              <a:rPr lang="en-US" dirty="0">
                <a:solidFill>
                  <a:srgbClr val="DCDCDC"/>
                </a:solidFill>
              </a:rPr>
              <a:t> = </a:t>
            </a:r>
            <a:r>
              <a:rPr lang="en-US" dirty="0" err="1">
                <a:solidFill>
                  <a:srgbClr val="DCDCDC"/>
                </a:solidFill>
              </a:rPr>
              <a:t>req.</a:t>
            </a:r>
            <a:r>
              <a:rPr lang="en-US" dirty="0" err="1">
                <a:solidFill>
                  <a:srgbClr val="EFDCBC"/>
                </a:solidFill>
              </a:rPr>
              <a:t>uri</a:t>
            </a:r>
            <a:r>
              <a:rPr lang="en-US" dirty="0">
                <a:solidFill>
                  <a:srgbClr val="DCDCDC"/>
                </a:solidFill>
              </a:rPr>
              <a:t> == </a:t>
            </a:r>
            <a:r>
              <a:rPr lang="en-US" dirty="0">
                <a:solidFill>
                  <a:srgbClr val="CC9393"/>
                </a:solidFill>
              </a:rPr>
              <a:t>"/"</a:t>
            </a:r>
            <a:r>
              <a:rPr lang="en-US" dirty="0">
                <a:solidFill>
                  <a:srgbClr val="DCDCDC"/>
                </a:solidFill>
              </a:rPr>
              <a:t> ? </a:t>
            </a:r>
            <a:r>
              <a:rPr lang="en-US" dirty="0">
                <a:solidFill>
                  <a:srgbClr val="CC9393"/>
                </a:solidFill>
              </a:rPr>
              <a:t>"</a:t>
            </a:r>
            <a:r>
              <a:rPr lang="en-US" dirty="0" err="1">
                <a:solidFill>
                  <a:srgbClr val="CC9393"/>
                </a:solidFill>
              </a:rPr>
              <a:t>index.html</a:t>
            </a:r>
            <a:r>
              <a:rPr lang="en-US" dirty="0">
                <a:solidFill>
                  <a:srgbClr val="CC9393"/>
                </a:solidFill>
              </a:rPr>
              <a:t>"</a:t>
            </a:r>
            <a:r>
              <a:rPr lang="en-US" dirty="0">
                <a:solidFill>
                  <a:srgbClr val="DCDCDC"/>
                </a:solidFill>
              </a:rPr>
              <a:t> : </a:t>
            </a:r>
            <a:r>
              <a:rPr lang="en-US" dirty="0" err="1">
                <a:solidFill>
                  <a:srgbClr val="DCDCDC"/>
                </a:solidFill>
              </a:rPr>
              <a:t>req.uri</a:t>
            </a:r>
            <a:r>
              <a:rPr lang="en-US" dirty="0">
                <a:solidFill>
                  <a:srgbClr val="DCDCDC"/>
                </a:solidFill>
              </a:rPr>
              <a:t>      </a:t>
            </a:r>
            <a:endParaRPr lang="en-US" dirty="0" smtClean="0">
              <a:solidFill>
                <a:srgbClr val="DCDCDC"/>
              </a:solidFill>
            </a:endParaRPr>
          </a:p>
          <a:p>
            <a:r>
              <a:rPr lang="en-US" dirty="0" smtClean="0">
                <a:solidFill>
                  <a:srgbClr val="DCDCDC"/>
                </a:solidFill>
              </a:rPr>
              <a:t>      </a:t>
            </a:r>
            <a:endParaRPr lang="en-US" dirty="0">
              <a:solidFill>
                <a:srgbClr val="DCDCDC"/>
              </a:solidFill>
            </a:endParaRPr>
          </a:p>
          <a:p>
            <a:r>
              <a:rPr lang="en-US" dirty="0">
                <a:solidFill>
                  <a:srgbClr val="DCDCDC"/>
                </a:solidFill>
              </a:rPr>
              <a:t>  </a:t>
            </a:r>
            <a:r>
              <a:rPr lang="en-US" dirty="0" smtClean="0">
                <a:solidFill>
                  <a:srgbClr val="DCDCDC"/>
                </a:solidFill>
              </a:rPr>
              <a:t>  </a:t>
            </a:r>
            <a:r>
              <a:rPr lang="en-US" dirty="0" err="1" smtClean="0">
                <a:solidFill>
                  <a:srgbClr val="DCDCDC"/>
                </a:solidFill>
              </a:rPr>
              <a:t>req.response.sendFile</a:t>
            </a:r>
            <a:r>
              <a:rPr lang="en-US" dirty="0" smtClean="0">
                <a:solidFill>
                  <a:srgbClr val="DCDCDC"/>
                </a:solidFill>
              </a:rPr>
              <a:t> </a:t>
            </a:r>
            <a:r>
              <a:rPr lang="en-US" dirty="0">
                <a:solidFill>
                  <a:srgbClr val="CC9393"/>
                </a:solidFill>
              </a:rPr>
              <a:t>"</a:t>
            </a:r>
            <a:r>
              <a:rPr lang="en-US" dirty="0" err="1">
                <a:solidFill>
                  <a:srgbClr val="CC9393"/>
                </a:solidFill>
              </a:rPr>
              <a:t>webroot</a:t>
            </a:r>
            <a:r>
              <a:rPr lang="en-US" dirty="0">
                <a:solidFill>
                  <a:srgbClr val="CC9393"/>
                </a:solidFill>
              </a:rPr>
              <a:t>/</a:t>
            </a:r>
            <a:r>
              <a:rPr lang="en-US" dirty="0">
                <a:solidFill>
                  <a:srgbClr val="EFDCBC"/>
                </a:solidFill>
              </a:rPr>
              <a:t>$file</a:t>
            </a:r>
            <a:r>
              <a:rPr lang="en-US" dirty="0">
                <a:solidFill>
                  <a:srgbClr val="CC9393"/>
                </a:solidFill>
              </a:rPr>
              <a:t>"</a:t>
            </a:r>
            <a:r>
              <a:rPr lang="en-US" dirty="0">
                <a:solidFill>
                  <a:srgbClr val="DCDCDC"/>
                </a:solidFill>
              </a:rPr>
              <a:t> </a:t>
            </a:r>
          </a:p>
          <a:p>
            <a:r>
              <a:rPr lang="en-US" dirty="0" smtClean="0">
                <a:solidFill>
                  <a:srgbClr val="DCDCDC"/>
                </a:solidFill>
              </a:rPr>
              <a:t> }</a:t>
            </a:r>
            <a:r>
              <a:rPr lang="en-US" dirty="0">
                <a:solidFill>
                  <a:srgbClr val="DCDCDC"/>
                </a:solidFill>
              </a:rPr>
              <a:t>.</a:t>
            </a:r>
            <a:r>
              <a:rPr lang="en-US" dirty="0">
                <a:solidFill>
                  <a:srgbClr val="EFDCBC"/>
                </a:solidFill>
              </a:rPr>
              <a:t>listen</a:t>
            </a:r>
            <a:r>
              <a:rPr lang="en-US" dirty="0">
                <a:solidFill>
                  <a:srgbClr val="DCDCDC"/>
                </a:solidFill>
              </a:rPr>
              <a:t>(</a:t>
            </a:r>
            <a:r>
              <a:rPr lang="en-US" dirty="0">
                <a:solidFill>
                  <a:srgbClr val="8CD0D3"/>
                </a:solidFill>
              </a:rPr>
              <a:t>8080</a:t>
            </a:r>
            <a:r>
              <a:rPr lang="en-US" dirty="0">
                <a:solidFill>
                  <a:srgbClr val="DCDCDC"/>
                </a:solidFill>
              </a:rPr>
              <a:t>) </a:t>
            </a:r>
          </a:p>
        </p:txBody>
      </p:sp>
      <p:sp>
        <p:nvSpPr>
          <p:cNvPr id="7" name="Content Placeholder 2"/>
          <p:cNvSpPr txBox="1">
            <a:spLocks/>
          </p:cNvSpPr>
          <p:nvPr/>
        </p:nvSpPr>
        <p:spPr>
          <a:xfrm>
            <a:off x="2895600" y="4876800"/>
            <a:ext cx="11018522" cy="9048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627063" indent="0" defTabSz="627063">
              <a:spcBef>
                <a:spcPts val="0"/>
              </a:spcBef>
              <a:buFontTx/>
              <a:buNone/>
            </a:pPr>
            <a:r>
              <a:rPr lang="en-US" sz="2800" dirty="0" smtClean="0"/>
              <a:t>Start the server</a:t>
            </a:r>
          </a:p>
          <a:p>
            <a:pPr marL="1422400" indent="0">
              <a:spcBef>
                <a:spcPts val="0"/>
              </a:spcBef>
              <a:buFontTx/>
              <a:buNone/>
            </a:pPr>
            <a:endParaRPr lang="en-US" sz="2800" dirty="0"/>
          </a:p>
        </p:txBody>
      </p:sp>
      <p:sp>
        <p:nvSpPr>
          <p:cNvPr id="8" name="TextBox 7"/>
          <p:cNvSpPr txBox="1"/>
          <p:nvPr/>
        </p:nvSpPr>
        <p:spPr>
          <a:xfrm>
            <a:off x="3657600" y="5476875"/>
            <a:ext cx="8763000" cy="538609"/>
          </a:xfrm>
          <a:prstGeom prst="rect">
            <a:avLst/>
          </a:prstGeom>
          <a:solidFill>
            <a:srgbClr val="4C4C4C"/>
          </a:solidFill>
        </p:spPr>
        <p:txBody>
          <a:bodyPr wrap="square" rtlCol="0">
            <a:spAutoFit/>
          </a:bodyPr>
          <a:lstStyle/>
          <a:p>
            <a:r>
              <a:rPr lang="en-US" dirty="0" smtClean="0">
                <a:solidFill>
                  <a:srgbClr val="EFDCBC"/>
                </a:solidFill>
              </a:rPr>
              <a:t> </a:t>
            </a:r>
            <a:r>
              <a:rPr lang="en-US" dirty="0" err="1" smtClean="0">
                <a:solidFill>
                  <a:srgbClr val="EFDCBC"/>
                </a:solidFill>
              </a:rPr>
              <a:t>vertx</a:t>
            </a:r>
            <a:r>
              <a:rPr lang="en-US" dirty="0" smtClean="0">
                <a:solidFill>
                  <a:srgbClr val="DCDCDC"/>
                </a:solidFill>
              </a:rPr>
              <a:t> run </a:t>
            </a:r>
            <a:r>
              <a:rPr lang="en-US" dirty="0" err="1" smtClean="0">
                <a:solidFill>
                  <a:srgbClr val="DCDCDC"/>
                </a:solidFill>
              </a:rPr>
              <a:t>Server.groovy</a:t>
            </a:r>
            <a:endParaRPr lang="en-US" dirty="0">
              <a:solidFill>
                <a:srgbClr val="DCDCDC"/>
              </a:solidFill>
            </a:endParaRPr>
          </a:p>
        </p:txBody>
      </p:sp>
      <p:sp>
        <p:nvSpPr>
          <p:cNvPr id="9" name="Content Placeholder 2"/>
          <p:cNvSpPr txBox="1">
            <a:spLocks/>
          </p:cNvSpPr>
          <p:nvPr/>
        </p:nvSpPr>
        <p:spPr>
          <a:xfrm>
            <a:off x="2895600" y="6252716"/>
            <a:ext cx="11018522" cy="9048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627063" indent="0" defTabSz="627063">
              <a:spcBef>
                <a:spcPts val="0"/>
              </a:spcBef>
              <a:buNone/>
            </a:pPr>
            <a:r>
              <a:rPr lang="en-US" sz="2800" dirty="0"/>
              <a:t>Utilize more cores, up your instances...</a:t>
            </a:r>
          </a:p>
        </p:txBody>
      </p:sp>
      <p:sp>
        <p:nvSpPr>
          <p:cNvPr id="10" name="TextBox 9"/>
          <p:cNvSpPr txBox="1"/>
          <p:nvPr/>
        </p:nvSpPr>
        <p:spPr>
          <a:xfrm>
            <a:off x="3657600" y="6852791"/>
            <a:ext cx="8763000" cy="538609"/>
          </a:xfrm>
          <a:prstGeom prst="rect">
            <a:avLst/>
          </a:prstGeom>
          <a:solidFill>
            <a:srgbClr val="4C4C4C"/>
          </a:solidFill>
        </p:spPr>
        <p:txBody>
          <a:bodyPr wrap="square" rtlCol="0">
            <a:spAutoFit/>
          </a:bodyPr>
          <a:lstStyle/>
          <a:p>
            <a:r>
              <a:rPr lang="en-US" dirty="0" smtClean="0">
                <a:solidFill>
                  <a:srgbClr val="EFDCBC"/>
                </a:solidFill>
              </a:rPr>
              <a:t> </a:t>
            </a:r>
            <a:r>
              <a:rPr lang="en-US" dirty="0" err="1" smtClean="0">
                <a:solidFill>
                  <a:srgbClr val="EFDCBC"/>
                </a:solidFill>
              </a:rPr>
              <a:t>vertx</a:t>
            </a:r>
            <a:r>
              <a:rPr lang="en-US" dirty="0" smtClean="0">
                <a:solidFill>
                  <a:srgbClr val="DCDCDC"/>
                </a:solidFill>
              </a:rPr>
              <a:t> </a:t>
            </a:r>
            <a:r>
              <a:rPr lang="en-US" dirty="0">
                <a:solidFill>
                  <a:srgbClr val="DCDCDC"/>
                </a:solidFill>
              </a:rPr>
              <a:t>run </a:t>
            </a:r>
            <a:r>
              <a:rPr lang="en-US" dirty="0" err="1" smtClean="0">
                <a:solidFill>
                  <a:srgbClr val="DCDCDC"/>
                </a:solidFill>
              </a:rPr>
              <a:t>Server.groovy</a:t>
            </a:r>
            <a:r>
              <a:rPr lang="en-US" dirty="0" smtClean="0">
                <a:solidFill>
                  <a:srgbClr val="DCDCDC"/>
                </a:solidFill>
              </a:rPr>
              <a:t> -</a:t>
            </a:r>
            <a:r>
              <a:rPr lang="en-US" dirty="0">
                <a:solidFill>
                  <a:srgbClr val="DCDCDC"/>
                </a:solidFill>
              </a:rPr>
              <a:t>instances </a:t>
            </a:r>
            <a:r>
              <a:rPr lang="en-US" dirty="0">
                <a:solidFill>
                  <a:srgbClr val="8CD0D3"/>
                </a:solidFill>
              </a:rPr>
              <a:t>32 </a:t>
            </a:r>
          </a:p>
        </p:txBody>
      </p:sp>
    </p:spTree>
    <p:extLst>
      <p:ext uri="{BB962C8B-B14F-4D97-AF65-F5344CB8AC3E}">
        <p14:creationId xmlns:p14="http://schemas.microsoft.com/office/powerpoint/2010/main" val="95302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Concurrency</a:t>
            </a:r>
          </a:p>
        </p:txBody>
      </p:sp>
      <p:sp>
        <p:nvSpPr>
          <p:cNvPr id="3" name="Content Placeholder 2"/>
          <p:cNvSpPr>
            <a:spLocks noGrp="1"/>
          </p:cNvSpPr>
          <p:nvPr>
            <p:ph idx="1"/>
          </p:nvPr>
        </p:nvSpPr>
        <p:spPr>
          <a:xfrm>
            <a:off x="2895600" y="2066925"/>
            <a:ext cx="11018522" cy="5004435"/>
          </a:xfrm>
        </p:spPr>
        <p:txBody>
          <a:bodyPr numCol="1"/>
          <a:lstStyle/>
          <a:p>
            <a:pPr marL="1422400" indent="0">
              <a:spcAft>
                <a:spcPts val="1200"/>
              </a:spcAft>
              <a:buNone/>
            </a:pPr>
            <a:r>
              <a:rPr lang="en-US" sz="3600" dirty="0" err="1"/>
              <a:t>Verticle</a:t>
            </a:r>
            <a:r>
              <a:rPr lang="en-US" sz="3600" dirty="0"/>
              <a:t> instance ALWAYS executes on assigned thread/event loop</a:t>
            </a:r>
            <a:r>
              <a:rPr lang="en-US" sz="3600" dirty="0" smtClean="0"/>
              <a:t>.</a:t>
            </a:r>
            <a:endParaRPr lang="en-US" sz="3600" dirty="0"/>
          </a:p>
          <a:p>
            <a:pPr marL="1422400" indent="0">
              <a:spcAft>
                <a:spcPts val="1200"/>
              </a:spcAft>
              <a:buNone/>
            </a:pPr>
            <a:r>
              <a:rPr lang="en-US" sz="3600" dirty="0" err="1"/>
              <a:t>Verticles</a:t>
            </a:r>
            <a:r>
              <a:rPr lang="en-US" sz="3600" dirty="0"/>
              <a:t> </a:t>
            </a:r>
            <a:r>
              <a:rPr lang="en-US" sz="3600" dirty="0" smtClean="0"/>
              <a:t>can have </a:t>
            </a:r>
            <a:r>
              <a:rPr lang="en-US" sz="3600" dirty="0"/>
              <a:t>isolated </a:t>
            </a:r>
            <a:r>
              <a:rPr lang="en-US" sz="3600" dirty="0" err="1"/>
              <a:t>classloaders</a:t>
            </a:r>
            <a:r>
              <a:rPr lang="en-US" sz="3600" dirty="0"/>
              <a:t> and </a:t>
            </a:r>
            <a:r>
              <a:rPr lang="en-US" sz="3600" dirty="0" smtClean="0"/>
              <a:t>therefore not share </a:t>
            </a:r>
            <a:r>
              <a:rPr lang="en-US" sz="3600" dirty="0"/>
              <a:t>global state</a:t>
            </a:r>
            <a:r>
              <a:rPr lang="en-US" sz="3600" dirty="0" smtClean="0"/>
              <a:t>.</a:t>
            </a:r>
            <a:endParaRPr lang="en-US" sz="3600" dirty="0"/>
          </a:p>
          <a:p>
            <a:pPr marL="1422400" indent="0">
              <a:spcAft>
                <a:spcPts val="1200"/>
              </a:spcAft>
              <a:buNone/>
            </a:pPr>
            <a:r>
              <a:rPr lang="en-US" sz="3600" dirty="0"/>
              <a:t>Write all your code as single threaded.</a:t>
            </a:r>
          </a:p>
          <a:p>
            <a:pPr marL="1422400" indent="0">
              <a:spcAft>
                <a:spcPts val="1200"/>
              </a:spcAft>
              <a:buNone/>
            </a:pPr>
            <a:r>
              <a:rPr lang="en-US" sz="3600" dirty="0"/>
              <a:t>No more synchronized and volatile!</a:t>
            </a:r>
            <a:endParaRPr lang="en-US" sz="3200" dirty="0"/>
          </a:p>
        </p:txBody>
      </p:sp>
    </p:spTree>
    <p:extLst>
      <p:ext uri="{BB962C8B-B14F-4D97-AF65-F5344CB8AC3E}">
        <p14:creationId xmlns:p14="http://schemas.microsoft.com/office/powerpoint/2010/main" val="244092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00600" y="304800"/>
            <a:ext cx="7086600" cy="6172200"/>
          </a:xfrm>
          <a:prstGeom prst="rect">
            <a:avLst/>
          </a:prstGeom>
          <a:solidFill>
            <a:srgbClr val="009400">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5029200" y="2209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sp>
        <p:nvSpPr>
          <p:cNvPr id="5" name="Rounded Rectangle 4"/>
          <p:cNvSpPr/>
          <p:nvPr/>
        </p:nvSpPr>
        <p:spPr>
          <a:xfrm>
            <a:off x="6705600" y="2209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sp>
        <p:nvSpPr>
          <p:cNvPr id="6" name="Rounded Rectangle 5"/>
          <p:cNvSpPr/>
          <p:nvPr/>
        </p:nvSpPr>
        <p:spPr>
          <a:xfrm>
            <a:off x="8382000" y="2209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sp>
        <p:nvSpPr>
          <p:cNvPr id="7" name="Rounded Rectangle 6"/>
          <p:cNvSpPr/>
          <p:nvPr/>
        </p:nvSpPr>
        <p:spPr>
          <a:xfrm>
            <a:off x="10058400" y="2209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grpSp>
        <p:nvGrpSpPr>
          <p:cNvPr id="13" name="Group 12"/>
          <p:cNvGrpSpPr/>
          <p:nvPr/>
        </p:nvGrpSpPr>
        <p:grpSpPr>
          <a:xfrm>
            <a:off x="5029200" y="685800"/>
            <a:ext cx="1600200" cy="1447800"/>
            <a:chOff x="2971800" y="2209800"/>
            <a:chExt cx="1524000" cy="1371600"/>
          </a:xfrm>
        </p:grpSpPr>
        <p:sp>
          <p:nvSpPr>
            <p:cNvPr id="11" name="Rounded Rectangle 10"/>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event_loop_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grpSp>
        <p:nvGrpSpPr>
          <p:cNvPr id="14" name="Group 13"/>
          <p:cNvGrpSpPr/>
          <p:nvPr/>
        </p:nvGrpSpPr>
        <p:grpSpPr>
          <a:xfrm>
            <a:off x="6705600" y="685800"/>
            <a:ext cx="1600200" cy="1447800"/>
            <a:chOff x="2971800" y="2209800"/>
            <a:chExt cx="1524000" cy="1371600"/>
          </a:xfrm>
        </p:grpSpPr>
        <p:sp>
          <p:nvSpPr>
            <p:cNvPr id="15" name="Rounded Rectangle 14"/>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vent_loop_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grpSp>
        <p:nvGrpSpPr>
          <p:cNvPr id="17" name="Group 16"/>
          <p:cNvGrpSpPr/>
          <p:nvPr/>
        </p:nvGrpSpPr>
        <p:grpSpPr>
          <a:xfrm>
            <a:off x="8382000" y="685800"/>
            <a:ext cx="1600200" cy="1447800"/>
            <a:chOff x="2971800" y="2209800"/>
            <a:chExt cx="1524000" cy="1371600"/>
          </a:xfrm>
        </p:grpSpPr>
        <p:sp>
          <p:nvSpPr>
            <p:cNvPr id="18" name="Rounded Rectangle 17"/>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event_loop_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grpSp>
        <p:nvGrpSpPr>
          <p:cNvPr id="20" name="Group 19"/>
          <p:cNvGrpSpPr/>
          <p:nvPr/>
        </p:nvGrpSpPr>
        <p:grpSpPr>
          <a:xfrm>
            <a:off x="10058400" y="685800"/>
            <a:ext cx="1600200" cy="1447800"/>
            <a:chOff x="2971800" y="2209800"/>
            <a:chExt cx="1524000" cy="1371600"/>
          </a:xfrm>
        </p:grpSpPr>
        <p:sp>
          <p:nvSpPr>
            <p:cNvPr id="21" name="Rounded Rectangle 20"/>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event_loop_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sp>
        <p:nvSpPr>
          <p:cNvPr id="8" name="Rounded Rectangle 7"/>
          <p:cNvSpPr/>
          <p:nvPr/>
        </p:nvSpPr>
        <p:spPr>
          <a:xfrm>
            <a:off x="4724400" y="6934200"/>
            <a:ext cx="7162800" cy="914400"/>
          </a:xfrm>
          <a:prstGeom prst="roundRect">
            <a:avLst/>
          </a:prstGeom>
          <a:solidFill>
            <a:srgbClr val="FF0000">
              <a:alpha val="6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Event Bus</a:t>
            </a:r>
            <a:endParaRPr lang="en-US" dirty="0"/>
          </a:p>
        </p:txBody>
      </p:sp>
      <p:sp>
        <p:nvSpPr>
          <p:cNvPr id="24" name="Up-Down Arrow 23"/>
          <p:cNvSpPr/>
          <p:nvPr/>
        </p:nvSpPr>
        <p:spPr>
          <a:xfrm>
            <a:off x="54864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Down Arrow 24"/>
          <p:cNvSpPr/>
          <p:nvPr/>
        </p:nvSpPr>
        <p:spPr>
          <a:xfrm>
            <a:off x="73152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Down Arrow 25"/>
          <p:cNvSpPr/>
          <p:nvPr/>
        </p:nvSpPr>
        <p:spPr>
          <a:xfrm>
            <a:off x="89916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Up-Down Arrow 26"/>
          <p:cNvSpPr/>
          <p:nvPr/>
        </p:nvSpPr>
        <p:spPr>
          <a:xfrm>
            <a:off x="106680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4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Event Bus Addressing</a:t>
            </a:r>
          </a:p>
        </p:txBody>
      </p:sp>
      <p:sp>
        <p:nvSpPr>
          <p:cNvPr id="3" name="Content Placeholder 2"/>
          <p:cNvSpPr>
            <a:spLocks noGrp="1"/>
          </p:cNvSpPr>
          <p:nvPr>
            <p:ph idx="1"/>
          </p:nvPr>
        </p:nvSpPr>
        <p:spPr>
          <a:xfrm>
            <a:off x="2895600" y="2066925"/>
            <a:ext cx="11018522" cy="5004435"/>
          </a:xfrm>
        </p:spPr>
        <p:txBody>
          <a:bodyPr numCol="1"/>
          <a:lstStyle/>
          <a:p>
            <a:pPr marL="1422400" indent="0">
              <a:spcBef>
                <a:spcPts val="0"/>
              </a:spcBef>
              <a:buNone/>
            </a:pPr>
            <a:r>
              <a:rPr lang="en-US" sz="3600" dirty="0"/>
              <a:t>Address simply a String</a:t>
            </a:r>
          </a:p>
          <a:p>
            <a:pPr marL="1422400" indent="0">
              <a:spcBef>
                <a:spcPts val="0"/>
              </a:spcBef>
              <a:buNone/>
            </a:pPr>
            <a:endParaRPr lang="en-US" sz="3600" dirty="0"/>
          </a:p>
          <a:p>
            <a:pPr marL="1422400" indent="0">
              <a:spcBef>
                <a:spcPts val="0"/>
              </a:spcBef>
              <a:buNone/>
            </a:pPr>
            <a:r>
              <a:rPr lang="en-US" sz="3600" dirty="0"/>
              <a:t>Dot-style </a:t>
            </a:r>
            <a:r>
              <a:rPr lang="en-US" sz="3600" dirty="0" err="1"/>
              <a:t>namespacing</a:t>
            </a:r>
            <a:r>
              <a:rPr lang="en-US" sz="3600" dirty="0"/>
              <a:t> recommended  </a:t>
            </a:r>
          </a:p>
          <a:p>
            <a:pPr marL="1422400" indent="0">
              <a:spcBef>
                <a:spcPts val="0"/>
              </a:spcBef>
              <a:buNone/>
            </a:pPr>
            <a:endParaRPr lang="en-US" sz="3600" dirty="0"/>
          </a:p>
          <a:p>
            <a:pPr marL="1422400" indent="0">
              <a:spcBef>
                <a:spcPts val="0"/>
              </a:spcBef>
              <a:buNone/>
            </a:pPr>
            <a:r>
              <a:rPr lang="en-US" sz="3600" dirty="0"/>
              <a:t>"</a:t>
            </a:r>
            <a:r>
              <a:rPr lang="en-US" sz="3600" dirty="0" err="1"/>
              <a:t>messages.inbound.foo</a:t>
            </a:r>
            <a:r>
              <a:rPr lang="en-US" sz="3600" dirty="0"/>
              <a:t>"</a:t>
            </a:r>
            <a:endParaRPr lang="en-US" sz="3200" dirty="0"/>
          </a:p>
        </p:txBody>
      </p:sp>
    </p:spTree>
    <p:extLst>
      <p:ext uri="{BB962C8B-B14F-4D97-AF65-F5344CB8AC3E}">
        <p14:creationId xmlns:p14="http://schemas.microsoft.com/office/powerpoint/2010/main" val="191599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2057400"/>
            <a:ext cx="12344400" cy="2118360"/>
          </a:xfrm>
        </p:spPr>
        <p:txBody>
          <a:bodyPr numCol="1"/>
          <a:lstStyle/>
          <a:p>
            <a:pPr marL="6350" indent="0" algn="ctr">
              <a:buNone/>
              <a:tabLst>
                <a:tab pos="1431925" algn="l"/>
              </a:tabLst>
            </a:pPr>
            <a:r>
              <a:rPr lang="en-US" sz="4800" dirty="0" smtClean="0"/>
              <a:t>Getting </a:t>
            </a:r>
            <a:r>
              <a:rPr lang="en-US" sz="4800" dirty="0" smtClean="0"/>
              <a:t>Groovy </a:t>
            </a:r>
            <a:endParaRPr lang="en-US" sz="4800" dirty="0" smtClean="0"/>
          </a:p>
          <a:p>
            <a:pPr marL="6350" indent="0" algn="ctr">
              <a:buNone/>
              <a:tabLst>
                <a:tab pos="1431925" algn="l"/>
              </a:tabLst>
            </a:pPr>
            <a:r>
              <a:rPr lang="en-US" sz="4800" dirty="0" smtClean="0"/>
              <a:t>with</a:t>
            </a:r>
            <a:endParaRPr lang="en-US" sz="4800" dirty="0"/>
          </a:p>
        </p:txBody>
      </p:sp>
      <p:pic>
        <p:nvPicPr>
          <p:cNvPr id="4" name="Picture 3" descr="logo-white-bi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191000"/>
            <a:ext cx="5359400" cy="1612900"/>
          </a:xfrm>
          <a:prstGeom prst="rect">
            <a:avLst/>
          </a:prstGeom>
        </p:spPr>
      </p:pic>
    </p:spTree>
    <p:extLst>
      <p:ext uri="{BB962C8B-B14F-4D97-AF65-F5344CB8AC3E}">
        <p14:creationId xmlns:p14="http://schemas.microsoft.com/office/powerpoint/2010/main" val="341387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a:t/>
            </a:r>
            <a:br>
              <a:rPr lang="en-US" dirty="0"/>
            </a:br>
            <a:r>
              <a:rPr lang="en-US" dirty="0"/>
              <a:t>Handler Registration</a:t>
            </a:r>
          </a:p>
        </p:txBody>
      </p:sp>
      <p:sp>
        <p:nvSpPr>
          <p:cNvPr id="3" name="Content Placeholder 2"/>
          <p:cNvSpPr>
            <a:spLocks noGrp="1"/>
          </p:cNvSpPr>
          <p:nvPr>
            <p:ph idx="1"/>
          </p:nvPr>
        </p:nvSpPr>
        <p:spPr>
          <a:xfrm>
            <a:off x="2895600" y="2539365"/>
            <a:ext cx="11018522" cy="5004435"/>
          </a:xfrm>
        </p:spPr>
        <p:txBody>
          <a:bodyPr numCol="1"/>
          <a:lstStyle/>
          <a:p>
            <a:pPr marL="1422400" indent="0">
              <a:spcBef>
                <a:spcPts val="0"/>
              </a:spcBef>
              <a:buNone/>
            </a:pPr>
            <a:endParaRPr lang="en-US" sz="3200" dirty="0" smtClean="0"/>
          </a:p>
          <a:p>
            <a:pPr marL="1422400" indent="0">
              <a:spcBef>
                <a:spcPts val="0"/>
              </a:spcBef>
              <a:buNone/>
            </a:pPr>
            <a:endParaRPr lang="en-US" sz="3200" dirty="0"/>
          </a:p>
          <a:p>
            <a:pPr marL="1422400" indent="0">
              <a:spcBef>
                <a:spcPts val="0"/>
              </a:spcBef>
              <a:buNone/>
            </a:pPr>
            <a:endParaRPr lang="en-US" sz="3200" dirty="0" smtClean="0"/>
          </a:p>
          <a:p>
            <a:pPr marL="1422400" indent="0" defTabSz="-1320800">
              <a:spcBef>
                <a:spcPts val="0"/>
              </a:spcBef>
              <a:buNone/>
              <a:tabLst>
                <a:tab pos="1422400" algn="l"/>
              </a:tabLst>
            </a:pPr>
            <a:r>
              <a:rPr lang="en-US" sz="3200" dirty="0" err="1" smtClean="0"/>
              <a:t>messages.inbound.foo</a:t>
            </a:r>
            <a:endParaRPr lang="en-US" sz="3200" dirty="0"/>
          </a:p>
        </p:txBody>
      </p:sp>
      <p:sp>
        <p:nvSpPr>
          <p:cNvPr id="4" name="Rounded Rectangle 3"/>
          <p:cNvSpPr/>
          <p:nvPr/>
        </p:nvSpPr>
        <p:spPr>
          <a:xfrm>
            <a:off x="10591800" y="2758440"/>
            <a:ext cx="2667000" cy="10668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 1</a:t>
            </a:r>
            <a:endParaRPr lang="en-US" dirty="0"/>
          </a:p>
        </p:txBody>
      </p:sp>
      <p:sp>
        <p:nvSpPr>
          <p:cNvPr id="5" name="Rounded Rectangle 4"/>
          <p:cNvSpPr/>
          <p:nvPr/>
        </p:nvSpPr>
        <p:spPr>
          <a:xfrm>
            <a:off x="10591800" y="4206240"/>
            <a:ext cx="2667000" cy="10668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 2</a:t>
            </a:r>
            <a:endParaRPr lang="en-US" dirty="0"/>
          </a:p>
        </p:txBody>
      </p:sp>
      <p:sp>
        <p:nvSpPr>
          <p:cNvPr id="6" name="Rounded Rectangle 5"/>
          <p:cNvSpPr/>
          <p:nvPr/>
        </p:nvSpPr>
        <p:spPr>
          <a:xfrm>
            <a:off x="10591800" y="5654040"/>
            <a:ext cx="2667000" cy="10668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 3</a:t>
            </a:r>
            <a:endParaRPr lang="en-US" dirty="0"/>
          </a:p>
        </p:txBody>
      </p:sp>
      <p:sp>
        <p:nvSpPr>
          <p:cNvPr id="7" name="Left Arrow 6"/>
          <p:cNvSpPr/>
          <p:nvPr/>
        </p:nvSpPr>
        <p:spPr>
          <a:xfrm rot="20400000">
            <a:off x="8967555" y="3344883"/>
            <a:ext cx="1295400" cy="533400"/>
          </a:xfrm>
          <a:prstGeom prst="lef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200000">
            <a:off x="8967556" y="5448597"/>
            <a:ext cx="1295400" cy="533400"/>
          </a:xfrm>
          <a:prstGeom prst="lef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a:off x="8915400" y="4434840"/>
            <a:ext cx="1295400" cy="533400"/>
          </a:xfrm>
          <a:prstGeom prst="lef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27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a:t/>
            </a:r>
            <a:br>
              <a:rPr lang="en-US" dirty="0"/>
            </a:br>
            <a:r>
              <a:rPr lang="en-US" dirty="0"/>
              <a:t>Handler Registration</a:t>
            </a:r>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3"/>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4"/>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10" name="TextBox 9"/>
          <p:cNvSpPr txBox="1"/>
          <p:nvPr/>
        </p:nvSpPr>
        <p:spPr>
          <a:xfrm>
            <a:off x="3657600" y="2553087"/>
            <a:ext cx="8763000" cy="2323713"/>
          </a:xfrm>
          <a:prstGeom prst="rect">
            <a:avLst/>
          </a:prstGeom>
          <a:solidFill>
            <a:srgbClr val="4C4C4C"/>
          </a:solidFill>
        </p:spPr>
        <p:txBody>
          <a:bodyPr wrap="square" rtlCol="0">
            <a:spAutoFit/>
          </a:bodyPr>
          <a:lstStyle/>
          <a:p>
            <a:r>
              <a:rPr lang="en-US" dirty="0" err="1" smtClean="0">
                <a:solidFill>
                  <a:srgbClr val="DCDCDC"/>
                </a:solidFill>
              </a:rPr>
              <a:t>def</a:t>
            </a:r>
            <a:r>
              <a:rPr lang="en-US" dirty="0" smtClean="0">
                <a:solidFill>
                  <a:srgbClr val="DCDCDC"/>
                </a:solidFill>
              </a:rPr>
              <a:t> </a:t>
            </a:r>
            <a:r>
              <a:rPr lang="en-US" dirty="0" err="1">
                <a:solidFill>
                  <a:srgbClr val="DCDCDC"/>
                </a:solidFill>
              </a:rPr>
              <a:t>eb</a:t>
            </a:r>
            <a:r>
              <a:rPr lang="en-US" dirty="0">
                <a:solidFill>
                  <a:srgbClr val="DCDCDC"/>
                </a:solidFill>
              </a:rPr>
              <a:t> = </a:t>
            </a:r>
            <a:r>
              <a:rPr lang="en-US" dirty="0" err="1">
                <a:solidFill>
                  <a:srgbClr val="CC9393"/>
                </a:solidFill>
              </a:rPr>
              <a:t>vertx.eventBus</a:t>
            </a:r>
            <a:r>
              <a:rPr lang="en-US" dirty="0">
                <a:solidFill>
                  <a:srgbClr val="CC9393"/>
                </a:solidFill>
              </a:rPr>
              <a:t>(</a:t>
            </a:r>
            <a:r>
              <a:rPr lang="en-US" dirty="0" smtClean="0">
                <a:solidFill>
                  <a:srgbClr val="CC9393"/>
                </a:solidFill>
              </a:rPr>
              <a:t>)</a:t>
            </a:r>
          </a:p>
          <a:p>
            <a:endParaRPr lang="en-US" dirty="0">
              <a:solidFill>
                <a:srgbClr val="DCDCDC"/>
              </a:solidFill>
            </a:endParaRPr>
          </a:p>
          <a:p>
            <a:r>
              <a:rPr lang="en-US" dirty="0" err="1">
                <a:solidFill>
                  <a:srgbClr val="DCDCDC"/>
                </a:solidFill>
              </a:rPr>
              <a:t>eb.registerHandler</a:t>
            </a:r>
            <a:r>
              <a:rPr lang="en-US" dirty="0">
                <a:solidFill>
                  <a:srgbClr val="DCDCDC"/>
                </a:solidFill>
              </a:rPr>
              <a:t>(</a:t>
            </a:r>
            <a:r>
              <a:rPr lang="en-US" dirty="0">
                <a:solidFill>
                  <a:srgbClr val="CC9393"/>
                </a:solidFill>
              </a:rPr>
              <a:t>"</a:t>
            </a:r>
            <a:r>
              <a:rPr lang="en-US" dirty="0" err="1">
                <a:solidFill>
                  <a:srgbClr val="CC9393"/>
                </a:solidFill>
              </a:rPr>
              <a:t>test.address</a:t>
            </a:r>
            <a:r>
              <a:rPr lang="en-US" dirty="0">
                <a:solidFill>
                  <a:srgbClr val="CC9393"/>
                </a:solidFill>
              </a:rPr>
              <a:t>"</a:t>
            </a:r>
            <a:r>
              <a:rPr lang="en-US" dirty="0">
                <a:solidFill>
                  <a:srgbClr val="DCDCDC"/>
                </a:solidFill>
              </a:rPr>
              <a:t>) { </a:t>
            </a:r>
            <a:r>
              <a:rPr lang="en-US" dirty="0">
                <a:solidFill>
                  <a:srgbClr val="EFDCBC"/>
                </a:solidFill>
              </a:rPr>
              <a:t>message</a:t>
            </a:r>
            <a:r>
              <a:rPr lang="en-US" dirty="0">
                <a:solidFill>
                  <a:srgbClr val="DCDCDC"/>
                </a:solidFill>
              </a:rPr>
              <a:t> -&gt;</a:t>
            </a:r>
          </a:p>
          <a:p>
            <a:r>
              <a:rPr lang="en-US" dirty="0">
                <a:solidFill>
                  <a:srgbClr val="DCDCDC"/>
                </a:solidFill>
              </a:rPr>
              <a:t>  </a:t>
            </a:r>
            <a:r>
              <a:rPr lang="en-US" dirty="0" err="1">
                <a:solidFill>
                  <a:srgbClr val="EFDCBC"/>
                </a:solidFill>
              </a:rPr>
              <a:t>println</a:t>
            </a:r>
            <a:r>
              <a:rPr lang="en-US" dirty="0">
                <a:solidFill>
                  <a:srgbClr val="EFDCBC"/>
                </a:solidFill>
              </a:rPr>
              <a:t> </a:t>
            </a:r>
            <a:r>
              <a:rPr lang="en-US" dirty="0">
                <a:solidFill>
                  <a:srgbClr val="CC9393"/>
                </a:solidFill>
              </a:rPr>
              <a:t>"I received a message </a:t>
            </a:r>
            <a:r>
              <a:rPr lang="en-US" dirty="0">
                <a:solidFill>
                  <a:srgbClr val="EFDCBC"/>
                </a:solidFill>
              </a:rPr>
              <a:t>${</a:t>
            </a:r>
            <a:r>
              <a:rPr lang="en-US" dirty="0" err="1">
                <a:solidFill>
                  <a:srgbClr val="EFDCBC"/>
                </a:solidFill>
              </a:rPr>
              <a:t>message.body</a:t>
            </a:r>
            <a:r>
              <a:rPr lang="en-US" dirty="0">
                <a:solidFill>
                  <a:srgbClr val="EFDCBC"/>
                </a:solidFill>
              </a:rPr>
              <a:t>}</a:t>
            </a:r>
            <a:r>
              <a:rPr lang="en-US" dirty="0">
                <a:solidFill>
                  <a:srgbClr val="CC9393"/>
                </a:solidFill>
              </a:rPr>
              <a:t>"</a:t>
            </a:r>
          </a:p>
          <a:p>
            <a:r>
              <a:rPr lang="en-US" dirty="0" smtClean="0">
                <a:solidFill>
                  <a:srgbClr val="DCDCDC"/>
                </a:solidFill>
              </a:rPr>
              <a:t>}</a:t>
            </a:r>
            <a:endParaRPr lang="en-US" dirty="0">
              <a:solidFill>
                <a:srgbClr val="8CD0D3"/>
              </a:solidFill>
            </a:endParaRPr>
          </a:p>
        </p:txBody>
      </p:sp>
    </p:spTree>
    <p:extLst>
      <p:ext uri="{BB962C8B-B14F-4D97-AF65-F5344CB8AC3E}">
        <p14:creationId xmlns:p14="http://schemas.microsoft.com/office/powerpoint/2010/main" val="392077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Pub/Sub</a:t>
            </a:r>
          </a:p>
        </p:txBody>
      </p:sp>
      <p:sp>
        <p:nvSpPr>
          <p:cNvPr id="3" name="Content Placeholder 2"/>
          <p:cNvSpPr>
            <a:spLocks noGrp="1"/>
          </p:cNvSpPr>
          <p:nvPr>
            <p:ph idx="1"/>
          </p:nvPr>
        </p:nvSpPr>
        <p:spPr>
          <a:xfrm>
            <a:off x="2895600" y="2539365"/>
            <a:ext cx="11018522" cy="5004435"/>
          </a:xfrm>
        </p:spPr>
        <p:txBody>
          <a:bodyPr numCol="1"/>
          <a:lstStyle/>
          <a:p>
            <a:pPr marL="1422400" indent="0">
              <a:spcBef>
                <a:spcPts val="0"/>
              </a:spcBef>
              <a:buNone/>
            </a:pPr>
            <a:endParaRPr lang="en-US" sz="3200" dirty="0" smtClean="0"/>
          </a:p>
          <a:p>
            <a:pPr marL="1422400" indent="0">
              <a:spcBef>
                <a:spcPts val="0"/>
              </a:spcBef>
              <a:buNone/>
            </a:pPr>
            <a:endParaRPr lang="en-US" sz="3200" dirty="0"/>
          </a:p>
          <a:p>
            <a:pPr marL="1422400" indent="0">
              <a:spcBef>
                <a:spcPts val="0"/>
              </a:spcBef>
              <a:buNone/>
            </a:pPr>
            <a:endParaRPr lang="en-US" sz="3200" dirty="0" smtClean="0"/>
          </a:p>
          <a:p>
            <a:pPr marL="1422400" indent="0" defTabSz="-1320800">
              <a:spcBef>
                <a:spcPts val="0"/>
              </a:spcBef>
              <a:buNone/>
              <a:tabLst>
                <a:tab pos="1422400" algn="l"/>
              </a:tabLst>
            </a:pPr>
            <a:r>
              <a:rPr lang="en-US" sz="3200" dirty="0" err="1" smtClean="0"/>
              <a:t>messages.inbound.foo</a:t>
            </a:r>
            <a:endParaRPr lang="en-US" sz="3200" dirty="0"/>
          </a:p>
        </p:txBody>
      </p:sp>
      <p:sp>
        <p:nvSpPr>
          <p:cNvPr id="4" name="Rounded Rectangle 3"/>
          <p:cNvSpPr/>
          <p:nvPr/>
        </p:nvSpPr>
        <p:spPr>
          <a:xfrm>
            <a:off x="10591800" y="2758440"/>
            <a:ext cx="2667000" cy="10668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 1</a:t>
            </a:r>
            <a:endParaRPr lang="en-US" dirty="0"/>
          </a:p>
        </p:txBody>
      </p:sp>
      <p:sp>
        <p:nvSpPr>
          <p:cNvPr id="5" name="Rounded Rectangle 4"/>
          <p:cNvSpPr/>
          <p:nvPr/>
        </p:nvSpPr>
        <p:spPr>
          <a:xfrm>
            <a:off x="10591800" y="4206240"/>
            <a:ext cx="2667000" cy="10668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 2</a:t>
            </a:r>
            <a:endParaRPr lang="en-US" dirty="0"/>
          </a:p>
        </p:txBody>
      </p:sp>
      <p:sp>
        <p:nvSpPr>
          <p:cNvPr id="6" name="Rounded Rectangle 5"/>
          <p:cNvSpPr/>
          <p:nvPr/>
        </p:nvSpPr>
        <p:spPr>
          <a:xfrm>
            <a:off x="10591800" y="5654040"/>
            <a:ext cx="2667000" cy="10668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 3</a:t>
            </a:r>
            <a:endParaRPr lang="en-US" dirty="0"/>
          </a:p>
        </p:txBody>
      </p:sp>
      <p:sp>
        <p:nvSpPr>
          <p:cNvPr id="7" name="Left Arrow 6"/>
          <p:cNvSpPr/>
          <p:nvPr/>
        </p:nvSpPr>
        <p:spPr>
          <a:xfrm rot="20400000">
            <a:off x="8967555" y="3344883"/>
            <a:ext cx="1295400" cy="533400"/>
          </a:xfrm>
          <a:prstGeom prst="lef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200000">
            <a:off x="8967556" y="5448597"/>
            <a:ext cx="1295400" cy="533400"/>
          </a:xfrm>
          <a:prstGeom prst="lef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a:off x="8915400" y="4434840"/>
            <a:ext cx="1295400" cy="533400"/>
          </a:xfrm>
          <a:prstGeom prst="lef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2514600" y="4053840"/>
            <a:ext cx="1752600" cy="1295400"/>
          </a:xfrm>
          <a:prstGeom prst="roundRect">
            <a:avLst/>
          </a:prstGeom>
          <a:solidFill>
            <a:srgbClr val="FF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Sender</a:t>
            </a:r>
            <a:endParaRPr lang="en-US" dirty="0"/>
          </a:p>
        </p:txBody>
      </p:sp>
      <p:sp>
        <p:nvSpPr>
          <p:cNvPr id="11" name="Content Placeholder 2"/>
          <p:cNvSpPr txBox="1">
            <a:spLocks/>
          </p:cNvSpPr>
          <p:nvPr/>
        </p:nvSpPr>
        <p:spPr>
          <a:xfrm>
            <a:off x="2362200" y="1752600"/>
            <a:ext cx="12115800" cy="180403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50800" indent="0" defTabSz="-1320800">
              <a:spcBef>
                <a:spcPts val="0"/>
              </a:spcBef>
              <a:buNone/>
              <a:tabLst>
                <a:tab pos="0" algn="l"/>
              </a:tabLst>
            </a:pPr>
            <a:r>
              <a:rPr lang="en-US" sz="3200" dirty="0"/>
              <a:t>Deliver single message to all handlers registered at an address</a:t>
            </a:r>
          </a:p>
        </p:txBody>
      </p:sp>
    </p:spTree>
    <p:extLst>
      <p:ext uri="{BB962C8B-B14F-4D97-AF65-F5344CB8AC3E}">
        <p14:creationId xmlns:p14="http://schemas.microsoft.com/office/powerpoint/2010/main" val="31903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a:t/>
            </a:r>
            <a:br>
              <a:rPr lang="en-US" dirty="0"/>
            </a:br>
            <a:r>
              <a:rPr lang="en-US" dirty="0"/>
              <a:t>Pub/Sub</a:t>
            </a:r>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3"/>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4"/>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10" name="TextBox 9"/>
          <p:cNvSpPr txBox="1"/>
          <p:nvPr/>
        </p:nvSpPr>
        <p:spPr>
          <a:xfrm>
            <a:off x="3657600" y="3499991"/>
            <a:ext cx="8763000" cy="538609"/>
          </a:xfrm>
          <a:prstGeom prst="rect">
            <a:avLst/>
          </a:prstGeom>
          <a:solidFill>
            <a:srgbClr val="4C4C4C"/>
          </a:solidFill>
        </p:spPr>
        <p:txBody>
          <a:bodyPr wrap="square" rtlCol="0">
            <a:spAutoFit/>
          </a:bodyPr>
          <a:lstStyle/>
          <a:p>
            <a:r>
              <a:rPr lang="en-US" dirty="0" err="1" smtClean="0">
                <a:solidFill>
                  <a:srgbClr val="DCDCDC"/>
                </a:solidFill>
              </a:rPr>
              <a:t>eb.publish</a:t>
            </a:r>
            <a:r>
              <a:rPr lang="en-US" dirty="0" smtClean="0">
                <a:solidFill>
                  <a:srgbClr val="DCDCDC"/>
                </a:solidFill>
              </a:rPr>
              <a:t>(</a:t>
            </a:r>
            <a:r>
              <a:rPr lang="en-US" dirty="0">
                <a:solidFill>
                  <a:srgbClr val="CC9393"/>
                </a:solidFill>
              </a:rPr>
              <a:t>"</a:t>
            </a:r>
            <a:r>
              <a:rPr lang="en-US" dirty="0" err="1" smtClean="0">
                <a:solidFill>
                  <a:srgbClr val="CC9393"/>
                </a:solidFill>
              </a:rPr>
              <a:t>test.address</a:t>
            </a:r>
            <a:r>
              <a:rPr lang="en-US" dirty="0" smtClean="0">
                <a:solidFill>
                  <a:srgbClr val="CC9393"/>
                </a:solidFill>
              </a:rPr>
              <a:t>", ”hello world"</a:t>
            </a:r>
            <a:r>
              <a:rPr lang="en-US" dirty="0" smtClean="0">
                <a:solidFill>
                  <a:srgbClr val="DCDCDC"/>
                </a:solidFill>
              </a:rPr>
              <a:t>)</a:t>
            </a:r>
            <a:endParaRPr lang="en-US" dirty="0">
              <a:solidFill>
                <a:srgbClr val="8CD0D3"/>
              </a:solidFill>
            </a:endParaRPr>
          </a:p>
        </p:txBody>
      </p:sp>
      <p:sp>
        <p:nvSpPr>
          <p:cNvPr id="6" name="Content Placeholder 2"/>
          <p:cNvSpPr txBox="1">
            <a:spLocks/>
          </p:cNvSpPr>
          <p:nvPr/>
        </p:nvSpPr>
        <p:spPr>
          <a:xfrm>
            <a:off x="2362200" y="1752600"/>
            <a:ext cx="12115800" cy="180403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3"/>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4"/>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50800" indent="0" defTabSz="-1320800">
              <a:spcBef>
                <a:spcPts val="0"/>
              </a:spcBef>
              <a:buNone/>
              <a:tabLst>
                <a:tab pos="0" algn="l"/>
              </a:tabLst>
            </a:pPr>
            <a:r>
              <a:rPr lang="en-US" sz="3200" dirty="0"/>
              <a:t>Deliver single message to all handlers registered at an address</a:t>
            </a:r>
          </a:p>
        </p:txBody>
      </p:sp>
    </p:spTree>
    <p:extLst>
      <p:ext uri="{BB962C8B-B14F-4D97-AF65-F5344CB8AC3E}">
        <p14:creationId xmlns:p14="http://schemas.microsoft.com/office/powerpoint/2010/main" val="15954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smtClean="0"/>
              <a:t>P2P</a:t>
            </a:r>
            <a:endParaRPr lang="en-US" dirty="0"/>
          </a:p>
        </p:txBody>
      </p:sp>
      <p:sp>
        <p:nvSpPr>
          <p:cNvPr id="3" name="Content Placeholder 2"/>
          <p:cNvSpPr>
            <a:spLocks noGrp="1"/>
          </p:cNvSpPr>
          <p:nvPr>
            <p:ph idx="1"/>
          </p:nvPr>
        </p:nvSpPr>
        <p:spPr>
          <a:xfrm>
            <a:off x="2895600" y="2539365"/>
            <a:ext cx="11018522" cy="5004435"/>
          </a:xfrm>
        </p:spPr>
        <p:txBody>
          <a:bodyPr numCol="1"/>
          <a:lstStyle/>
          <a:p>
            <a:pPr marL="1422400" indent="0">
              <a:spcBef>
                <a:spcPts val="0"/>
              </a:spcBef>
              <a:buNone/>
            </a:pPr>
            <a:endParaRPr lang="en-US" sz="3200" dirty="0" smtClean="0"/>
          </a:p>
          <a:p>
            <a:pPr marL="1422400" indent="0">
              <a:spcBef>
                <a:spcPts val="0"/>
              </a:spcBef>
              <a:buNone/>
            </a:pPr>
            <a:endParaRPr lang="en-US" sz="3200" dirty="0"/>
          </a:p>
          <a:p>
            <a:pPr marL="1422400" indent="0">
              <a:spcBef>
                <a:spcPts val="0"/>
              </a:spcBef>
              <a:buNone/>
            </a:pPr>
            <a:endParaRPr lang="en-US" sz="3200" dirty="0" smtClean="0"/>
          </a:p>
          <a:p>
            <a:pPr marL="1422400" indent="0" defTabSz="-1320800">
              <a:spcBef>
                <a:spcPts val="0"/>
              </a:spcBef>
              <a:buNone/>
              <a:tabLst>
                <a:tab pos="1422400" algn="l"/>
              </a:tabLst>
            </a:pPr>
            <a:r>
              <a:rPr lang="en-US" sz="3200" dirty="0" err="1" smtClean="0"/>
              <a:t>messages.inbound.foo</a:t>
            </a:r>
            <a:endParaRPr lang="en-US" sz="3200" dirty="0"/>
          </a:p>
        </p:txBody>
      </p:sp>
      <p:sp>
        <p:nvSpPr>
          <p:cNvPr id="4" name="Rounded Rectangle 3"/>
          <p:cNvSpPr/>
          <p:nvPr/>
        </p:nvSpPr>
        <p:spPr>
          <a:xfrm>
            <a:off x="10591800" y="2758440"/>
            <a:ext cx="2667000" cy="10668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 1</a:t>
            </a:r>
            <a:endParaRPr lang="en-US" dirty="0"/>
          </a:p>
        </p:txBody>
      </p:sp>
      <p:sp>
        <p:nvSpPr>
          <p:cNvPr id="5" name="Rounded Rectangle 4"/>
          <p:cNvSpPr/>
          <p:nvPr/>
        </p:nvSpPr>
        <p:spPr>
          <a:xfrm>
            <a:off x="10591800" y="4206240"/>
            <a:ext cx="2667000" cy="10668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 2</a:t>
            </a:r>
            <a:endParaRPr lang="en-US" dirty="0"/>
          </a:p>
        </p:txBody>
      </p:sp>
      <p:sp>
        <p:nvSpPr>
          <p:cNvPr id="6" name="Rounded Rectangle 5"/>
          <p:cNvSpPr/>
          <p:nvPr/>
        </p:nvSpPr>
        <p:spPr>
          <a:xfrm>
            <a:off x="10591800" y="5654040"/>
            <a:ext cx="2667000" cy="10668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 3</a:t>
            </a:r>
            <a:endParaRPr lang="en-US" dirty="0"/>
          </a:p>
        </p:txBody>
      </p:sp>
      <p:sp>
        <p:nvSpPr>
          <p:cNvPr id="7" name="Left Arrow 6"/>
          <p:cNvSpPr/>
          <p:nvPr/>
        </p:nvSpPr>
        <p:spPr>
          <a:xfrm rot="20400000">
            <a:off x="8967555" y="3344883"/>
            <a:ext cx="1295400" cy="533400"/>
          </a:xfrm>
          <a:prstGeom prst="lef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200000">
            <a:off x="8967556" y="5448597"/>
            <a:ext cx="1295400" cy="533400"/>
          </a:xfrm>
          <a:prstGeom prst="lef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a:off x="8915400" y="4434840"/>
            <a:ext cx="1295400" cy="533400"/>
          </a:xfrm>
          <a:prstGeom prst="lef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2514600" y="4053840"/>
            <a:ext cx="1752600" cy="1295400"/>
          </a:xfrm>
          <a:prstGeom prst="roundRect">
            <a:avLst/>
          </a:prstGeom>
          <a:solidFill>
            <a:srgbClr val="FF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Sender</a:t>
            </a:r>
            <a:endParaRPr lang="en-US" dirty="0"/>
          </a:p>
        </p:txBody>
      </p:sp>
      <p:sp>
        <p:nvSpPr>
          <p:cNvPr id="11" name="Content Placeholder 2"/>
          <p:cNvSpPr txBox="1">
            <a:spLocks/>
          </p:cNvSpPr>
          <p:nvPr/>
        </p:nvSpPr>
        <p:spPr>
          <a:xfrm>
            <a:off x="2362200" y="1752600"/>
            <a:ext cx="12115800" cy="180403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50800" indent="0" defTabSz="-1320800">
              <a:spcBef>
                <a:spcPts val="0"/>
              </a:spcBef>
              <a:buNone/>
              <a:tabLst>
                <a:tab pos="0" algn="l"/>
              </a:tabLst>
            </a:pPr>
            <a:r>
              <a:rPr lang="en-US" sz="3200" dirty="0"/>
              <a:t>Deliver message to only one handler registered at an address</a:t>
            </a:r>
          </a:p>
        </p:txBody>
      </p:sp>
    </p:spTree>
    <p:extLst>
      <p:ext uri="{BB962C8B-B14F-4D97-AF65-F5344CB8AC3E}">
        <p14:creationId xmlns:p14="http://schemas.microsoft.com/office/powerpoint/2010/main" val="8169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a:t/>
            </a:r>
            <a:br>
              <a:rPr lang="en-US" dirty="0"/>
            </a:br>
            <a:r>
              <a:rPr lang="en-US" dirty="0" smtClean="0"/>
              <a:t>P2P</a:t>
            </a:r>
            <a:endParaRPr lang="en-US" dirty="0"/>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10" name="TextBox 9"/>
          <p:cNvSpPr txBox="1"/>
          <p:nvPr/>
        </p:nvSpPr>
        <p:spPr>
          <a:xfrm>
            <a:off x="3657600" y="3499991"/>
            <a:ext cx="8763000" cy="538609"/>
          </a:xfrm>
          <a:prstGeom prst="rect">
            <a:avLst/>
          </a:prstGeom>
          <a:solidFill>
            <a:srgbClr val="4C4C4C"/>
          </a:solidFill>
        </p:spPr>
        <p:txBody>
          <a:bodyPr wrap="square" rtlCol="0">
            <a:spAutoFit/>
          </a:bodyPr>
          <a:lstStyle/>
          <a:p>
            <a:r>
              <a:rPr lang="en-US" dirty="0" err="1" smtClean="0">
                <a:solidFill>
                  <a:srgbClr val="DCDCDC"/>
                </a:solidFill>
              </a:rPr>
              <a:t>eb.send</a:t>
            </a:r>
            <a:r>
              <a:rPr lang="en-US" dirty="0" smtClean="0">
                <a:solidFill>
                  <a:srgbClr val="DCDCDC"/>
                </a:solidFill>
              </a:rPr>
              <a:t>(</a:t>
            </a:r>
            <a:r>
              <a:rPr lang="en-US" dirty="0">
                <a:solidFill>
                  <a:srgbClr val="CC9393"/>
                </a:solidFill>
              </a:rPr>
              <a:t>"</a:t>
            </a:r>
            <a:r>
              <a:rPr lang="en-US" dirty="0" err="1" smtClean="0">
                <a:solidFill>
                  <a:srgbClr val="CC9393"/>
                </a:solidFill>
              </a:rPr>
              <a:t>test.address</a:t>
            </a:r>
            <a:r>
              <a:rPr lang="en-US" dirty="0" smtClean="0">
                <a:solidFill>
                  <a:srgbClr val="CC9393"/>
                </a:solidFill>
              </a:rPr>
              <a:t>", ”hello world"</a:t>
            </a:r>
            <a:r>
              <a:rPr lang="en-US" dirty="0" smtClean="0">
                <a:solidFill>
                  <a:srgbClr val="DCDCDC"/>
                </a:solidFill>
              </a:rPr>
              <a:t>)</a:t>
            </a:r>
            <a:endParaRPr lang="en-US" dirty="0">
              <a:solidFill>
                <a:srgbClr val="8CD0D3"/>
              </a:solidFill>
            </a:endParaRPr>
          </a:p>
        </p:txBody>
      </p:sp>
      <p:sp>
        <p:nvSpPr>
          <p:cNvPr id="6" name="Content Placeholder 2"/>
          <p:cNvSpPr txBox="1">
            <a:spLocks/>
          </p:cNvSpPr>
          <p:nvPr/>
        </p:nvSpPr>
        <p:spPr>
          <a:xfrm>
            <a:off x="2362200" y="1752600"/>
            <a:ext cx="12115800" cy="180403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50800" indent="0" defTabSz="-1320800">
              <a:spcBef>
                <a:spcPts val="0"/>
              </a:spcBef>
              <a:buNone/>
              <a:tabLst>
                <a:tab pos="0" algn="l"/>
              </a:tabLst>
            </a:pPr>
            <a:r>
              <a:rPr lang="en-US" sz="3200" dirty="0"/>
              <a:t>Deliver message to only one handler registered at an address</a:t>
            </a:r>
          </a:p>
        </p:txBody>
      </p:sp>
    </p:spTree>
    <p:extLst>
      <p:ext uri="{BB962C8B-B14F-4D97-AF65-F5344CB8AC3E}">
        <p14:creationId xmlns:p14="http://schemas.microsoft.com/office/powerpoint/2010/main" val="287766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P2P Messaging Options</a:t>
            </a:r>
          </a:p>
        </p:txBody>
      </p:sp>
      <p:sp>
        <p:nvSpPr>
          <p:cNvPr id="3" name="Content Placeholder 2"/>
          <p:cNvSpPr>
            <a:spLocks noGrp="1"/>
          </p:cNvSpPr>
          <p:nvPr>
            <p:ph idx="1"/>
          </p:nvPr>
        </p:nvSpPr>
        <p:spPr>
          <a:xfrm>
            <a:off x="2895600" y="2066925"/>
            <a:ext cx="11018522" cy="5004435"/>
          </a:xfrm>
        </p:spPr>
        <p:txBody>
          <a:bodyPr numCol="1"/>
          <a:lstStyle/>
          <a:p>
            <a:pPr marL="1422400" indent="0">
              <a:spcBef>
                <a:spcPts val="0"/>
              </a:spcBef>
              <a:buNone/>
            </a:pPr>
            <a:r>
              <a:rPr lang="en-US" sz="3600" dirty="0"/>
              <a:t>Send (Fire and Forget)</a:t>
            </a:r>
          </a:p>
          <a:p>
            <a:pPr marL="1422400" indent="0">
              <a:spcBef>
                <a:spcPts val="0"/>
              </a:spcBef>
              <a:buNone/>
            </a:pPr>
            <a:endParaRPr lang="en-US" sz="3600" dirty="0"/>
          </a:p>
          <a:p>
            <a:pPr marL="1422400" indent="0">
              <a:spcBef>
                <a:spcPts val="0"/>
              </a:spcBef>
              <a:buNone/>
            </a:pPr>
            <a:r>
              <a:rPr lang="en-US" sz="3600" dirty="0"/>
              <a:t>Request/Reply Model</a:t>
            </a:r>
          </a:p>
          <a:p>
            <a:pPr marL="1422400" indent="0">
              <a:spcBef>
                <a:spcPts val="0"/>
              </a:spcBef>
              <a:buNone/>
            </a:pPr>
            <a:r>
              <a:rPr lang="en-US" sz="3600" dirty="0" smtClean="0"/>
              <a:t>		</a:t>
            </a:r>
            <a:r>
              <a:rPr lang="en-US" sz="3600" i="1" dirty="0" smtClean="0"/>
              <a:t>Implement </a:t>
            </a:r>
            <a:r>
              <a:rPr lang="en-US" sz="3600" i="1" dirty="0" err="1"/>
              <a:t>replyHandler</a:t>
            </a:r>
            <a:r>
              <a:rPr lang="en-US" sz="3600" i="1" dirty="0"/>
              <a:t> for messages</a:t>
            </a:r>
            <a:endParaRPr lang="en-US" sz="3200" i="1" dirty="0"/>
          </a:p>
        </p:txBody>
      </p:sp>
    </p:spTree>
    <p:extLst>
      <p:ext uri="{BB962C8B-B14F-4D97-AF65-F5344CB8AC3E}">
        <p14:creationId xmlns:p14="http://schemas.microsoft.com/office/powerpoint/2010/main" val="414991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0" y="1066800"/>
            <a:ext cx="11018522" cy="2971800"/>
          </a:xfrm>
        </p:spPr>
        <p:txBody>
          <a:bodyPr numCol="1"/>
          <a:lstStyle/>
          <a:p>
            <a:pPr marL="627063" indent="0" algn="ctr" defTabSz="627063">
              <a:spcBef>
                <a:spcPts val="0"/>
              </a:spcBef>
              <a:buNone/>
            </a:pPr>
            <a:r>
              <a:rPr lang="en-US" sz="4400" dirty="0" smtClean="0"/>
              <a:t>Sender</a:t>
            </a:r>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3"/>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4"/>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10" name="TextBox 9"/>
          <p:cNvSpPr txBox="1"/>
          <p:nvPr/>
        </p:nvSpPr>
        <p:spPr>
          <a:xfrm>
            <a:off x="3657600" y="1867287"/>
            <a:ext cx="8763000" cy="1431161"/>
          </a:xfrm>
          <a:prstGeom prst="rect">
            <a:avLst/>
          </a:prstGeom>
          <a:solidFill>
            <a:srgbClr val="4C4C4C"/>
          </a:solidFill>
        </p:spPr>
        <p:txBody>
          <a:bodyPr wrap="square" rtlCol="0">
            <a:spAutoFit/>
          </a:bodyPr>
          <a:lstStyle/>
          <a:p>
            <a:r>
              <a:rPr lang="en-US" dirty="0" err="1" smtClean="0">
                <a:solidFill>
                  <a:srgbClr val="DCDCDC"/>
                </a:solidFill>
              </a:rPr>
              <a:t>eb.send</a:t>
            </a:r>
            <a:r>
              <a:rPr lang="en-US" dirty="0" smtClean="0">
                <a:solidFill>
                  <a:srgbClr val="DCDCDC"/>
                </a:solidFill>
              </a:rPr>
              <a:t>(</a:t>
            </a:r>
            <a:r>
              <a:rPr lang="en-US" dirty="0">
                <a:solidFill>
                  <a:srgbClr val="CC9393"/>
                </a:solidFill>
              </a:rPr>
              <a:t>"</a:t>
            </a:r>
            <a:r>
              <a:rPr lang="en-US" dirty="0" err="1" smtClean="0">
                <a:solidFill>
                  <a:srgbClr val="CC9393"/>
                </a:solidFill>
              </a:rPr>
              <a:t>test.address</a:t>
            </a:r>
            <a:r>
              <a:rPr lang="en-US" dirty="0" smtClean="0">
                <a:solidFill>
                  <a:srgbClr val="CC9393"/>
                </a:solidFill>
              </a:rPr>
              <a:t>”, ”Some </a:t>
            </a:r>
            <a:r>
              <a:rPr lang="en-US" dirty="0" err="1" smtClean="0">
                <a:solidFill>
                  <a:srgbClr val="CC9393"/>
                </a:solidFill>
              </a:rPr>
              <a:t>msg</a:t>
            </a:r>
            <a:r>
              <a:rPr lang="en-US" dirty="0" smtClean="0">
                <a:solidFill>
                  <a:srgbClr val="CC9393"/>
                </a:solidFill>
              </a:rPr>
              <a:t>"</a:t>
            </a:r>
            <a:r>
              <a:rPr lang="en-US" dirty="0" smtClean="0">
                <a:solidFill>
                  <a:srgbClr val="DCDCDC"/>
                </a:solidFill>
              </a:rPr>
              <a:t>) </a:t>
            </a:r>
            <a:r>
              <a:rPr lang="en-US" dirty="0">
                <a:solidFill>
                  <a:srgbClr val="DCDCDC"/>
                </a:solidFill>
              </a:rPr>
              <a:t>{ </a:t>
            </a:r>
            <a:r>
              <a:rPr lang="en-US" dirty="0">
                <a:solidFill>
                  <a:srgbClr val="EFDCBC"/>
                </a:solidFill>
              </a:rPr>
              <a:t>message</a:t>
            </a:r>
            <a:r>
              <a:rPr lang="en-US" dirty="0">
                <a:solidFill>
                  <a:srgbClr val="DCDCDC"/>
                </a:solidFill>
              </a:rPr>
              <a:t> -&gt;</a:t>
            </a:r>
          </a:p>
          <a:p>
            <a:r>
              <a:rPr lang="en-US" dirty="0">
                <a:solidFill>
                  <a:srgbClr val="DCDCDC"/>
                </a:solidFill>
              </a:rPr>
              <a:t>  </a:t>
            </a:r>
            <a:r>
              <a:rPr lang="en-US" dirty="0" err="1">
                <a:solidFill>
                  <a:srgbClr val="EFDCBC"/>
                </a:solidFill>
              </a:rPr>
              <a:t>println</a:t>
            </a:r>
            <a:r>
              <a:rPr lang="en-US" dirty="0">
                <a:solidFill>
                  <a:srgbClr val="EFDCBC"/>
                </a:solidFill>
              </a:rPr>
              <a:t> </a:t>
            </a:r>
            <a:r>
              <a:rPr lang="en-US" dirty="0">
                <a:solidFill>
                  <a:srgbClr val="CC9393"/>
                </a:solidFill>
              </a:rPr>
              <a:t>"I received a </a:t>
            </a:r>
            <a:r>
              <a:rPr lang="en-US" dirty="0" smtClean="0">
                <a:solidFill>
                  <a:srgbClr val="CC9393"/>
                </a:solidFill>
              </a:rPr>
              <a:t>reply </a:t>
            </a:r>
            <a:r>
              <a:rPr lang="en-US" dirty="0">
                <a:solidFill>
                  <a:srgbClr val="EFDCBC"/>
                </a:solidFill>
              </a:rPr>
              <a:t>${</a:t>
            </a:r>
            <a:r>
              <a:rPr lang="en-US" dirty="0" err="1">
                <a:solidFill>
                  <a:srgbClr val="EFDCBC"/>
                </a:solidFill>
              </a:rPr>
              <a:t>message.body</a:t>
            </a:r>
            <a:r>
              <a:rPr lang="en-US" dirty="0">
                <a:solidFill>
                  <a:srgbClr val="EFDCBC"/>
                </a:solidFill>
              </a:rPr>
              <a:t>}</a:t>
            </a:r>
            <a:r>
              <a:rPr lang="en-US" dirty="0">
                <a:solidFill>
                  <a:srgbClr val="CC9393"/>
                </a:solidFill>
              </a:rPr>
              <a:t>"</a:t>
            </a:r>
          </a:p>
          <a:p>
            <a:r>
              <a:rPr lang="en-US" dirty="0" smtClean="0">
                <a:solidFill>
                  <a:srgbClr val="DCDCDC"/>
                </a:solidFill>
              </a:rPr>
              <a:t>}</a:t>
            </a:r>
            <a:endParaRPr lang="en-US" dirty="0">
              <a:solidFill>
                <a:srgbClr val="8CD0D3"/>
              </a:solidFill>
            </a:endParaRPr>
          </a:p>
        </p:txBody>
      </p:sp>
      <p:sp>
        <p:nvSpPr>
          <p:cNvPr id="6" name="Content Placeholder 2"/>
          <p:cNvSpPr txBox="1">
            <a:spLocks/>
          </p:cNvSpPr>
          <p:nvPr/>
        </p:nvSpPr>
        <p:spPr>
          <a:xfrm>
            <a:off x="2895600" y="3581400"/>
            <a:ext cx="11018522" cy="2971800"/>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3"/>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4"/>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627063" indent="0" algn="ctr" defTabSz="627063">
              <a:spcBef>
                <a:spcPts val="0"/>
              </a:spcBef>
              <a:buFontTx/>
              <a:buNone/>
            </a:pPr>
            <a:r>
              <a:rPr lang="en-US" sz="4400" dirty="0" smtClean="0"/>
              <a:t>Receiver</a:t>
            </a:r>
          </a:p>
        </p:txBody>
      </p:sp>
      <p:sp>
        <p:nvSpPr>
          <p:cNvPr id="7" name="TextBox 6"/>
          <p:cNvSpPr txBox="1"/>
          <p:nvPr/>
        </p:nvSpPr>
        <p:spPr>
          <a:xfrm>
            <a:off x="3657600" y="4381887"/>
            <a:ext cx="8763000" cy="3216265"/>
          </a:xfrm>
          <a:prstGeom prst="rect">
            <a:avLst/>
          </a:prstGeom>
          <a:solidFill>
            <a:srgbClr val="4C4C4C"/>
          </a:solidFill>
        </p:spPr>
        <p:txBody>
          <a:bodyPr wrap="square" rtlCol="0">
            <a:spAutoFit/>
          </a:bodyPr>
          <a:lstStyle/>
          <a:p>
            <a:r>
              <a:rPr lang="en-US" dirty="0" err="1" smtClean="0">
                <a:solidFill>
                  <a:srgbClr val="DCDCDC"/>
                </a:solidFill>
              </a:rPr>
              <a:t>eb.registerHandler</a:t>
            </a:r>
            <a:r>
              <a:rPr lang="en-US" dirty="0">
                <a:solidFill>
                  <a:srgbClr val="DCDCDC"/>
                </a:solidFill>
              </a:rPr>
              <a:t>(</a:t>
            </a:r>
            <a:r>
              <a:rPr lang="en-US" dirty="0">
                <a:solidFill>
                  <a:srgbClr val="CC9393"/>
                </a:solidFill>
              </a:rPr>
              <a:t>"</a:t>
            </a:r>
            <a:r>
              <a:rPr lang="en-US" dirty="0" err="1">
                <a:solidFill>
                  <a:srgbClr val="CC9393"/>
                </a:solidFill>
              </a:rPr>
              <a:t>test.address</a:t>
            </a:r>
            <a:r>
              <a:rPr lang="en-US" dirty="0">
                <a:solidFill>
                  <a:srgbClr val="CC9393"/>
                </a:solidFill>
              </a:rPr>
              <a:t>"</a:t>
            </a:r>
            <a:r>
              <a:rPr lang="en-US" dirty="0">
                <a:solidFill>
                  <a:srgbClr val="DCDCDC"/>
                </a:solidFill>
              </a:rPr>
              <a:t>) { </a:t>
            </a:r>
            <a:r>
              <a:rPr lang="en-US" dirty="0">
                <a:solidFill>
                  <a:srgbClr val="EFDCBC"/>
                </a:solidFill>
              </a:rPr>
              <a:t>message</a:t>
            </a:r>
            <a:r>
              <a:rPr lang="en-US" dirty="0">
                <a:solidFill>
                  <a:srgbClr val="DCDCDC"/>
                </a:solidFill>
              </a:rPr>
              <a:t> -&gt;</a:t>
            </a:r>
          </a:p>
          <a:p>
            <a:r>
              <a:rPr lang="en-US" dirty="0">
                <a:solidFill>
                  <a:srgbClr val="DCDCDC"/>
                </a:solidFill>
              </a:rPr>
              <a:t>  </a:t>
            </a:r>
            <a:r>
              <a:rPr lang="en-US" dirty="0" err="1">
                <a:solidFill>
                  <a:srgbClr val="EFDCBC"/>
                </a:solidFill>
              </a:rPr>
              <a:t>println</a:t>
            </a:r>
            <a:r>
              <a:rPr lang="en-US" dirty="0">
                <a:solidFill>
                  <a:srgbClr val="EFDCBC"/>
                </a:solidFill>
              </a:rPr>
              <a:t> </a:t>
            </a:r>
            <a:r>
              <a:rPr lang="en-US" dirty="0">
                <a:solidFill>
                  <a:srgbClr val="CC9393"/>
                </a:solidFill>
              </a:rPr>
              <a:t>"I received a message </a:t>
            </a:r>
            <a:r>
              <a:rPr lang="en-US" dirty="0">
                <a:solidFill>
                  <a:srgbClr val="EFDCBC"/>
                </a:solidFill>
              </a:rPr>
              <a:t>${</a:t>
            </a:r>
            <a:r>
              <a:rPr lang="en-US" dirty="0" err="1">
                <a:solidFill>
                  <a:srgbClr val="EFDCBC"/>
                </a:solidFill>
              </a:rPr>
              <a:t>message.body</a:t>
            </a:r>
            <a:r>
              <a:rPr lang="en-US" dirty="0" smtClean="0">
                <a:solidFill>
                  <a:srgbClr val="EFDCBC"/>
                </a:solidFill>
              </a:rPr>
              <a:t>}</a:t>
            </a:r>
            <a:r>
              <a:rPr lang="en-US" dirty="0" smtClean="0">
                <a:solidFill>
                  <a:srgbClr val="CC9393"/>
                </a:solidFill>
              </a:rPr>
              <a:t>”</a:t>
            </a:r>
          </a:p>
          <a:p>
            <a:endParaRPr lang="en-US" dirty="0" smtClean="0">
              <a:solidFill>
                <a:srgbClr val="EFDCBC"/>
              </a:solidFill>
            </a:endParaRPr>
          </a:p>
          <a:p>
            <a:r>
              <a:rPr lang="en-US" dirty="0" smtClean="0">
                <a:solidFill>
                  <a:srgbClr val="EFDCBC"/>
                </a:solidFill>
              </a:rPr>
              <a:t>  </a:t>
            </a:r>
            <a:r>
              <a:rPr lang="en-US" dirty="0" smtClean="0">
                <a:solidFill>
                  <a:srgbClr val="DCDCDC"/>
                </a:solidFill>
              </a:rPr>
              <a:t>// Do some work here</a:t>
            </a:r>
          </a:p>
          <a:p>
            <a:endParaRPr lang="en-US" dirty="0">
              <a:solidFill>
                <a:srgbClr val="DCDCDC"/>
              </a:solidFill>
            </a:endParaRPr>
          </a:p>
          <a:p>
            <a:r>
              <a:rPr lang="en-US" dirty="0" smtClean="0">
                <a:solidFill>
                  <a:srgbClr val="EFDCBC"/>
                </a:solidFill>
              </a:rPr>
              <a:t>  </a:t>
            </a:r>
            <a:r>
              <a:rPr lang="en-US" dirty="0" err="1" smtClean="0">
                <a:solidFill>
                  <a:srgbClr val="EFDCBC"/>
                </a:solidFill>
              </a:rPr>
              <a:t>message</a:t>
            </a:r>
            <a:r>
              <a:rPr lang="en-US" dirty="0" err="1" smtClean="0">
                <a:solidFill>
                  <a:srgbClr val="DCDCDC"/>
                </a:solidFill>
              </a:rPr>
              <a:t>.reply</a:t>
            </a:r>
            <a:r>
              <a:rPr lang="en-US" dirty="0">
                <a:solidFill>
                  <a:srgbClr val="DCDCDC"/>
                </a:solidFill>
              </a:rPr>
              <a:t>(</a:t>
            </a:r>
            <a:r>
              <a:rPr lang="en-US" dirty="0">
                <a:solidFill>
                  <a:srgbClr val="CC9393"/>
                </a:solidFill>
              </a:rPr>
              <a:t>"</a:t>
            </a:r>
            <a:r>
              <a:rPr lang="en-US" dirty="0" err="1" smtClean="0">
                <a:solidFill>
                  <a:srgbClr val="CC9393"/>
                </a:solidFill>
              </a:rPr>
              <a:t>test.address</a:t>
            </a:r>
            <a:r>
              <a:rPr lang="en-US" dirty="0" smtClean="0">
                <a:solidFill>
                  <a:srgbClr val="CC9393"/>
                </a:solidFill>
              </a:rPr>
              <a:t>”</a:t>
            </a:r>
            <a:r>
              <a:rPr lang="en-US" dirty="0" smtClean="0">
                <a:solidFill>
                  <a:srgbClr val="DCDCDC"/>
                </a:solidFill>
              </a:rPr>
              <a:t>)</a:t>
            </a:r>
            <a:endParaRPr lang="en-US" dirty="0">
              <a:solidFill>
                <a:srgbClr val="DCDCDC"/>
              </a:solidFill>
            </a:endParaRPr>
          </a:p>
          <a:p>
            <a:r>
              <a:rPr lang="en-US" dirty="0" smtClean="0">
                <a:solidFill>
                  <a:srgbClr val="DCDCDC"/>
                </a:solidFill>
              </a:rPr>
              <a:t>}</a:t>
            </a:r>
            <a:endParaRPr lang="en-US" dirty="0">
              <a:solidFill>
                <a:srgbClr val="8CD0D3"/>
              </a:solidFill>
            </a:endParaRPr>
          </a:p>
        </p:txBody>
      </p:sp>
    </p:spTree>
    <p:extLst>
      <p:ext uri="{BB962C8B-B14F-4D97-AF65-F5344CB8AC3E}">
        <p14:creationId xmlns:p14="http://schemas.microsoft.com/office/powerpoint/2010/main" val="3622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err="1"/>
              <a:t>Vert.x</a:t>
            </a:r>
            <a:r>
              <a:rPr lang="en-US" dirty="0"/>
              <a:t> in the Browser</a:t>
            </a:r>
          </a:p>
        </p:txBody>
      </p:sp>
      <p:sp>
        <p:nvSpPr>
          <p:cNvPr id="3" name="Content Placeholder 2"/>
          <p:cNvSpPr>
            <a:spLocks noGrp="1"/>
          </p:cNvSpPr>
          <p:nvPr>
            <p:ph idx="1"/>
          </p:nvPr>
        </p:nvSpPr>
        <p:spPr>
          <a:xfrm>
            <a:off x="2286000" y="2066925"/>
            <a:ext cx="10972800" cy="5004435"/>
          </a:xfrm>
        </p:spPr>
        <p:txBody>
          <a:bodyPr numCol="1"/>
          <a:lstStyle/>
          <a:p>
            <a:pPr marL="1422400" indent="0" algn="ctr">
              <a:spcBef>
                <a:spcPts val="0"/>
              </a:spcBef>
              <a:buNone/>
            </a:pPr>
            <a:r>
              <a:rPr lang="en-US" sz="3600" dirty="0"/>
              <a:t>Clustered along with </a:t>
            </a:r>
            <a:r>
              <a:rPr lang="en-US" sz="3600" dirty="0" err="1"/>
              <a:t>Vert.x</a:t>
            </a:r>
            <a:r>
              <a:rPr lang="en-US" sz="3600" dirty="0"/>
              <a:t> instances using </a:t>
            </a:r>
            <a:r>
              <a:rPr lang="en-US" sz="3600" dirty="0" err="1"/>
              <a:t>HazelCast</a:t>
            </a:r>
            <a:r>
              <a:rPr lang="en-US" sz="3600" dirty="0"/>
              <a:t> </a:t>
            </a:r>
            <a:r>
              <a:rPr lang="en-US" sz="3600" dirty="0" smtClean="0"/>
              <a:t>(In-memory data grid)</a:t>
            </a:r>
            <a:endParaRPr lang="en-US" sz="3600" dirty="0"/>
          </a:p>
          <a:p>
            <a:pPr marL="1422400" indent="0" algn="ctr">
              <a:spcBef>
                <a:spcPts val="0"/>
              </a:spcBef>
              <a:buNone/>
            </a:pPr>
            <a:endParaRPr lang="en-US" sz="3600" dirty="0"/>
          </a:p>
          <a:p>
            <a:pPr marL="1422400" indent="0" algn="ctr">
              <a:spcBef>
                <a:spcPts val="0"/>
              </a:spcBef>
              <a:buNone/>
            </a:pPr>
            <a:r>
              <a:rPr lang="en-US" sz="3600" dirty="0" err="1"/>
              <a:t>SockJS</a:t>
            </a:r>
            <a:r>
              <a:rPr lang="en-US" sz="3600" dirty="0"/>
              <a:t> - Older browsers/Corp Proxy</a:t>
            </a:r>
          </a:p>
          <a:p>
            <a:pPr marL="1422400" indent="0" algn="ctr">
              <a:spcBef>
                <a:spcPts val="0"/>
              </a:spcBef>
              <a:buNone/>
            </a:pPr>
            <a:r>
              <a:rPr lang="en-US" sz="3600" dirty="0"/>
              <a:t>Talk to event bus through </a:t>
            </a:r>
            <a:r>
              <a:rPr lang="en-US" sz="3600" dirty="0" err="1"/>
              <a:t>SockJS</a:t>
            </a:r>
            <a:r>
              <a:rPr lang="en-US" sz="3600" dirty="0"/>
              <a:t> Bridge</a:t>
            </a:r>
          </a:p>
          <a:p>
            <a:pPr marL="1422400" indent="0" algn="ctr">
              <a:spcBef>
                <a:spcPts val="0"/>
              </a:spcBef>
              <a:buNone/>
            </a:pPr>
            <a:endParaRPr lang="en-US" sz="3600" dirty="0"/>
          </a:p>
          <a:p>
            <a:pPr marL="1422400" indent="0" algn="ctr">
              <a:spcBef>
                <a:spcPts val="0"/>
              </a:spcBef>
              <a:buNone/>
            </a:pPr>
            <a:r>
              <a:rPr lang="en-US" sz="3600" dirty="0" err="1"/>
              <a:t>WebSockets</a:t>
            </a:r>
            <a:r>
              <a:rPr lang="en-US" sz="3600" dirty="0"/>
              <a:t> - HTML 5 feature that allows a full duplex between HTTP servers</a:t>
            </a:r>
            <a:endParaRPr lang="en-US" sz="3200" dirty="0"/>
          </a:p>
        </p:txBody>
      </p:sp>
    </p:spTree>
    <p:extLst>
      <p:ext uri="{BB962C8B-B14F-4D97-AF65-F5344CB8AC3E}">
        <p14:creationId xmlns:p14="http://schemas.microsoft.com/office/powerpoint/2010/main" val="39375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a:t/>
            </a:r>
            <a:br>
              <a:rPr lang="en-US" dirty="0"/>
            </a:br>
            <a:r>
              <a:rPr lang="en-US" dirty="0" err="1"/>
              <a:t>WebSockets</a:t>
            </a:r>
            <a:r>
              <a:rPr lang="en-US" dirty="0"/>
              <a:t> on the Server</a:t>
            </a:r>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10" name="TextBox 9"/>
          <p:cNvSpPr txBox="1"/>
          <p:nvPr/>
        </p:nvSpPr>
        <p:spPr>
          <a:xfrm>
            <a:off x="3276600" y="1828800"/>
            <a:ext cx="10591800" cy="2769989"/>
          </a:xfrm>
          <a:prstGeom prst="rect">
            <a:avLst/>
          </a:prstGeom>
          <a:solidFill>
            <a:srgbClr val="4C4C4C"/>
          </a:solidFill>
        </p:spPr>
        <p:txBody>
          <a:bodyPr wrap="square" rtlCol="0">
            <a:spAutoFit/>
          </a:bodyPr>
          <a:lstStyle/>
          <a:p>
            <a:r>
              <a:rPr lang="en-US" dirty="0" err="1">
                <a:solidFill>
                  <a:srgbClr val="EFDCBC"/>
                </a:solidFill>
              </a:rPr>
              <a:t>def</a:t>
            </a:r>
            <a:r>
              <a:rPr lang="en-US" dirty="0">
                <a:solidFill>
                  <a:srgbClr val="EFDCBC"/>
                </a:solidFill>
              </a:rPr>
              <a:t> </a:t>
            </a:r>
            <a:r>
              <a:rPr lang="en-US" dirty="0">
                <a:solidFill>
                  <a:srgbClr val="DCDCDC"/>
                </a:solidFill>
              </a:rPr>
              <a:t>server = </a:t>
            </a:r>
            <a:r>
              <a:rPr lang="en-US" dirty="0" err="1">
                <a:solidFill>
                  <a:srgbClr val="DCDCDC"/>
                </a:solidFill>
              </a:rPr>
              <a:t>vertx.createHttpServer</a:t>
            </a:r>
            <a:r>
              <a:rPr lang="en-US" dirty="0">
                <a:solidFill>
                  <a:srgbClr val="DCDCDC"/>
                </a:solidFill>
              </a:rPr>
              <a:t>()</a:t>
            </a:r>
          </a:p>
          <a:p>
            <a:endParaRPr lang="en-US" dirty="0">
              <a:solidFill>
                <a:srgbClr val="DCDCDC"/>
              </a:solidFill>
            </a:endParaRPr>
          </a:p>
          <a:p>
            <a:r>
              <a:rPr lang="en-US" dirty="0" err="1">
                <a:solidFill>
                  <a:srgbClr val="DCDCDC"/>
                </a:solidFill>
              </a:rPr>
              <a:t>server.websocketHandler</a:t>
            </a:r>
            <a:r>
              <a:rPr lang="en-US" dirty="0">
                <a:solidFill>
                  <a:srgbClr val="DCDCDC"/>
                </a:solidFill>
              </a:rPr>
              <a:t>{ </a:t>
            </a:r>
            <a:r>
              <a:rPr lang="en-US" dirty="0" err="1">
                <a:solidFill>
                  <a:srgbClr val="DCDCDC"/>
                </a:solidFill>
              </a:rPr>
              <a:t>ws</a:t>
            </a:r>
            <a:r>
              <a:rPr lang="en-US" dirty="0">
                <a:solidFill>
                  <a:srgbClr val="DCDCDC"/>
                </a:solidFill>
              </a:rPr>
              <a:t> -</a:t>
            </a:r>
            <a:r>
              <a:rPr lang="en-US" dirty="0" smtClean="0">
                <a:solidFill>
                  <a:srgbClr val="DCDCDC"/>
                </a:solidFill>
              </a:rPr>
              <a:t>&gt;</a:t>
            </a:r>
            <a:endParaRPr lang="en-US" dirty="0">
              <a:solidFill>
                <a:srgbClr val="DCDCDC"/>
              </a:solidFill>
            </a:endParaRPr>
          </a:p>
          <a:p>
            <a:r>
              <a:rPr lang="en-US" dirty="0">
                <a:solidFill>
                  <a:srgbClr val="DCDCDC"/>
                </a:solidFill>
              </a:rPr>
              <a:t>  </a:t>
            </a:r>
            <a:r>
              <a:rPr lang="en-US" dirty="0" err="1">
                <a:solidFill>
                  <a:srgbClr val="EFDCBC"/>
                </a:solidFill>
              </a:rPr>
              <a:t>println</a:t>
            </a:r>
            <a:r>
              <a:rPr lang="en-US" dirty="0">
                <a:solidFill>
                  <a:srgbClr val="EFDCBC"/>
                </a:solidFill>
              </a:rPr>
              <a:t> </a:t>
            </a:r>
            <a:r>
              <a:rPr lang="en-US" dirty="0">
                <a:solidFill>
                  <a:srgbClr val="CC9393"/>
                </a:solidFill>
              </a:rPr>
              <a:t>"A </a:t>
            </a:r>
            <a:r>
              <a:rPr lang="en-US" dirty="0" err="1">
                <a:solidFill>
                  <a:srgbClr val="CC9393"/>
                </a:solidFill>
              </a:rPr>
              <a:t>websocket</a:t>
            </a:r>
            <a:r>
              <a:rPr lang="en-US" dirty="0">
                <a:solidFill>
                  <a:srgbClr val="CC9393"/>
                </a:solidFill>
              </a:rPr>
              <a:t> has connected</a:t>
            </a:r>
            <a:r>
              <a:rPr lang="en-US" dirty="0" smtClean="0">
                <a:solidFill>
                  <a:srgbClr val="CC9393"/>
                </a:solidFill>
              </a:rPr>
              <a:t>!”</a:t>
            </a:r>
            <a:endParaRPr lang="en-US" dirty="0">
              <a:solidFill>
                <a:srgbClr val="CC9393"/>
              </a:solidFill>
            </a:endParaRPr>
          </a:p>
          <a:p>
            <a:endParaRPr lang="en-US" dirty="0">
              <a:solidFill>
                <a:srgbClr val="DCDCDC"/>
              </a:solidFill>
            </a:endParaRPr>
          </a:p>
          <a:p>
            <a:r>
              <a:rPr lang="en-US" dirty="0">
                <a:solidFill>
                  <a:srgbClr val="DCDCDC"/>
                </a:solidFill>
              </a:rPr>
              <a:t>}.listen(</a:t>
            </a:r>
            <a:r>
              <a:rPr lang="en-US" dirty="0">
                <a:solidFill>
                  <a:srgbClr val="8CD0D3"/>
                </a:solidFill>
              </a:rPr>
              <a:t>8080</a:t>
            </a:r>
            <a:r>
              <a:rPr lang="en-US" dirty="0">
                <a:solidFill>
                  <a:srgbClr val="DCDCDC"/>
                </a:solidFill>
              </a:rPr>
              <a:t>, </a:t>
            </a:r>
            <a:r>
              <a:rPr lang="en-US" dirty="0">
                <a:solidFill>
                  <a:srgbClr val="CC9393"/>
                </a:solidFill>
              </a:rPr>
              <a:t>"</a:t>
            </a:r>
            <a:r>
              <a:rPr lang="en-US" dirty="0" err="1">
                <a:solidFill>
                  <a:srgbClr val="CC9393"/>
                </a:solidFill>
              </a:rPr>
              <a:t>localhost</a:t>
            </a:r>
            <a:r>
              <a:rPr lang="en-US" dirty="0">
                <a:solidFill>
                  <a:srgbClr val="CC9393"/>
                </a:solidFill>
              </a:rPr>
              <a:t>"</a:t>
            </a:r>
            <a:r>
              <a:rPr lang="en-US" dirty="0">
                <a:solidFill>
                  <a:srgbClr val="DCDCDC"/>
                </a:solidFill>
              </a:rPr>
              <a:t>)</a:t>
            </a:r>
            <a:endParaRPr lang="en-US" dirty="0" smtClean="0">
              <a:solidFill>
                <a:srgbClr val="DCDCDC"/>
              </a:solidFill>
            </a:endParaRPr>
          </a:p>
        </p:txBody>
      </p:sp>
      <p:sp>
        <p:nvSpPr>
          <p:cNvPr id="6" name="Content Placeholder 2"/>
          <p:cNvSpPr txBox="1">
            <a:spLocks/>
          </p:cNvSpPr>
          <p:nvPr/>
        </p:nvSpPr>
        <p:spPr>
          <a:xfrm>
            <a:off x="2362200" y="1752600"/>
            <a:ext cx="12115800" cy="180403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50800" indent="0" defTabSz="-1320800">
              <a:spcBef>
                <a:spcPts val="0"/>
              </a:spcBef>
              <a:buNone/>
              <a:tabLst>
                <a:tab pos="0" algn="l"/>
              </a:tabLst>
            </a:pPr>
            <a:endParaRPr lang="en-US" sz="3200" dirty="0"/>
          </a:p>
        </p:txBody>
      </p:sp>
    </p:spTree>
    <p:extLst>
      <p:ext uri="{BB962C8B-B14F-4D97-AF65-F5344CB8AC3E}">
        <p14:creationId xmlns:p14="http://schemas.microsoft.com/office/powerpoint/2010/main" val="165611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838200"/>
            <a:ext cx="12344400" cy="914400"/>
          </a:xfrm>
        </p:spPr>
        <p:txBody>
          <a:bodyPr/>
          <a:lstStyle/>
          <a:p>
            <a:pPr algn="ctr"/>
            <a:r>
              <a:rPr lang="en-US" dirty="0" smtClean="0"/>
              <a:t>Who am I</a:t>
            </a:r>
            <a:endParaRPr lang="en-US" dirty="0"/>
          </a:p>
        </p:txBody>
      </p:sp>
      <p:sp>
        <p:nvSpPr>
          <p:cNvPr id="3" name="Content Placeholder 2"/>
          <p:cNvSpPr>
            <a:spLocks noGrp="1"/>
          </p:cNvSpPr>
          <p:nvPr>
            <p:ph idx="1"/>
          </p:nvPr>
        </p:nvSpPr>
        <p:spPr>
          <a:xfrm>
            <a:off x="2895600" y="2066925"/>
            <a:ext cx="11734800" cy="5004435"/>
          </a:xfrm>
        </p:spPr>
        <p:txBody>
          <a:bodyPr/>
          <a:lstStyle/>
          <a:p>
            <a:pPr>
              <a:buFont typeface="Arial"/>
              <a:buChar char="•"/>
            </a:pPr>
            <a:r>
              <a:rPr lang="en-US" dirty="0" smtClean="0"/>
              <a:t>Ryan Applegate</a:t>
            </a:r>
          </a:p>
          <a:p>
            <a:pPr>
              <a:buFont typeface="Arial"/>
              <a:buChar char="•"/>
            </a:pPr>
            <a:r>
              <a:rPr lang="en-US" dirty="0" smtClean="0"/>
              <a:t>Senior Software Engineer @ SmartThings</a:t>
            </a:r>
          </a:p>
          <a:p>
            <a:pPr>
              <a:buFont typeface="Arial"/>
              <a:buChar char="•"/>
            </a:pPr>
            <a:r>
              <a:rPr lang="en-US" dirty="0" smtClean="0"/>
              <a:t>@</a:t>
            </a:r>
            <a:r>
              <a:rPr lang="en-US" dirty="0" err="1" smtClean="0"/>
              <a:t>rappleg</a:t>
            </a:r>
            <a:r>
              <a:rPr lang="en-US" dirty="0" smtClean="0"/>
              <a:t> on Twitter and </a:t>
            </a:r>
            <a:r>
              <a:rPr lang="en-US" dirty="0" err="1" smtClean="0"/>
              <a:t>GitHub</a:t>
            </a:r>
            <a:endParaRPr lang="en-US" dirty="0"/>
          </a:p>
        </p:txBody>
      </p:sp>
    </p:spTree>
    <p:extLst>
      <p:ext uri="{BB962C8B-B14F-4D97-AF65-F5344CB8AC3E}">
        <p14:creationId xmlns:p14="http://schemas.microsoft.com/office/powerpoint/2010/main" val="355309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11628120" cy="1676400"/>
          </a:xfrm>
        </p:spPr>
        <p:txBody>
          <a:bodyPr/>
          <a:lstStyle/>
          <a:p>
            <a:pPr algn="ctr"/>
            <a:r>
              <a:rPr lang="en-US" dirty="0" smtClean="0"/>
              <a:t/>
            </a:r>
            <a:br>
              <a:rPr lang="en-US" dirty="0" smtClean="0"/>
            </a:br>
            <a:r>
              <a:rPr lang="en-US" dirty="0" smtClean="0"/>
              <a:t>Demo – </a:t>
            </a:r>
            <a:r>
              <a:rPr lang="en-US" dirty="0" err="1" smtClean="0"/>
              <a:t>WebSockets</a:t>
            </a:r>
            <a:r>
              <a:rPr lang="en-US" dirty="0" smtClean="0"/>
              <a:t> in the Browser</a:t>
            </a:r>
            <a:endParaRPr lang="en-US" dirty="0"/>
          </a:p>
        </p:txBody>
      </p:sp>
      <p:sp>
        <p:nvSpPr>
          <p:cNvPr id="3" name="Content Placeholder 2"/>
          <p:cNvSpPr>
            <a:spLocks noGrp="1"/>
          </p:cNvSpPr>
          <p:nvPr>
            <p:ph idx="1"/>
          </p:nvPr>
        </p:nvSpPr>
        <p:spPr>
          <a:xfrm>
            <a:off x="2590800" y="2066925"/>
            <a:ext cx="11323322" cy="5781675"/>
          </a:xfrm>
        </p:spPr>
        <p:txBody>
          <a:bodyPr/>
          <a:lstStyle/>
          <a:p>
            <a:pPr marL="0" indent="0">
              <a:buNone/>
            </a:pPr>
            <a:r>
              <a:rPr lang="en-US" dirty="0" err="1" smtClean="0"/>
              <a:t>BroChat</a:t>
            </a:r>
            <a:r>
              <a:rPr lang="en-US" dirty="0" smtClean="0"/>
              <a:t> – Connect and join the gr8conf room to send messages back and forth</a:t>
            </a:r>
          </a:p>
          <a:p>
            <a:pPr marL="0" indent="0">
              <a:buNone/>
            </a:pPr>
            <a:endParaRPr lang="en-US" dirty="0"/>
          </a:p>
          <a:p>
            <a:pPr marL="0" indent="0">
              <a:buNone/>
            </a:pPr>
            <a:r>
              <a:rPr lang="en-US" dirty="0" smtClean="0"/>
              <a:t>Simple chat server example to start up HTTP Server on 8080 and allow messages to be sent back and forth using the event bus and </a:t>
            </a:r>
            <a:r>
              <a:rPr lang="en-US" dirty="0" err="1" smtClean="0"/>
              <a:t>websockets</a:t>
            </a:r>
            <a:endParaRPr lang="en-US" dirty="0" smtClean="0"/>
          </a:p>
        </p:txBody>
      </p:sp>
    </p:spTree>
    <p:extLst>
      <p:ext uri="{BB962C8B-B14F-4D97-AF65-F5344CB8AC3E}">
        <p14:creationId xmlns:p14="http://schemas.microsoft.com/office/powerpoint/2010/main" val="107671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err="1"/>
              <a:t>Vert.x</a:t>
            </a:r>
            <a:r>
              <a:rPr lang="en-US" dirty="0"/>
              <a:t> Shared State</a:t>
            </a:r>
          </a:p>
        </p:txBody>
      </p:sp>
      <p:sp>
        <p:nvSpPr>
          <p:cNvPr id="3" name="Content Placeholder 2"/>
          <p:cNvSpPr>
            <a:spLocks noGrp="1"/>
          </p:cNvSpPr>
          <p:nvPr>
            <p:ph idx="1"/>
          </p:nvPr>
        </p:nvSpPr>
        <p:spPr>
          <a:xfrm>
            <a:off x="2895600" y="2066925"/>
            <a:ext cx="11018522" cy="5004435"/>
          </a:xfrm>
        </p:spPr>
        <p:txBody>
          <a:bodyPr numCol="1"/>
          <a:lstStyle/>
          <a:p>
            <a:pPr marL="0" indent="0" defTabSz="50800">
              <a:spcBef>
                <a:spcPts val="0"/>
              </a:spcBef>
              <a:buNone/>
            </a:pPr>
            <a:r>
              <a:rPr lang="en-US" sz="3600" dirty="0"/>
              <a:t>Shared Data Object (</a:t>
            </a:r>
            <a:r>
              <a:rPr lang="en-US" sz="3600" dirty="0" err="1"/>
              <a:t>vertx.sharedData</a:t>
            </a:r>
            <a:r>
              <a:rPr lang="en-US" sz="3600" dirty="0"/>
              <a:t>())</a:t>
            </a:r>
          </a:p>
          <a:p>
            <a:pPr marL="0" indent="0" defTabSz="50800">
              <a:spcBef>
                <a:spcPts val="0"/>
              </a:spcBef>
              <a:buNone/>
            </a:pPr>
            <a:r>
              <a:rPr lang="en-US" sz="3600" dirty="0" err="1"/>
              <a:t>ConcurrentMap</a:t>
            </a:r>
            <a:r>
              <a:rPr lang="en-US" sz="3600" dirty="0"/>
              <a:t> or Set</a:t>
            </a:r>
          </a:p>
          <a:p>
            <a:pPr marL="0" indent="0" defTabSz="50800">
              <a:spcBef>
                <a:spcPts val="0"/>
              </a:spcBef>
              <a:buNone/>
            </a:pPr>
            <a:endParaRPr lang="en-US" sz="3600" dirty="0"/>
          </a:p>
          <a:p>
            <a:pPr marL="0" indent="0" defTabSz="50800">
              <a:spcBef>
                <a:spcPts val="0"/>
              </a:spcBef>
              <a:buNone/>
            </a:pPr>
            <a:r>
              <a:rPr lang="en-US" sz="3600" dirty="0"/>
              <a:t>Elements MUST be immutable values</a:t>
            </a:r>
          </a:p>
          <a:p>
            <a:pPr marL="0" indent="0" defTabSz="50800">
              <a:spcBef>
                <a:spcPts val="0"/>
              </a:spcBef>
              <a:buNone/>
            </a:pPr>
            <a:endParaRPr lang="en-US" sz="3600" dirty="0"/>
          </a:p>
          <a:p>
            <a:pPr marL="0" indent="0" defTabSz="50800">
              <a:spcBef>
                <a:spcPts val="0"/>
              </a:spcBef>
              <a:buNone/>
            </a:pPr>
            <a:r>
              <a:rPr lang="en-US" sz="3600" dirty="0"/>
              <a:t>Currently only available within a </a:t>
            </a:r>
            <a:r>
              <a:rPr lang="en-US" sz="3600" dirty="0" err="1"/>
              <a:t>Vertx</a:t>
            </a:r>
            <a:r>
              <a:rPr lang="en-US" sz="3600" dirty="0"/>
              <a:t> instance, not across the cluster</a:t>
            </a:r>
            <a:endParaRPr lang="en-US" sz="3200" dirty="0"/>
          </a:p>
        </p:txBody>
      </p:sp>
    </p:spTree>
    <p:extLst>
      <p:ext uri="{BB962C8B-B14F-4D97-AF65-F5344CB8AC3E}">
        <p14:creationId xmlns:p14="http://schemas.microsoft.com/office/powerpoint/2010/main" val="99910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Allowed Values</a:t>
            </a:r>
          </a:p>
        </p:txBody>
      </p:sp>
      <p:sp>
        <p:nvSpPr>
          <p:cNvPr id="3" name="Content Placeholder 2"/>
          <p:cNvSpPr>
            <a:spLocks noGrp="1"/>
          </p:cNvSpPr>
          <p:nvPr>
            <p:ph idx="1"/>
          </p:nvPr>
        </p:nvSpPr>
        <p:spPr>
          <a:xfrm>
            <a:off x="2895600" y="2066925"/>
            <a:ext cx="11018522" cy="5004435"/>
          </a:xfrm>
        </p:spPr>
        <p:txBody>
          <a:bodyPr numCol="1"/>
          <a:lstStyle/>
          <a:p>
            <a:pPr marL="1320800">
              <a:spcBef>
                <a:spcPts val="0"/>
              </a:spcBef>
              <a:buFont typeface="Arial"/>
              <a:buChar char="•"/>
            </a:pPr>
            <a:r>
              <a:rPr lang="en-US" sz="3200" dirty="0"/>
              <a:t>Strings</a:t>
            </a:r>
          </a:p>
          <a:p>
            <a:pPr marL="1320800">
              <a:spcBef>
                <a:spcPts val="0"/>
              </a:spcBef>
              <a:buFont typeface="Arial"/>
              <a:buChar char="•"/>
            </a:pPr>
            <a:r>
              <a:rPr lang="en-US" sz="3200" dirty="0"/>
              <a:t>Boxed Primitives</a:t>
            </a:r>
          </a:p>
          <a:p>
            <a:pPr marL="1320800">
              <a:spcBef>
                <a:spcPts val="0"/>
              </a:spcBef>
              <a:buFont typeface="Arial"/>
              <a:buChar char="•"/>
            </a:pPr>
            <a:r>
              <a:rPr lang="en-US" sz="3200" dirty="0"/>
              <a:t>byte[]</a:t>
            </a:r>
          </a:p>
          <a:p>
            <a:pPr marL="1320800">
              <a:spcBef>
                <a:spcPts val="0"/>
              </a:spcBef>
              <a:buFont typeface="Arial"/>
              <a:buChar char="•"/>
            </a:pPr>
            <a:r>
              <a:rPr lang="en-US" sz="3200" dirty="0" err="1"/>
              <a:t>org.vertx.java.core.buffer.Buffer</a:t>
            </a:r>
            <a:endParaRPr lang="en-US" sz="3200" dirty="0"/>
          </a:p>
          <a:p>
            <a:pPr marL="1320800">
              <a:spcBef>
                <a:spcPts val="0"/>
              </a:spcBef>
              <a:buFont typeface="Arial"/>
              <a:buChar char="•"/>
            </a:pPr>
            <a:r>
              <a:rPr lang="en-US" sz="3200" dirty="0" err="1"/>
              <a:t>org.vertx.java.core.shareddata.Shareable</a:t>
            </a:r>
            <a:endParaRPr lang="en-US" sz="3200" dirty="0"/>
          </a:p>
        </p:txBody>
      </p:sp>
    </p:spTree>
    <p:extLst>
      <p:ext uri="{BB962C8B-B14F-4D97-AF65-F5344CB8AC3E}">
        <p14:creationId xmlns:p14="http://schemas.microsoft.com/office/powerpoint/2010/main" val="415027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0" y="1828800"/>
            <a:ext cx="11018522" cy="2971800"/>
          </a:xfrm>
        </p:spPr>
        <p:txBody>
          <a:bodyPr numCol="1"/>
          <a:lstStyle/>
          <a:p>
            <a:pPr marL="0" indent="0" algn="ctr" defTabSz="627063">
              <a:spcBef>
                <a:spcPts val="0"/>
              </a:spcBef>
              <a:buNone/>
            </a:pPr>
            <a:r>
              <a:rPr lang="en-US" sz="4400" dirty="0" err="1" smtClean="0"/>
              <a:t>Verticle</a:t>
            </a:r>
            <a:r>
              <a:rPr lang="en-US" sz="4400" dirty="0" smtClean="0"/>
              <a:t> 1</a:t>
            </a:r>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10" name="TextBox 9"/>
          <p:cNvSpPr txBox="1"/>
          <p:nvPr/>
        </p:nvSpPr>
        <p:spPr>
          <a:xfrm>
            <a:off x="3657600" y="2629287"/>
            <a:ext cx="8763000" cy="984885"/>
          </a:xfrm>
          <a:prstGeom prst="rect">
            <a:avLst/>
          </a:prstGeom>
          <a:solidFill>
            <a:srgbClr val="4C4C4C"/>
          </a:solidFill>
        </p:spPr>
        <p:txBody>
          <a:bodyPr wrap="square" rtlCol="0">
            <a:spAutoFit/>
          </a:bodyPr>
          <a:lstStyle/>
          <a:p>
            <a:r>
              <a:rPr lang="en-US" dirty="0" err="1">
                <a:solidFill>
                  <a:srgbClr val="DCDCDC"/>
                </a:solidFill>
              </a:rPr>
              <a:t>def</a:t>
            </a:r>
            <a:r>
              <a:rPr lang="en-US" dirty="0">
                <a:solidFill>
                  <a:srgbClr val="DCDCDC"/>
                </a:solidFill>
              </a:rPr>
              <a:t> </a:t>
            </a:r>
            <a:r>
              <a:rPr lang="en-US" dirty="0">
                <a:solidFill>
                  <a:srgbClr val="EFDCBC"/>
                </a:solidFill>
              </a:rPr>
              <a:t>map</a:t>
            </a:r>
            <a:r>
              <a:rPr lang="en-US" dirty="0">
                <a:solidFill>
                  <a:srgbClr val="DCDCDC"/>
                </a:solidFill>
              </a:rPr>
              <a:t> = </a:t>
            </a:r>
            <a:r>
              <a:rPr lang="en-US" dirty="0" err="1">
                <a:solidFill>
                  <a:srgbClr val="DCDCDC"/>
                </a:solidFill>
              </a:rPr>
              <a:t>vertx.sharedData.getMap</a:t>
            </a:r>
            <a:r>
              <a:rPr lang="en-US" dirty="0">
                <a:solidFill>
                  <a:srgbClr val="DCDCDC"/>
                </a:solidFill>
              </a:rPr>
              <a:t>(</a:t>
            </a:r>
            <a:r>
              <a:rPr lang="en-US" dirty="0">
                <a:solidFill>
                  <a:srgbClr val="CC9393"/>
                </a:solidFill>
              </a:rPr>
              <a:t>'</a:t>
            </a:r>
            <a:r>
              <a:rPr lang="en-US" dirty="0" err="1">
                <a:solidFill>
                  <a:srgbClr val="CC9393"/>
                </a:solidFill>
              </a:rPr>
              <a:t>demo.mymap</a:t>
            </a:r>
            <a:r>
              <a:rPr lang="en-US" dirty="0">
                <a:solidFill>
                  <a:srgbClr val="CC9393"/>
                </a:solidFill>
              </a:rPr>
              <a:t>'</a:t>
            </a:r>
            <a:r>
              <a:rPr lang="en-US" dirty="0">
                <a:solidFill>
                  <a:srgbClr val="DCDCDC"/>
                </a:solidFill>
              </a:rPr>
              <a:t>)</a:t>
            </a:r>
          </a:p>
          <a:p>
            <a:r>
              <a:rPr lang="en-US" dirty="0">
                <a:solidFill>
                  <a:srgbClr val="DCDCDC"/>
                </a:solidFill>
              </a:rPr>
              <a:t>map[</a:t>
            </a:r>
            <a:r>
              <a:rPr lang="en-US" dirty="0">
                <a:solidFill>
                  <a:srgbClr val="CC9393"/>
                </a:solidFill>
              </a:rPr>
              <a:t>"some-key"</a:t>
            </a:r>
            <a:r>
              <a:rPr lang="en-US" dirty="0">
                <a:solidFill>
                  <a:srgbClr val="DCDCDC"/>
                </a:solidFill>
              </a:rPr>
              <a:t>] = 123</a:t>
            </a:r>
            <a:endParaRPr lang="en-US" dirty="0">
              <a:solidFill>
                <a:srgbClr val="8CD0D3"/>
              </a:solidFill>
            </a:endParaRPr>
          </a:p>
        </p:txBody>
      </p:sp>
      <p:sp>
        <p:nvSpPr>
          <p:cNvPr id="6" name="Content Placeholder 2"/>
          <p:cNvSpPr txBox="1">
            <a:spLocks/>
          </p:cNvSpPr>
          <p:nvPr/>
        </p:nvSpPr>
        <p:spPr>
          <a:xfrm>
            <a:off x="2895600" y="4343400"/>
            <a:ext cx="11018522" cy="2971800"/>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algn="ctr" defTabSz="627063">
              <a:spcBef>
                <a:spcPts val="0"/>
              </a:spcBef>
              <a:buFontTx/>
              <a:buNone/>
            </a:pPr>
            <a:r>
              <a:rPr lang="en-US" sz="4400" dirty="0" err="1" smtClean="0"/>
              <a:t>Verticle</a:t>
            </a:r>
            <a:r>
              <a:rPr lang="en-US" sz="4400" dirty="0" smtClean="0"/>
              <a:t> 2</a:t>
            </a:r>
          </a:p>
        </p:txBody>
      </p:sp>
      <p:sp>
        <p:nvSpPr>
          <p:cNvPr id="7" name="TextBox 6"/>
          <p:cNvSpPr txBox="1"/>
          <p:nvPr/>
        </p:nvSpPr>
        <p:spPr>
          <a:xfrm>
            <a:off x="3657600" y="5143887"/>
            <a:ext cx="8763000" cy="1431161"/>
          </a:xfrm>
          <a:prstGeom prst="rect">
            <a:avLst/>
          </a:prstGeom>
          <a:solidFill>
            <a:srgbClr val="4C4C4C"/>
          </a:solidFill>
        </p:spPr>
        <p:txBody>
          <a:bodyPr wrap="square" rtlCol="0">
            <a:spAutoFit/>
          </a:bodyPr>
          <a:lstStyle/>
          <a:p>
            <a:r>
              <a:rPr lang="en-US" dirty="0" err="1">
                <a:solidFill>
                  <a:srgbClr val="DCDCDC"/>
                </a:solidFill>
              </a:rPr>
              <a:t>def</a:t>
            </a:r>
            <a:r>
              <a:rPr lang="en-US" dirty="0">
                <a:solidFill>
                  <a:srgbClr val="DCDCDC"/>
                </a:solidFill>
              </a:rPr>
              <a:t> </a:t>
            </a:r>
            <a:r>
              <a:rPr lang="en-US" dirty="0">
                <a:solidFill>
                  <a:srgbClr val="EFDCBC"/>
                </a:solidFill>
              </a:rPr>
              <a:t>map</a:t>
            </a:r>
            <a:r>
              <a:rPr lang="en-US" dirty="0">
                <a:solidFill>
                  <a:srgbClr val="DCDCDC"/>
                </a:solidFill>
              </a:rPr>
              <a:t> = </a:t>
            </a:r>
            <a:r>
              <a:rPr lang="en-US" dirty="0" err="1">
                <a:solidFill>
                  <a:srgbClr val="DCDCDC"/>
                </a:solidFill>
              </a:rPr>
              <a:t>vertx.sharedData.getMap</a:t>
            </a:r>
            <a:r>
              <a:rPr lang="en-US" dirty="0">
                <a:solidFill>
                  <a:srgbClr val="DCDCDC"/>
                </a:solidFill>
              </a:rPr>
              <a:t>(</a:t>
            </a:r>
            <a:r>
              <a:rPr lang="en-US" dirty="0">
                <a:solidFill>
                  <a:srgbClr val="CC9393"/>
                </a:solidFill>
              </a:rPr>
              <a:t>'</a:t>
            </a:r>
            <a:r>
              <a:rPr lang="en-US" dirty="0" err="1">
                <a:solidFill>
                  <a:srgbClr val="CC9393"/>
                </a:solidFill>
              </a:rPr>
              <a:t>demo.mymap</a:t>
            </a:r>
            <a:r>
              <a:rPr lang="en-US" dirty="0">
                <a:solidFill>
                  <a:srgbClr val="CC9393"/>
                </a:solidFill>
              </a:rPr>
              <a:t>'</a:t>
            </a:r>
            <a:r>
              <a:rPr lang="en-US" dirty="0">
                <a:solidFill>
                  <a:srgbClr val="DCDCDC"/>
                </a:solidFill>
              </a:rPr>
              <a:t>)</a:t>
            </a:r>
          </a:p>
          <a:p>
            <a:r>
              <a:rPr lang="en-US" dirty="0">
                <a:solidFill>
                  <a:srgbClr val="7F9F7F"/>
                </a:solidFill>
              </a:rPr>
              <a:t>// Retrieve value 123 from the map</a:t>
            </a:r>
          </a:p>
          <a:p>
            <a:r>
              <a:rPr lang="en-US" dirty="0" err="1">
                <a:solidFill>
                  <a:srgbClr val="DCDCDC"/>
                </a:solidFill>
              </a:rPr>
              <a:t>def</a:t>
            </a:r>
            <a:r>
              <a:rPr lang="en-US" dirty="0">
                <a:solidFill>
                  <a:srgbClr val="DCDCDC"/>
                </a:solidFill>
              </a:rPr>
              <a:t> </a:t>
            </a:r>
            <a:r>
              <a:rPr lang="en-US" dirty="0">
                <a:solidFill>
                  <a:srgbClr val="EFDCBC"/>
                </a:solidFill>
              </a:rPr>
              <a:t>value</a:t>
            </a:r>
            <a:r>
              <a:rPr lang="en-US" dirty="0">
                <a:solidFill>
                  <a:srgbClr val="DCDCDC"/>
                </a:solidFill>
              </a:rPr>
              <a:t> = </a:t>
            </a:r>
            <a:r>
              <a:rPr lang="en-US" dirty="0" err="1">
                <a:solidFill>
                  <a:srgbClr val="DCDCDC"/>
                </a:solidFill>
              </a:rPr>
              <a:t>map.</a:t>
            </a:r>
            <a:r>
              <a:rPr lang="en-US" dirty="0" err="1">
                <a:solidFill>
                  <a:srgbClr val="CC9393"/>
                </a:solidFill>
              </a:rPr>
              <a:t>"some</a:t>
            </a:r>
            <a:r>
              <a:rPr lang="en-US" dirty="0">
                <a:solidFill>
                  <a:srgbClr val="CC9393"/>
                </a:solidFill>
              </a:rPr>
              <a:t>-key"</a:t>
            </a:r>
          </a:p>
        </p:txBody>
      </p:sp>
      <p:sp>
        <p:nvSpPr>
          <p:cNvPr id="8"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Shared Map</a:t>
            </a:r>
          </a:p>
        </p:txBody>
      </p:sp>
    </p:spTree>
    <p:extLst>
      <p:ext uri="{BB962C8B-B14F-4D97-AF65-F5344CB8AC3E}">
        <p14:creationId xmlns:p14="http://schemas.microsoft.com/office/powerpoint/2010/main" val="130554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0" y="1828800"/>
            <a:ext cx="11018522" cy="2971800"/>
          </a:xfrm>
        </p:spPr>
        <p:txBody>
          <a:bodyPr numCol="1"/>
          <a:lstStyle/>
          <a:p>
            <a:pPr marL="0" indent="0" algn="ctr" defTabSz="627063">
              <a:spcBef>
                <a:spcPts val="0"/>
              </a:spcBef>
              <a:buNone/>
            </a:pPr>
            <a:r>
              <a:rPr lang="en-US" sz="4400" dirty="0" err="1" smtClean="0"/>
              <a:t>Verticle</a:t>
            </a:r>
            <a:r>
              <a:rPr lang="en-US" sz="4400" dirty="0" smtClean="0"/>
              <a:t> 1</a:t>
            </a:r>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10" name="TextBox 9"/>
          <p:cNvSpPr txBox="1"/>
          <p:nvPr/>
        </p:nvSpPr>
        <p:spPr>
          <a:xfrm>
            <a:off x="3657600" y="2629287"/>
            <a:ext cx="8763000" cy="984885"/>
          </a:xfrm>
          <a:prstGeom prst="rect">
            <a:avLst/>
          </a:prstGeom>
          <a:solidFill>
            <a:srgbClr val="4C4C4C"/>
          </a:solidFill>
        </p:spPr>
        <p:txBody>
          <a:bodyPr wrap="square" rtlCol="0">
            <a:spAutoFit/>
          </a:bodyPr>
          <a:lstStyle/>
          <a:p>
            <a:r>
              <a:rPr lang="en-US" dirty="0" err="1">
                <a:solidFill>
                  <a:srgbClr val="DCDCDC"/>
                </a:solidFill>
              </a:rPr>
              <a:t>def</a:t>
            </a:r>
            <a:r>
              <a:rPr lang="en-US" dirty="0">
                <a:solidFill>
                  <a:srgbClr val="DCDCDC"/>
                </a:solidFill>
              </a:rPr>
              <a:t> </a:t>
            </a:r>
            <a:r>
              <a:rPr lang="en-US" dirty="0">
                <a:solidFill>
                  <a:srgbClr val="EFDCBC"/>
                </a:solidFill>
              </a:rPr>
              <a:t>set</a:t>
            </a:r>
            <a:r>
              <a:rPr lang="en-US" dirty="0">
                <a:solidFill>
                  <a:srgbClr val="DCDCDC"/>
                </a:solidFill>
              </a:rPr>
              <a:t> = </a:t>
            </a:r>
            <a:r>
              <a:rPr lang="en-US" dirty="0" err="1">
                <a:solidFill>
                  <a:srgbClr val="DCDCDC"/>
                </a:solidFill>
              </a:rPr>
              <a:t>vertx.sharedData.getSet</a:t>
            </a:r>
            <a:r>
              <a:rPr lang="en-US" dirty="0">
                <a:solidFill>
                  <a:srgbClr val="DCDCDC"/>
                </a:solidFill>
              </a:rPr>
              <a:t>(</a:t>
            </a:r>
            <a:r>
              <a:rPr lang="en-US" dirty="0">
                <a:solidFill>
                  <a:srgbClr val="CC9393"/>
                </a:solidFill>
              </a:rPr>
              <a:t>'</a:t>
            </a:r>
            <a:r>
              <a:rPr lang="en-US" dirty="0" err="1">
                <a:solidFill>
                  <a:srgbClr val="CC9393"/>
                </a:solidFill>
              </a:rPr>
              <a:t>demo.myset</a:t>
            </a:r>
            <a:r>
              <a:rPr lang="en-US" dirty="0">
                <a:solidFill>
                  <a:srgbClr val="CC9393"/>
                </a:solidFill>
              </a:rPr>
              <a:t>'</a:t>
            </a:r>
            <a:r>
              <a:rPr lang="en-US" dirty="0">
                <a:solidFill>
                  <a:srgbClr val="DCDCDC"/>
                </a:solidFill>
              </a:rPr>
              <a:t>)</a:t>
            </a:r>
          </a:p>
          <a:p>
            <a:r>
              <a:rPr lang="en-US" dirty="0">
                <a:solidFill>
                  <a:srgbClr val="EFDCBC"/>
                </a:solidFill>
              </a:rPr>
              <a:t>set</a:t>
            </a:r>
            <a:r>
              <a:rPr lang="en-US" dirty="0">
                <a:solidFill>
                  <a:srgbClr val="DCDCDC"/>
                </a:solidFill>
              </a:rPr>
              <a:t> &lt;&lt; </a:t>
            </a:r>
            <a:r>
              <a:rPr lang="en-US" dirty="0">
                <a:solidFill>
                  <a:srgbClr val="CC9393"/>
                </a:solidFill>
              </a:rPr>
              <a:t>"some-value"</a:t>
            </a:r>
          </a:p>
        </p:txBody>
      </p:sp>
      <p:sp>
        <p:nvSpPr>
          <p:cNvPr id="6" name="Content Placeholder 2"/>
          <p:cNvSpPr txBox="1">
            <a:spLocks/>
          </p:cNvSpPr>
          <p:nvPr/>
        </p:nvSpPr>
        <p:spPr>
          <a:xfrm>
            <a:off x="2895600" y="4343400"/>
            <a:ext cx="11018522" cy="2971800"/>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algn="ctr" defTabSz="627063">
              <a:spcBef>
                <a:spcPts val="0"/>
              </a:spcBef>
              <a:buFontTx/>
              <a:buNone/>
            </a:pPr>
            <a:r>
              <a:rPr lang="en-US" sz="4400" dirty="0" err="1" smtClean="0"/>
              <a:t>Verticle</a:t>
            </a:r>
            <a:r>
              <a:rPr lang="en-US" sz="4400" dirty="0" smtClean="0"/>
              <a:t> 2</a:t>
            </a:r>
          </a:p>
        </p:txBody>
      </p:sp>
      <p:sp>
        <p:nvSpPr>
          <p:cNvPr id="7" name="TextBox 6"/>
          <p:cNvSpPr txBox="1"/>
          <p:nvPr/>
        </p:nvSpPr>
        <p:spPr>
          <a:xfrm>
            <a:off x="3657600" y="5143887"/>
            <a:ext cx="8763000" cy="1431161"/>
          </a:xfrm>
          <a:prstGeom prst="rect">
            <a:avLst/>
          </a:prstGeom>
          <a:solidFill>
            <a:srgbClr val="4C4C4C"/>
          </a:solidFill>
        </p:spPr>
        <p:txBody>
          <a:bodyPr wrap="square" rtlCol="0">
            <a:spAutoFit/>
          </a:bodyPr>
          <a:lstStyle/>
          <a:p>
            <a:r>
              <a:rPr lang="en-US" dirty="0" err="1">
                <a:solidFill>
                  <a:srgbClr val="DCDCDC"/>
                </a:solidFill>
              </a:rPr>
              <a:t>def</a:t>
            </a:r>
            <a:r>
              <a:rPr lang="en-US" dirty="0">
                <a:solidFill>
                  <a:srgbClr val="DCDCDC"/>
                </a:solidFill>
              </a:rPr>
              <a:t> </a:t>
            </a:r>
            <a:r>
              <a:rPr lang="en-US" dirty="0">
                <a:solidFill>
                  <a:srgbClr val="EFDCBC"/>
                </a:solidFill>
              </a:rPr>
              <a:t>set</a:t>
            </a:r>
            <a:r>
              <a:rPr lang="en-US" dirty="0">
                <a:solidFill>
                  <a:srgbClr val="DCDCDC"/>
                </a:solidFill>
              </a:rPr>
              <a:t> = </a:t>
            </a:r>
            <a:r>
              <a:rPr lang="en-US" dirty="0" err="1">
                <a:solidFill>
                  <a:srgbClr val="DCDCDC"/>
                </a:solidFill>
              </a:rPr>
              <a:t>vertx.sharedData.getSet</a:t>
            </a:r>
            <a:r>
              <a:rPr lang="en-US" dirty="0">
                <a:solidFill>
                  <a:srgbClr val="DCDCDC"/>
                </a:solidFill>
              </a:rPr>
              <a:t>(</a:t>
            </a:r>
            <a:r>
              <a:rPr lang="en-US" dirty="0">
                <a:solidFill>
                  <a:srgbClr val="CC9393"/>
                </a:solidFill>
              </a:rPr>
              <a:t>'</a:t>
            </a:r>
            <a:r>
              <a:rPr lang="en-US" dirty="0" err="1">
                <a:solidFill>
                  <a:srgbClr val="CC9393"/>
                </a:solidFill>
              </a:rPr>
              <a:t>demo.myset</a:t>
            </a:r>
            <a:r>
              <a:rPr lang="en-US" dirty="0">
                <a:solidFill>
                  <a:srgbClr val="CC9393"/>
                </a:solidFill>
              </a:rPr>
              <a:t>'</a:t>
            </a:r>
            <a:r>
              <a:rPr lang="en-US" dirty="0">
                <a:solidFill>
                  <a:srgbClr val="DCDCDC"/>
                </a:solidFill>
              </a:rPr>
              <a:t>)</a:t>
            </a:r>
          </a:p>
          <a:p>
            <a:r>
              <a:rPr lang="en-US" dirty="0">
                <a:solidFill>
                  <a:srgbClr val="7F9F7F"/>
                </a:solidFill>
              </a:rPr>
              <a:t>// Set will now contain some-value</a:t>
            </a:r>
          </a:p>
          <a:p>
            <a:r>
              <a:rPr lang="en-US" dirty="0" err="1">
                <a:solidFill>
                  <a:srgbClr val="EFDCBC"/>
                </a:solidFill>
              </a:rPr>
              <a:t>set</a:t>
            </a:r>
            <a:r>
              <a:rPr lang="en-US" dirty="0" err="1">
                <a:solidFill>
                  <a:srgbClr val="DCDCDC"/>
                </a:solidFill>
              </a:rPr>
              <a:t>.contains</a:t>
            </a:r>
            <a:r>
              <a:rPr lang="en-US" dirty="0">
                <a:solidFill>
                  <a:srgbClr val="DCDCDC"/>
                </a:solidFill>
              </a:rPr>
              <a:t>(</a:t>
            </a:r>
            <a:r>
              <a:rPr lang="en-US" dirty="0">
                <a:solidFill>
                  <a:srgbClr val="CC9393"/>
                </a:solidFill>
              </a:rPr>
              <a:t>"some-value"</a:t>
            </a:r>
            <a:r>
              <a:rPr lang="en-US" dirty="0">
                <a:solidFill>
                  <a:srgbClr val="DCDCDC"/>
                </a:solidFill>
              </a:rPr>
              <a:t>)</a:t>
            </a:r>
          </a:p>
        </p:txBody>
      </p:sp>
      <p:sp>
        <p:nvSpPr>
          <p:cNvPr id="8"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Shared </a:t>
            </a:r>
            <a:r>
              <a:rPr lang="en-US" dirty="0" smtClean="0"/>
              <a:t>Set</a:t>
            </a:r>
            <a:endParaRPr lang="en-US" dirty="0"/>
          </a:p>
        </p:txBody>
      </p:sp>
    </p:spTree>
    <p:extLst>
      <p:ext uri="{BB962C8B-B14F-4D97-AF65-F5344CB8AC3E}">
        <p14:creationId xmlns:p14="http://schemas.microsoft.com/office/powerpoint/2010/main" val="421807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00400" y="304800"/>
            <a:ext cx="10439400" cy="6172200"/>
          </a:xfrm>
          <a:prstGeom prst="rect">
            <a:avLst/>
          </a:prstGeom>
          <a:solidFill>
            <a:srgbClr val="009400">
              <a:alpha val="7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3429000" y="2209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sp>
        <p:nvSpPr>
          <p:cNvPr id="5" name="Rounded Rectangle 4"/>
          <p:cNvSpPr/>
          <p:nvPr/>
        </p:nvSpPr>
        <p:spPr>
          <a:xfrm>
            <a:off x="5105400" y="2209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sp>
        <p:nvSpPr>
          <p:cNvPr id="6" name="Rounded Rectangle 5"/>
          <p:cNvSpPr/>
          <p:nvPr/>
        </p:nvSpPr>
        <p:spPr>
          <a:xfrm>
            <a:off x="6781800" y="2209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sp>
        <p:nvSpPr>
          <p:cNvPr id="7" name="Rounded Rectangle 6"/>
          <p:cNvSpPr/>
          <p:nvPr/>
        </p:nvSpPr>
        <p:spPr>
          <a:xfrm>
            <a:off x="8458200" y="2209800"/>
            <a:ext cx="1600200" cy="4038600"/>
          </a:xfrm>
          <a:prstGeom prst="round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Verticle</a:t>
            </a:r>
            <a:endParaRPr lang="en-US" dirty="0"/>
          </a:p>
        </p:txBody>
      </p:sp>
      <p:grpSp>
        <p:nvGrpSpPr>
          <p:cNvPr id="13" name="Group 12"/>
          <p:cNvGrpSpPr/>
          <p:nvPr/>
        </p:nvGrpSpPr>
        <p:grpSpPr>
          <a:xfrm>
            <a:off x="3429000" y="685800"/>
            <a:ext cx="1600200" cy="1447800"/>
            <a:chOff x="2971800" y="2209800"/>
            <a:chExt cx="1524000" cy="1371600"/>
          </a:xfrm>
        </p:grpSpPr>
        <p:sp>
          <p:nvSpPr>
            <p:cNvPr id="11" name="Rounded Rectangle 10"/>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event_loop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grpSp>
        <p:nvGrpSpPr>
          <p:cNvPr id="14" name="Group 13"/>
          <p:cNvGrpSpPr/>
          <p:nvPr/>
        </p:nvGrpSpPr>
        <p:grpSpPr>
          <a:xfrm>
            <a:off x="5105400" y="685800"/>
            <a:ext cx="1600200" cy="1447800"/>
            <a:chOff x="2971800" y="2209800"/>
            <a:chExt cx="1524000" cy="1371600"/>
          </a:xfrm>
        </p:grpSpPr>
        <p:sp>
          <p:nvSpPr>
            <p:cNvPr id="15" name="Rounded Rectangle 14"/>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vent_loop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grpSp>
        <p:nvGrpSpPr>
          <p:cNvPr id="17" name="Group 16"/>
          <p:cNvGrpSpPr/>
          <p:nvPr/>
        </p:nvGrpSpPr>
        <p:grpSpPr>
          <a:xfrm>
            <a:off x="6781800" y="685800"/>
            <a:ext cx="1600200" cy="1447800"/>
            <a:chOff x="2971800" y="2209800"/>
            <a:chExt cx="1524000" cy="1371600"/>
          </a:xfrm>
        </p:grpSpPr>
        <p:sp>
          <p:nvSpPr>
            <p:cNvPr id="18" name="Rounded Rectangle 17"/>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event_loop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grpSp>
        <p:nvGrpSpPr>
          <p:cNvPr id="20" name="Group 19"/>
          <p:cNvGrpSpPr/>
          <p:nvPr/>
        </p:nvGrpSpPr>
        <p:grpSpPr>
          <a:xfrm>
            <a:off x="8458200" y="685800"/>
            <a:ext cx="1600200" cy="1447800"/>
            <a:chOff x="2971800" y="2209800"/>
            <a:chExt cx="1524000" cy="1371600"/>
          </a:xfrm>
        </p:grpSpPr>
        <p:sp>
          <p:nvSpPr>
            <p:cNvPr id="21" name="Rounded Rectangle 20"/>
            <p:cNvSpPr/>
            <p:nvPr/>
          </p:nvSpPr>
          <p:spPr>
            <a:xfrm>
              <a:off x="2971800" y="2209800"/>
              <a:ext cx="1524000" cy="13716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event_loop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09800"/>
              <a:ext cx="1371600" cy="1371600"/>
            </a:xfrm>
            <a:prstGeom prst="rect">
              <a:avLst/>
            </a:prstGeom>
            <a:ln>
              <a:noFill/>
            </a:ln>
            <a:effectLst/>
          </p:spPr>
        </p:pic>
      </p:grpSp>
      <p:sp>
        <p:nvSpPr>
          <p:cNvPr id="8" name="Rounded Rectangle 7"/>
          <p:cNvSpPr/>
          <p:nvPr/>
        </p:nvSpPr>
        <p:spPr>
          <a:xfrm>
            <a:off x="3124200" y="6934200"/>
            <a:ext cx="10515600" cy="914400"/>
          </a:xfrm>
          <a:prstGeom prst="roundRect">
            <a:avLst/>
          </a:prstGeom>
          <a:solidFill>
            <a:srgbClr val="FF0000">
              <a:alpha val="6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Event Bus</a:t>
            </a:r>
            <a:endParaRPr lang="en-US" dirty="0"/>
          </a:p>
        </p:txBody>
      </p:sp>
      <p:sp>
        <p:nvSpPr>
          <p:cNvPr id="24" name="Up-Down Arrow 23"/>
          <p:cNvSpPr/>
          <p:nvPr/>
        </p:nvSpPr>
        <p:spPr>
          <a:xfrm>
            <a:off x="38862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Down Arrow 24"/>
          <p:cNvSpPr/>
          <p:nvPr/>
        </p:nvSpPr>
        <p:spPr>
          <a:xfrm>
            <a:off x="57150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Down Arrow 25"/>
          <p:cNvSpPr/>
          <p:nvPr/>
        </p:nvSpPr>
        <p:spPr>
          <a:xfrm>
            <a:off x="73914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Up-Down Arrow 26"/>
          <p:cNvSpPr/>
          <p:nvPr/>
        </p:nvSpPr>
        <p:spPr>
          <a:xfrm>
            <a:off x="90678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10134600" y="2209800"/>
            <a:ext cx="1600200" cy="4038600"/>
          </a:xfrm>
          <a:prstGeom prst="roundRect">
            <a:avLst/>
          </a:prstGeom>
          <a:solidFill>
            <a:srgbClr val="862F9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Worker </a:t>
            </a:r>
            <a:r>
              <a:rPr lang="en-US" dirty="0" err="1" smtClean="0"/>
              <a:t>Verticle</a:t>
            </a:r>
            <a:endParaRPr lang="en-US" dirty="0"/>
          </a:p>
        </p:txBody>
      </p:sp>
      <p:sp>
        <p:nvSpPr>
          <p:cNvPr id="29" name="Rounded Rectangle 28"/>
          <p:cNvSpPr/>
          <p:nvPr/>
        </p:nvSpPr>
        <p:spPr>
          <a:xfrm>
            <a:off x="11811000" y="2209800"/>
            <a:ext cx="1600200" cy="4038600"/>
          </a:xfrm>
          <a:prstGeom prst="roundRect">
            <a:avLst/>
          </a:prstGeom>
          <a:solidFill>
            <a:srgbClr val="862F9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Worker </a:t>
            </a:r>
            <a:r>
              <a:rPr lang="en-US" dirty="0" err="1" smtClean="0"/>
              <a:t>Verticle</a:t>
            </a:r>
            <a:endParaRPr lang="en-US" dirty="0"/>
          </a:p>
        </p:txBody>
      </p:sp>
      <p:sp>
        <p:nvSpPr>
          <p:cNvPr id="31" name="Rounded Rectangle 30"/>
          <p:cNvSpPr/>
          <p:nvPr/>
        </p:nvSpPr>
        <p:spPr>
          <a:xfrm>
            <a:off x="10134600" y="685800"/>
            <a:ext cx="1600200" cy="14478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333333"/>
                </a:solidFill>
              </a:rPr>
              <a:t>BG Pool</a:t>
            </a:r>
            <a:endParaRPr lang="en-US" dirty="0">
              <a:solidFill>
                <a:srgbClr val="333333"/>
              </a:solidFill>
            </a:endParaRPr>
          </a:p>
        </p:txBody>
      </p:sp>
      <p:sp>
        <p:nvSpPr>
          <p:cNvPr id="34" name="Rounded Rectangle 33"/>
          <p:cNvSpPr/>
          <p:nvPr/>
        </p:nvSpPr>
        <p:spPr>
          <a:xfrm>
            <a:off x="11811000" y="685800"/>
            <a:ext cx="1600200" cy="144780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333333"/>
                </a:solidFill>
              </a:rPr>
              <a:t>BG Pool</a:t>
            </a:r>
          </a:p>
        </p:txBody>
      </p:sp>
      <p:sp>
        <p:nvSpPr>
          <p:cNvPr id="36" name="Up-Down Arrow 35"/>
          <p:cNvSpPr/>
          <p:nvPr/>
        </p:nvSpPr>
        <p:spPr>
          <a:xfrm>
            <a:off x="107442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Up-Down Arrow 36"/>
          <p:cNvSpPr/>
          <p:nvPr/>
        </p:nvSpPr>
        <p:spPr>
          <a:xfrm>
            <a:off x="12420600" y="6096000"/>
            <a:ext cx="457200" cy="914400"/>
          </a:xfrm>
          <a:prstGeom prst="upDown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395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a:t/>
            </a:r>
            <a:br>
              <a:rPr lang="en-US" dirty="0"/>
            </a:br>
            <a:r>
              <a:rPr lang="en-US" dirty="0"/>
              <a:t>Worker </a:t>
            </a:r>
            <a:r>
              <a:rPr lang="en-US" dirty="0" err="1"/>
              <a:t>Verticle</a:t>
            </a:r>
            <a:r>
              <a:rPr lang="en-US" dirty="0"/>
              <a:t> Example</a:t>
            </a:r>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10" name="TextBox 9"/>
          <p:cNvSpPr txBox="1"/>
          <p:nvPr/>
        </p:nvSpPr>
        <p:spPr>
          <a:xfrm>
            <a:off x="3581400" y="1828800"/>
            <a:ext cx="9829800" cy="5893920"/>
          </a:xfrm>
          <a:prstGeom prst="rect">
            <a:avLst/>
          </a:prstGeom>
          <a:solidFill>
            <a:srgbClr val="4C4C4C"/>
          </a:solidFill>
        </p:spPr>
        <p:txBody>
          <a:bodyPr wrap="square" rtlCol="0">
            <a:spAutoFit/>
          </a:bodyPr>
          <a:lstStyle/>
          <a:p>
            <a:r>
              <a:rPr lang="en-US" dirty="0">
                <a:solidFill>
                  <a:srgbClr val="EFDCBC"/>
                </a:solidFill>
              </a:rPr>
              <a:t>public class</a:t>
            </a:r>
            <a:r>
              <a:rPr lang="en-US" dirty="0">
                <a:solidFill>
                  <a:srgbClr val="DCDCDC"/>
                </a:solidFill>
              </a:rPr>
              <a:t> </a:t>
            </a:r>
            <a:r>
              <a:rPr lang="en-US" dirty="0" err="1">
                <a:solidFill>
                  <a:srgbClr val="DCDCDC"/>
                </a:solidFill>
              </a:rPr>
              <a:t>FibWorker</a:t>
            </a:r>
            <a:r>
              <a:rPr lang="en-US" dirty="0">
                <a:solidFill>
                  <a:srgbClr val="DCDCDC"/>
                </a:solidFill>
              </a:rPr>
              <a:t> </a:t>
            </a:r>
            <a:r>
              <a:rPr lang="en-US" dirty="0">
                <a:solidFill>
                  <a:srgbClr val="EFDCBC"/>
                </a:solidFill>
              </a:rPr>
              <a:t>extends</a:t>
            </a:r>
            <a:r>
              <a:rPr lang="en-US" dirty="0">
                <a:solidFill>
                  <a:srgbClr val="DCDCDC"/>
                </a:solidFill>
              </a:rPr>
              <a:t> </a:t>
            </a:r>
            <a:r>
              <a:rPr lang="en-US" dirty="0" err="1">
                <a:solidFill>
                  <a:srgbClr val="DCDCDC"/>
                </a:solidFill>
              </a:rPr>
              <a:t>Verticle</a:t>
            </a:r>
            <a:r>
              <a:rPr lang="en-US" dirty="0">
                <a:solidFill>
                  <a:srgbClr val="DCDCDC"/>
                </a:solidFill>
              </a:rPr>
              <a:t> {</a:t>
            </a:r>
          </a:p>
          <a:p>
            <a:r>
              <a:rPr lang="en-US" dirty="0">
                <a:solidFill>
                  <a:srgbClr val="DCDCDC"/>
                </a:solidFill>
              </a:rPr>
              <a:t>  </a:t>
            </a:r>
            <a:r>
              <a:rPr lang="en-US" dirty="0">
                <a:solidFill>
                  <a:srgbClr val="EFDCBC"/>
                </a:solidFill>
              </a:rPr>
              <a:t>@Override</a:t>
            </a:r>
          </a:p>
          <a:p>
            <a:r>
              <a:rPr lang="en-US" dirty="0">
                <a:solidFill>
                  <a:srgbClr val="EFDCBC"/>
                </a:solidFill>
              </a:rPr>
              <a:t>  public void</a:t>
            </a:r>
            <a:r>
              <a:rPr lang="en-US" dirty="0">
                <a:solidFill>
                  <a:srgbClr val="DCDCDC"/>
                </a:solidFill>
              </a:rPr>
              <a:t> start() {</a:t>
            </a:r>
          </a:p>
          <a:p>
            <a:r>
              <a:rPr lang="en-US" dirty="0">
                <a:solidFill>
                  <a:srgbClr val="DCDCDC"/>
                </a:solidFill>
              </a:rPr>
              <a:t>    </a:t>
            </a:r>
            <a:r>
              <a:rPr lang="en-US" dirty="0" err="1">
                <a:solidFill>
                  <a:srgbClr val="DCDCDC"/>
                </a:solidFill>
              </a:rPr>
              <a:t>def</a:t>
            </a:r>
            <a:r>
              <a:rPr lang="en-US" dirty="0">
                <a:solidFill>
                  <a:srgbClr val="DCDCDC"/>
                </a:solidFill>
              </a:rPr>
              <a:t> </a:t>
            </a:r>
            <a:r>
              <a:rPr lang="en-US" dirty="0" err="1">
                <a:solidFill>
                  <a:srgbClr val="DCDCDC"/>
                </a:solidFill>
              </a:rPr>
              <a:t>eb</a:t>
            </a:r>
            <a:r>
              <a:rPr lang="en-US" dirty="0">
                <a:solidFill>
                  <a:srgbClr val="DCDCDC"/>
                </a:solidFill>
              </a:rPr>
              <a:t> = </a:t>
            </a:r>
            <a:r>
              <a:rPr lang="en-US" dirty="0" err="1">
                <a:solidFill>
                  <a:srgbClr val="DCDCDC"/>
                </a:solidFill>
              </a:rPr>
              <a:t>vertx.eventBus</a:t>
            </a:r>
            <a:r>
              <a:rPr lang="en-US" dirty="0">
                <a:solidFill>
                  <a:srgbClr val="DCDCDC"/>
                </a:solidFill>
              </a:rPr>
              <a:t>()</a:t>
            </a:r>
          </a:p>
          <a:p>
            <a:r>
              <a:rPr lang="en-US" dirty="0">
                <a:solidFill>
                  <a:srgbClr val="DCDCDC"/>
                </a:solidFill>
              </a:rPr>
              <a:t>    </a:t>
            </a:r>
            <a:r>
              <a:rPr lang="en-US" dirty="0" err="1">
                <a:solidFill>
                  <a:srgbClr val="DCDCDC"/>
                </a:solidFill>
              </a:rPr>
              <a:t>eb.registerHandler</a:t>
            </a:r>
            <a:r>
              <a:rPr lang="en-US" dirty="0">
                <a:solidFill>
                  <a:srgbClr val="DCDCDC"/>
                </a:solidFill>
              </a:rPr>
              <a:t>(</a:t>
            </a:r>
            <a:r>
              <a:rPr lang="en-US" dirty="0">
                <a:solidFill>
                  <a:srgbClr val="CC9393"/>
                </a:solidFill>
              </a:rPr>
              <a:t>"</a:t>
            </a:r>
            <a:r>
              <a:rPr lang="en-US" dirty="0" err="1">
                <a:solidFill>
                  <a:srgbClr val="CC9393"/>
                </a:solidFill>
              </a:rPr>
              <a:t>fib.request</a:t>
            </a:r>
            <a:r>
              <a:rPr lang="en-US" dirty="0">
                <a:solidFill>
                  <a:srgbClr val="CC9393"/>
                </a:solidFill>
              </a:rPr>
              <a:t>"</a:t>
            </a:r>
            <a:r>
              <a:rPr lang="en-US" dirty="0">
                <a:solidFill>
                  <a:srgbClr val="DCDCDC"/>
                </a:solidFill>
              </a:rPr>
              <a:t>) { </a:t>
            </a:r>
            <a:r>
              <a:rPr lang="en-US" dirty="0">
                <a:solidFill>
                  <a:srgbClr val="EFDCBC"/>
                </a:solidFill>
              </a:rPr>
              <a:t>message</a:t>
            </a:r>
            <a:r>
              <a:rPr lang="en-US" dirty="0">
                <a:solidFill>
                  <a:srgbClr val="DCDCDC"/>
                </a:solidFill>
              </a:rPr>
              <a:t> -&gt;</a:t>
            </a:r>
          </a:p>
          <a:p>
            <a:r>
              <a:rPr lang="en-US" dirty="0">
                <a:solidFill>
                  <a:srgbClr val="DCDCDC"/>
                </a:solidFill>
              </a:rPr>
              <a:t>      </a:t>
            </a:r>
            <a:r>
              <a:rPr lang="en-US" dirty="0" err="1">
                <a:solidFill>
                  <a:srgbClr val="DCDCDC"/>
                </a:solidFill>
              </a:rPr>
              <a:t>def</a:t>
            </a:r>
            <a:r>
              <a:rPr lang="en-US" dirty="0">
                <a:solidFill>
                  <a:srgbClr val="DCDCDC"/>
                </a:solidFill>
              </a:rPr>
              <a:t> </a:t>
            </a:r>
            <a:r>
              <a:rPr lang="en-US" dirty="0">
                <a:solidFill>
                  <a:srgbClr val="EFDCBC"/>
                </a:solidFill>
              </a:rPr>
              <a:t>result</a:t>
            </a:r>
            <a:r>
              <a:rPr lang="en-US" dirty="0">
                <a:solidFill>
                  <a:srgbClr val="DCDCDC"/>
                </a:solidFill>
              </a:rPr>
              <a:t> = fib(</a:t>
            </a:r>
            <a:r>
              <a:rPr lang="en-US" dirty="0" err="1">
                <a:solidFill>
                  <a:srgbClr val="DCDCDC"/>
                </a:solidFill>
              </a:rPr>
              <a:t>message.body.intValue</a:t>
            </a:r>
            <a:r>
              <a:rPr lang="en-US" dirty="0">
                <a:solidFill>
                  <a:srgbClr val="DCDCDC"/>
                </a:solidFill>
              </a:rPr>
              <a:t>())</a:t>
            </a:r>
          </a:p>
          <a:p>
            <a:r>
              <a:rPr lang="en-US" dirty="0">
                <a:solidFill>
                  <a:srgbClr val="DCDCDC"/>
                </a:solidFill>
              </a:rPr>
              <a:t>      </a:t>
            </a:r>
            <a:r>
              <a:rPr lang="en-US" dirty="0" err="1">
                <a:solidFill>
                  <a:srgbClr val="DCDCDC"/>
                </a:solidFill>
              </a:rPr>
              <a:t>def</a:t>
            </a:r>
            <a:r>
              <a:rPr lang="en-US" dirty="0">
                <a:solidFill>
                  <a:srgbClr val="DCDCDC"/>
                </a:solidFill>
              </a:rPr>
              <a:t> </a:t>
            </a:r>
            <a:r>
              <a:rPr lang="en-US" dirty="0" err="1">
                <a:solidFill>
                  <a:srgbClr val="EFDCBC"/>
                </a:solidFill>
              </a:rPr>
              <a:t>resultMessage</a:t>
            </a:r>
            <a:r>
              <a:rPr lang="en-US" dirty="0">
                <a:solidFill>
                  <a:srgbClr val="EFDCBC"/>
                </a:solidFill>
              </a:rPr>
              <a:t> </a:t>
            </a:r>
            <a:r>
              <a:rPr lang="en-US" dirty="0">
                <a:solidFill>
                  <a:srgbClr val="DCDCDC"/>
                </a:solidFill>
              </a:rPr>
              <a:t>= { </a:t>
            </a:r>
            <a:r>
              <a:rPr lang="en-US" dirty="0" err="1">
                <a:solidFill>
                  <a:srgbClr val="EFDCBC"/>
                </a:solidFill>
              </a:rPr>
              <a:t>nbr</a:t>
            </a:r>
            <a:r>
              <a:rPr lang="en-US" dirty="0">
                <a:solidFill>
                  <a:srgbClr val="DCDCDC"/>
                </a:solidFill>
              </a:rPr>
              <a:t>: </a:t>
            </a:r>
            <a:r>
              <a:rPr lang="en-US" dirty="0" err="1">
                <a:solidFill>
                  <a:srgbClr val="DCDCDC"/>
                </a:solidFill>
              </a:rPr>
              <a:t>message.body</a:t>
            </a:r>
            <a:r>
              <a:rPr lang="en-US" dirty="0">
                <a:solidFill>
                  <a:srgbClr val="DCDCDC"/>
                </a:solidFill>
              </a:rPr>
              <a:t>,</a:t>
            </a:r>
          </a:p>
          <a:p>
            <a:r>
              <a:rPr lang="en-US" dirty="0">
                <a:solidFill>
                  <a:srgbClr val="DCDCDC"/>
                </a:solidFill>
              </a:rPr>
              <a:t>                            </a:t>
            </a:r>
            <a:r>
              <a:rPr lang="en-US" dirty="0" smtClean="0">
                <a:solidFill>
                  <a:srgbClr val="DCDCDC"/>
                </a:solidFill>
              </a:rPr>
              <a:t>              </a:t>
            </a:r>
            <a:r>
              <a:rPr lang="en-US" dirty="0" smtClean="0">
                <a:solidFill>
                  <a:srgbClr val="EFDCBC"/>
                </a:solidFill>
              </a:rPr>
              <a:t>result</a:t>
            </a:r>
            <a:r>
              <a:rPr lang="en-US" dirty="0">
                <a:solidFill>
                  <a:srgbClr val="DCDCDC"/>
                </a:solidFill>
              </a:rPr>
              <a:t>: result }</a:t>
            </a:r>
          </a:p>
          <a:p>
            <a:r>
              <a:rPr lang="en-US" dirty="0">
                <a:solidFill>
                  <a:srgbClr val="DCDCDC"/>
                </a:solidFill>
              </a:rPr>
              <a:t>      </a:t>
            </a:r>
            <a:r>
              <a:rPr lang="en-US" dirty="0" err="1">
                <a:solidFill>
                  <a:srgbClr val="DCDCDC"/>
                </a:solidFill>
              </a:rPr>
              <a:t>eb.send</a:t>
            </a:r>
            <a:r>
              <a:rPr lang="en-US" dirty="0">
                <a:solidFill>
                  <a:srgbClr val="DCDCDC"/>
                </a:solidFill>
              </a:rPr>
              <a:t>(</a:t>
            </a:r>
            <a:r>
              <a:rPr lang="en-US" dirty="0">
                <a:solidFill>
                  <a:srgbClr val="CC9393"/>
                </a:solidFill>
              </a:rPr>
              <a:t>"</a:t>
            </a:r>
            <a:r>
              <a:rPr lang="en-US" dirty="0" err="1">
                <a:solidFill>
                  <a:srgbClr val="CC9393"/>
                </a:solidFill>
              </a:rPr>
              <a:t>fib.response</a:t>
            </a:r>
            <a:r>
              <a:rPr lang="en-US" dirty="0">
                <a:solidFill>
                  <a:srgbClr val="CC9393"/>
                </a:solidFill>
              </a:rPr>
              <a:t>"</a:t>
            </a:r>
            <a:r>
              <a:rPr lang="en-US" dirty="0">
                <a:solidFill>
                  <a:srgbClr val="DCDCDC"/>
                </a:solidFill>
              </a:rPr>
              <a:t>, </a:t>
            </a:r>
            <a:r>
              <a:rPr lang="en-US" dirty="0" err="1">
                <a:solidFill>
                  <a:srgbClr val="DCDCDC"/>
                </a:solidFill>
              </a:rPr>
              <a:t>resultMessage</a:t>
            </a:r>
            <a:r>
              <a:rPr lang="en-US" dirty="0">
                <a:solidFill>
                  <a:srgbClr val="DCDCDC"/>
                </a:solidFill>
              </a:rPr>
              <a:t>)</a:t>
            </a:r>
          </a:p>
          <a:p>
            <a:r>
              <a:rPr lang="en-US" dirty="0">
                <a:solidFill>
                  <a:srgbClr val="DCDCDC"/>
                </a:solidFill>
              </a:rPr>
              <a:t>    }</a:t>
            </a:r>
          </a:p>
          <a:p>
            <a:r>
              <a:rPr lang="en-US" dirty="0">
                <a:solidFill>
                  <a:srgbClr val="DCDCDC"/>
                </a:solidFill>
              </a:rPr>
              <a:t>  }</a:t>
            </a:r>
          </a:p>
          <a:p>
            <a:r>
              <a:rPr lang="en-US" dirty="0">
                <a:solidFill>
                  <a:srgbClr val="DCDCDC"/>
                </a:solidFill>
              </a:rPr>
              <a:t>  </a:t>
            </a:r>
            <a:r>
              <a:rPr lang="en-US" dirty="0" err="1">
                <a:solidFill>
                  <a:srgbClr val="DCDCDC"/>
                </a:solidFill>
              </a:rPr>
              <a:t>def</a:t>
            </a:r>
            <a:r>
              <a:rPr lang="en-US" dirty="0">
                <a:solidFill>
                  <a:srgbClr val="DCDCDC"/>
                </a:solidFill>
              </a:rPr>
              <a:t> fib(n) { n &lt; 2 ? 1 : fib(n-</a:t>
            </a:r>
            <a:r>
              <a:rPr lang="en-US" dirty="0">
                <a:solidFill>
                  <a:srgbClr val="8CD0D3"/>
                </a:solidFill>
              </a:rPr>
              <a:t>1</a:t>
            </a:r>
            <a:r>
              <a:rPr lang="en-US" dirty="0">
                <a:solidFill>
                  <a:srgbClr val="DCDCDC"/>
                </a:solidFill>
              </a:rPr>
              <a:t>) + fib(n-</a:t>
            </a:r>
            <a:r>
              <a:rPr lang="en-US" dirty="0">
                <a:solidFill>
                  <a:srgbClr val="8CD0D3"/>
                </a:solidFill>
              </a:rPr>
              <a:t>2</a:t>
            </a:r>
            <a:r>
              <a:rPr lang="en-US" dirty="0">
                <a:solidFill>
                  <a:srgbClr val="DCDCDC"/>
                </a:solidFill>
              </a:rPr>
              <a:t>) }</a:t>
            </a:r>
          </a:p>
          <a:p>
            <a:r>
              <a:rPr lang="en-US" dirty="0">
                <a:solidFill>
                  <a:srgbClr val="DCDCDC"/>
                </a:solidFill>
              </a:rPr>
              <a:t>}</a:t>
            </a:r>
          </a:p>
        </p:txBody>
      </p:sp>
      <p:sp>
        <p:nvSpPr>
          <p:cNvPr id="6" name="Content Placeholder 2"/>
          <p:cNvSpPr txBox="1">
            <a:spLocks/>
          </p:cNvSpPr>
          <p:nvPr/>
        </p:nvSpPr>
        <p:spPr>
          <a:xfrm>
            <a:off x="2362200" y="1752600"/>
            <a:ext cx="12115800" cy="180403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50800" indent="0" defTabSz="-1320800">
              <a:spcBef>
                <a:spcPts val="0"/>
              </a:spcBef>
              <a:buNone/>
              <a:tabLst>
                <a:tab pos="0" algn="l"/>
              </a:tabLst>
            </a:pPr>
            <a:endParaRPr lang="en-US" sz="3200" dirty="0"/>
          </a:p>
        </p:txBody>
      </p:sp>
    </p:spTree>
    <p:extLst>
      <p:ext uri="{BB962C8B-B14F-4D97-AF65-F5344CB8AC3E}">
        <p14:creationId xmlns:p14="http://schemas.microsoft.com/office/powerpoint/2010/main" val="315517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a:t/>
            </a:r>
            <a:br>
              <a:rPr lang="en-US" dirty="0"/>
            </a:br>
            <a:r>
              <a:rPr lang="en-US" dirty="0" err="1"/>
              <a:t>Verticle</a:t>
            </a:r>
            <a:r>
              <a:rPr lang="en-US" dirty="0"/>
              <a:t> (Running on Event Loop)</a:t>
            </a:r>
          </a:p>
        </p:txBody>
      </p:sp>
      <p:sp>
        <p:nvSpPr>
          <p:cNvPr id="5" name="Content Placeholder 2"/>
          <p:cNvSpPr txBox="1">
            <a:spLocks/>
          </p:cNvSpPr>
          <p:nvPr/>
        </p:nvSpPr>
        <p:spPr>
          <a:xfrm>
            <a:off x="2849878" y="3209925"/>
            <a:ext cx="11018522" cy="181927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422400" indent="0">
              <a:spcBef>
                <a:spcPts val="0"/>
              </a:spcBef>
              <a:buFontTx/>
              <a:buNone/>
            </a:pPr>
            <a:endParaRPr lang="en-US" sz="2800" dirty="0"/>
          </a:p>
        </p:txBody>
      </p:sp>
      <p:sp>
        <p:nvSpPr>
          <p:cNvPr id="10" name="TextBox 9"/>
          <p:cNvSpPr txBox="1"/>
          <p:nvPr/>
        </p:nvSpPr>
        <p:spPr>
          <a:xfrm>
            <a:off x="3581400" y="1828800"/>
            <a:ext cx="9829800" cy="5893920"/>
          </a:xfrm>
          <a:prstGeom prst="rect">
            <a:avLst/>
          </a:prstGeom>
          <a:solidFill>
            <a:srgbClr val="4C4C4C"/>
          </a:solidFill>
        </p:spPr>
        <p:txBody>
          <a:bodyPr wrap="square" rtlCol="0">
            <a:spAutoFit/>
          </a:bodyPr>
          <a:lstStyle/>
          <a:p>
            <a:r>
              <a:rPr lang="en-US" dirty="0">
                <a:solidFill>
                  <a:srgbClr val="EFDCBC"/>
                </a:solidFill>
              </a:rPr>
              <a:t>public class </a:t>
            </a:r>
            <a:r>
              <a:rPr lang="en-US" dirty="0" err="1">
                <a:solidFill>
                  <a:srgbClr val="DCDCDC"/>
                </a:solidFill>
              </a:rPr>
              <a:t>WorkerExample</a:t>
            </a:r>
            <a:r>
              <a:rPr lang="en-US" dirty="0">
                <a:solidFill>
                  <a:srgbClr val="DCDCDC"/>
                </a:solidFill>
              </a:rPr>
              <a:t> </a:t>
            </a:r>
            <a:r>
              <a:rPr lang="en-US" dirty="0">
                <a:solidFill>
                  <a:srgbClr val="EFDCBC"/>
                </a:solidFill>
              </a:rPr>
              <a:t>extends</a:t>
            </a:r>
            <a:r>
              <a:rPr lang="en-US" dirty="0">
                <a:solidFill>
                  <a:srgbClr val="DCDCDC"/>
                </a:solidFill>
              </a:rPr>
              <a:t> </a:t>
            </a:r>
            <a:r>
              <a:rPr lang="en-US" dirty="0" err="1">
                <a:solidFill>
                  <a:srgbClr val="DCDCDC"/>
                </a:solidFill>
              </a:rPr>
              <a:t>Verticle</a:t>
            </a:r>
            <a:r>
              <a:rPr lang="en-US" dirty="0">
                <a:solidFill>
                  <a:srgbClr val="DCDCDC"/>
                </a:solidFill>
              </a:rPr>
              <a:t> {</a:t>
            </a:r>
          </a:p>
          <a:p>
            <a:r>
              <a:rPr lang="en-US" dirty="0">
                <a:solidFill>
                  <a:srgbClr val="DCDCDC"/>
                </a:solidFill>
              </a:rPr>
              <a:t>  </a:t>
            </a:r>
            <a:r>
              <a:rPr lang="en-US" dirty="0">
                <a:solidFill>
                  <a:srgbClr val="EFDCBC"/>
                </a:solidFill>
              </a:rPr>
              <a:t>@Override</a:t>
            </a:r>
          </a:p>
          <a:p>
            <a:r>
              <a:rPr lang="en-US" dirty="0">
                <a:solidFill>
                  <a:srgbClr val="EFDCBC"/>
                </a:solidFill>
              </a:rPr>
              <a:t>  public void</a:t>
            </a:r>
            <a:r>
              <a:rPr lang="en-US" dirty="0">
                <a:solidFill>
                  <a:srgbClr val="DCDCDC"/>
                </a:solidFill>
              </a:rPr>
              <a:t> start() {</a:t>
            </a:r>
          </a:p>
          <a:p>
            <a:r>
              <a:rPr lang="en-US" dirty="0">
                <a:solidFill>
                  <a:srgbClr val="DCDCDC"/>
                </a:solidFill>
              </a:rPr>
              <a:t>    </a:t>
            </a:r>
            <a:r>
              <a:rPr lang="en-US" dirty="0" err="1">
                <a:solidFill>
                  <a:srgbClr val="DCDCDC"/>
                </a:solidFill>
              </a:rPr>
              <a:t>def</a:t>
            </a:r>
            <a:r>
              <a:rPr lang="en-US" dirty="0">
                <a:solidFill>
                  <a:srgbClr val="DCDCDC"/>
                </a:solidFill>
              </a:rPr>
              <a:t> </a:t>
            </a:r>
            <a:r>
              <a:rPr lang="en-US" dirty="0" err="1">
                <a:solidFill>
                  <a:srgbClr val="DCDCDC"/>
                </a:solidFill>
              </a:rPr>
              <a:t>eb</a:t>
            </a:r>
            <a:r>
              <a:rPr lang="en-US" dirty="0">
                <a:solidFill>
                  <a:srgbClr val="DCDCDC"/>
                </a:solidFill>
              </a:rPr>
              <a:t> = </a:t>
            </a:r>
            <a:r>
              <a:rPr lang="en-US" dirty="0" err="1">
                <a:solidFill>
                  <a:srgbClr val="DCDCDC"/>
                </a:solidFill>
              </a:rPr>
              <a:t>vertx.eventBus</a:t>
            </a:r>
            <a:r>
              <a:rPr lang="en-US" dirty="0">
                <a:solidFill>
                  <a:srgbClr val="DCDCDC"/>
                </a:solidFill>
              </a:rPr>
              <a:t>()</a:t>
            </a:r>
          </a:p>
          <a:p>
            <a:r>
              <a:rPr lang="en-US" dirty="0">
                <a:solidFill>
                  <a:srgbClr val="DCDCDC"/>
                </a:solidFill>
              </a:rPr>
              <a:t>    </a:t>
            </a:r>
            <a:r>
              <a:rPr lang="en-US" dirty="0" err="1">
                <a:solidFill>
                  <a:srgbClr val="DCDCDC"/>
                </a:solidFill>
              </a:rPr>
              <a:t>eb.registerHandler</a:t>
            </a:r>
            <a:r>
              <a:rPr lang="en-US" dirty="0">
                <a:solidFill>
                  <a:srgbClr val="DCDCDC"/>
                </a:solidFill>
              </a:rPr>
              <a:t>(</a:t>
            </a:r>
            <a:r>
              <a:rPr lang="en-US" dirty="0">
                <a:solidFill>
                  <a:srgbClr val="CC9393"/>
                </a:solidFill>
              </a:rPr>
              <a:t>"</a:t>
            </a:r>
            <a:r>
              <a:rPr lang="en-US" dirty="0" err="1">
                <a:solidFill>
                  <a:srgbClr val="CC9393"/>
                </a:solidFill>
              </a:rPr>
              <a:t>fib.response</a:t>
            </a:r>
            <a:r>
              <a:rPr lang="en-US" dirty="0">
                <a:solidFill>
                  <a:srgbClr val="CC9393"/>
                </a:solidFill>
              </a:rPr>
              <a:t>"</a:t>
            </a:r>
            <a:r>
              <a:rPr lang="en-US" dirty="0">
                <a:solidFill>
                  <a:srgbClr val="DCDCDC"/>
                </a:solidFill>
              </a:rPr>
              <a:t>) { </a:t>
            </a:r>
            <a:r>
              <a:rPr lang="en-US" dirty="0" err="1">
                <a:solidFill>
                  <a:srgbClr val="DCDCDC"/>
                </a:solidFill>
              </a:rPr>
              <a:t>msg</a:t>
            </a:r>
            <a:r>
              <a:rPr lang="en-US" dirty="0">
                <a:solidFill>
                  <a:srgbClr val="DCDCDC"/>
                </a:solidFill>
              </a:rPr>
              <a:t> -&gt;</a:t>
            </a:r>
          </a:p>
          <a:p>
            <a:r>
              <a:rPr lang="en-US" dirty="0">
                <a:solidFill>
                  <a:srgbClr val="DCDCDC"/>
                </a:solidFill>
              </a:rPr>
              <a:t>      </a:t>
            </a:r>
            <a:r>
              <a:rPr lang="en-US" dirty="0" err="1">
                <a:solidFill>
                  <a:srgbClr val="EFDCBC"/>
                </a:solidFill>
              </a:rPr>
              <a:t>println</a:t>
            </a:r>
            <a:r>
              <a:rPr lang="en-US" dirty="0">
                <a:solidFill>
                  <a:srgbClr val="EFDCBC"/>
                </a:solidFill>
              </a:rPr>
              <a:t> </a:t>
            </a:r>
            <a:r>
              <a:rPr lang="en-US" dirty="0">
                <a:solidFill>
                  <a:srgbClr val="CC9393"/>
                </a:solidFill>
              </a:rPr>
              <a:t>"Fib:</a:t>
            </a:r>
            <a:r>
              <a:rPr lang="en-US" dirty="0">
                <a:solidFill>
                  <a:srgbClr val="EFDCBC"/>
                </a:solidFill>
              </a:rPr>
              <a:t>${</a:t>
            </a:r>
            <a:r>
              <a:rPr lang="en-US" dirty="0" err="1">
                <a:solidFill>
                  <a:srgbClr val="EFDCBC"/>
                </a:solidFill>
              </a:rPr>
              <a:t>msg.body.nbr</a:t>
            </a:r>
            <a:r>
              <a:rPr lang="en-US" dirty="0">
                <a:solidFill>
                  <a:srgbClr val="EFDCBC"/>
                </a:solidFill>
              </a:rPr>
              <a:t>}</a:t>
            </a:r>
            <a:r>
              <a:rPr lang="en-US" dirty="0">
                <a:solidFill>
                  <a:srgbClr val="CC9393"/>
                </a:solidFill>
              </a:rPr>
              <a:t>=</a:t>
            </a:r>
            <a:r>
              <a:rPr lang="en-US" dirty="0">
                <a:solidFill>
                  <a:srgbClr val="EFDCBC"/>
                </a:solidFill>
              </a:rPr>
              <a:t>${</a:t>
            </a:r>
            <a:r>
              <a:rPr lang="en-US" dirty="0" err="1">
                <a:solidFill>
                  <a:srgbClr val="EFDCBC"/>
                </a:solidFill>
              </a:rPr>
              <a:t>msg.body.result</a:t>
            </a:r>
            <a:r>
              <a:rPr lang="en-US" dirty="0">
                <a:solidFill>
                  <a:srgbClr val="EFDCBC"/>
                </a:solidFill>
              </a:rPr>
              <a:t>}</a:t>
            </a:r>
            <a:r>
              <a:rPr lang="en-US" dirty="0">
                <a:solidFill>
                  <a:srgbClr val="CC9393"/>
                </a:solidFill>
              </a:rPr>
              <a:t>"</a:t>
            </a:r>
          </a:p>
          <a:p>
            <a:r>
              <a:rPr lang="en-US" dirty="0">
                <a:solidFill>
                  <a:srgbClr val="DCDCDC"/>
                </a:solidFill>
              </a:rPr>
              <a:t>    }</a:t>
            </a:r>
          </a:p>
          <a:p>
            <a:r>
              <a:rPr lang="en-US" dirty="0">
                <a:solidFill>
                  <a:srgbClr val="EFDCBC"/>
                </a:solidFill>
              </a:rPr>
              <a:t>    </a:t>
            </a:r>
            <a:r>
              <a:rPr lang="en-US" dirty="0" err="1">
                <a:solidFill>
                  <a:srgbClr val="EFDCBC"/>
                </a:solidFill>
              </a:rPr>
              <a:t>container</a:t>
            </a:r>
            <a:r>
              <a:rPr lang="en-US" dirty="0" err="1">
                <a:solidFill>
                  <a:srgbClr val="DCDCDC"/>
                </a:solidFill>
              </a:rPr>
              <a:t>.deployWorkerVerticle</a:t>
            </a:r>
            <a:r>
              <a:rPr lang="en-US" dirty="0">
                <a:solidFill>
                  <a:srgbClr val="DCDCDC"/>
                </a:solidFill>
              </a:rPr>
              <a:t>(</a:t>
            </a:r>
            <a:r>
              <a:rPr lang="en-US" dirty="0">
                <a:solidFill>
                  <a:srgbClr val="CC9393"/>
                </a:solidFill>
              </a:rPr>
              <a:t>"</a:t>
            </a:r>
            <a:r>
              <a:rPr lang="en-US" dirty="0" err="1">
                <a:solidFill>
                  <a:srgbClr val="CC9393"/>
                </a:solidFill>
              </a:rPr>
              <a:t>worker.FibWorker</a:t>
            </a:r>
            <a:r>
              <a:rPr lang="en-US" dirty="0">
                <a:solidFill>
                  <a:srgbClr val="CC9393"/>
                </a:solidFill>
              </a:rPr>
              <a:t>"</a:t>
            </a:r>
            <a:r>
              <a:rPr lang="en-US" dirty="0">
                <a:solidFill>
                  <a:srgbClr val="DCDCDC"/>
                </a:solidFill>
              </a:rPr>
              <a:t>)   </a:t>
            </a:r>
          </a:p>
          <a:p>
            <a:r>
              <a:rPr lang="en-US" dirty="0">
                <a:solidFill>
                  <a:srgbClr val="DCDCDC"/>
                </a:solidFill>
              </a:rPr>
              <a:t>    { </a:t>
            </a:r>
            <a:r>
              <a:rPr lang="en-US" dirty="0" err="1">
                <a:solidFill>
                  <a:srgbClr val="DCDCDC"/>
                </a:solidFill>
              </a:rPr>
              <a:t>msg</a:t>
            </a:r>
            <a:r>
              <a:rPr lang="en-US" dirty="0">
                <a:solidFill>
                  <a:srgbClr val="DCDCDC"/>
                </a:solidFill>
              </a:rPr>
              <a:t> -&gt;</a:t>
            </a:r>
          </a:p>
          <a:p>
            <a:r>
              <a:rPr lang="en-US" dirty="0">
                <a:solidFill>
                  <a:srgbClr val="DCDCDC"/>
                </a:solidFill>
              </a:rPr>
              <a:t>      </a:t>
            </a:r>
            <a:r>
              <a:rPr lang="en-US" dirty="0" err="1">
                <a:solidFill>
                  <a:srgbClr val="DCDCDC"/>
                </a:solidFill>
              </a:rPr>
              <a:t>eb.send</a:t>
            </a:r>
            <a:r>
              <a:rPr lang="en-US" dirty="0">
                <a:solidFill>
                  <a:srgbClr val="DCDCDC"/>
                </a:solidFill>
              </a:rPr>
              <a:t>(</a:t>
            </a:r>
            <a:r>
              <a:rPr lang="en-US" dirty="0">
                <a:solidFill>
                  <a:srgbClr val="CC9393"/>
                </a:solidFill>
              </a:rPr>
              <a:t>"</a:t>
            </a:r>
            <a:r>
              <a:rPr lang="en-US" dirty="0" err="1">
                <a:solidFill>
                  <a:srgbClr val="CC9393"/>
                </a:solidFill>
              </a:rPr>
              <a:t>fib.request</a:t>
            </a:r>
            <a:r>
              <a:rPr lang="en-US" dirty="0">
                <a:solidFill>
                  <a:srgbClr val="CC9393"/>
                </a:solidFill>
              </a:rPr>
              <a:t>"</a:t>
            </a:r>
            <a:r>
              <a:rPr lang="en-US" dirty="0">
                <a:solidFill>
                  <a:srgbClr val="DCDCDC"/>
                </a:solidFill>
              </a:rPr>
              <a:t>, </a:t>
            </a:r>
            <a:r>
              <a:rPr lang="en-US" dirty="0">
                <a:solidFill>
                  <a:srgbClr val="8CD0D3"/>
                </a:solidFill>
              </a:rPr>
              <a:t>20</a:t>
            </a:r>
            <a:r>
              <a:rPr lang="en-US" dirty="0">
                <a:solidFill>
                  <a:srgbClr val="DCDCDC"/>
                </a:solidFill>
              </a:rPr>
              <a:t>)</a:t>
            </a:r>
          </a:p>
          <a:p>
            <a:r>
              <a:rPr lang="en-US" dirty="0">
                <a:solidFill>
                  <a:srgbClr val="DCDCDC"/>
                </a:solidFill>
              </a:rPr>
              <a:t>    }</a:t>
            </a:r>
          </a:p>
          <a:p>
            <a:r>
              <a:rPr lang="en-US" dirty="0">
                <a:solidFill>
                  <a:srgbClr val="DCDCDC"/>
                </a:solidFill>
              </a:rPr>
              <a:t>  }</a:t>
            </a:r>
          </a:p>
          <a:p>
            <a:r>
              <a:rPr lang="en-US" dirty="0">
                <a:solidFill>
                  <a:srgbClr val="DCDCDC"/>
                </a:solidFill>
              </a:rPr>
              <a:t>}</a:t>
            </a:r>
          </a:p>
        </p:txBody>
      </p:sp>
      <p:sp>
        <p:nvSpPr>
          <p:cNvPr id="6" name="Content Placeholder 2"/>
          <p:cNvSpPr txBox="1">
            <a:spLocks/>
          </p:cNvSpPr>
          <p:nvPr/>
        </p:nvSpPr>
        <p:spPr>
          <a:xfrm>
            <a:off x="2362200" y="1752600"/>
            <a:ext cx="12115800" cy="1804035"/>
          </a:xfrm>
          <a:prstGeom prst="rect">
            <a:avLst/>
          </a:prstGeom>
        </p:spPr>
        <p:txBody>
          <a:bodyPr lIns="146304" tIns="73152" rIns="146304" bIns="73152" numCol="1"/>
          <a:lstStyle>
            <a:lvl1pPr marL="457200" indent="-457200" algn="l" defTabSz="1463040" rtl="0" eaLnBrk="1" latinLnBrk="0" hangingPunct="1">
              <a:lnSpc>
                <a:spcPct val="100000"/>
              </a:lnSpc>
              <a:spcBef>
                <a:spcPts val="960"/>
              </a:spcBef>
              <a:spcAft>
                <a:spcPts val="960"/>
              </a:spcAft>
              <a:buSzPct val="90000"/>
              <a:buFontTx/>
              <a:buBlip>
                <a:blip r:embed="rId2"/>
              </a:buBlip>
              <a:defRPr sz="3500" kern="1200">
                <a:solidFill>
                  <a:schemeClr val="tx1">
                    <a:lumMod val="65000"/>
                    <a:lumOff val="35000"/>
                  </a:schemeClr>
                </a:solidFill>
                <a:latin typeface="+mn-lt"/>
                <a:ea typeface="+mn-ea"/>
                <a:cs typeface="+mn-cs"/>
              </a:defRPr>
            </a:lvl1pPr>
            <a:lvl2pPr marL="1188720" indent="-457200" algn="l" defTabSz="1463040" rtl="0" eaLnBrk="1" latinLnBrk="0" hangingPunct="1">
              <a:lnSpc>
                <a:spcPct val="100000"/>
              </a:lnSpc>
              <a:spcBef>
                <a:spcPts val="0"/>
              </a:spcBef>
              <a:spcAft>
                <a:spcPts val="960"/>
              </a:spcAft>
              <a:buClr>
                <a:srgbClr val="3F965C"/>
              </a:buClr>
              <a:buSzPct val="80000"/>
              <a:buFontTx/>
              <a:buBlip>
                <a:blip r:embed="rId3"/>
              </a:buBlip>
              <a:defRPr sz="2900" kern="1200">
                <a:solidFill>
                  <a:schemeClr val="tx1">
                    <a:lumMod val="50000"/>
                    <a:lumOff val="50000"/>
                  </a:schemeClr>
                </a:solidFill>
                <a:latin typeface="+mn-lt"/>
                <a:ea typeface="+mn-ea"/>
                <a:cs typeface="+mn-cs"/>
              </a:defRPr>
            </a:lvl2pPr>
            <a:lvl3pPr marL="1737360" indent="-274320" algn="l" defTabSz="1463040" rtl="0" eaLnBrk="1" latinLnBrk="0" hangingPunct="1">
              <a:lnSpc>
                <a:spcPct val="100000"/>
              </a:lnSpc>
              <a:spcBef>
                <a:spcPts val="0"/>
              </a:spcBef>
              <a:spcAft>
                <a:spcPts val="960"/>
              </a:spcAft>
              <a:buFont typeface="Arial" pitchFamily="34" charset="0"/>
              <a:buChar char="•"/>
              <a:defRPr sz="2100" kern="1200">
                <a:solidFill>
                  <a:schemeClr val="tx1">
                    <a:lumMod val="50000"/>
                    <a:lumOff val="50000"/>
                  </a:schemeClr>
                </a:solidFill>
                <a:latin typeface="+mn-lt"/>
                <a:ea typeface="+mn-ea"/>
                <a:cs typeface="+mn-cs"/>
              </a:defRPr>
            </a:lvl3pPr>
            <a:lvl4pPr marL="246888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4pPr>
            <a:lvl5pPr marL="3200400" indent="-274320" algn="l" defTabSz="1463040" rtl="0" eaLnBrk="1" latinLnBrk="0" hangingPunct="1">
              <a:lnSpc>
                <a:spcPct val="100000"/>
              </a:lnSpc>
              <a:spcBef>
                <a:spcPct val="20000"/>
              </a:spcBef>
              <a:buFont typeface="Arial" pitchFamily="34" charset="0"/>
              <a:buChar char="»"/>
              <a:defRPr sz="1600" kern="1200">
                <a:solidFill>
                  <a:schemeClr val="tx1">
                    <a:lumMod val="50000"/>
                    <a:lumOff val="50000"/>
                  </a:schemeClr>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50800" indent="0" defTabSz="-1320800">
              <a:spcBef>
                <a:spcPts val="0"/>
              </a:spcBef>
              <a:buNone/>
              <a:tabLst>
                <a:tab pos="0" algn="l"/>
              </a:tabLst>
            </a:pPr>
            <a:endParaRPr lang="en-US" sz="3200" dirty="0"/>
          </a:p>
        </p:txBody>
      </p:sp>
    </p:spTree>
    <p:extLst>
      <p:ext uri="{BB962C8B-B14F-4D97-AF65-F5344CB8AC3E}">
        <p14:creationId xmlns:p14="http://schemas.microsoft.com/office/powerpoint/2010/main" val="420569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More stuff with </a:t>
            </a:r>
            <a:r>
              <a:rPr lang="en-US" dirty="0" err="1"/>
              <a:t>Vert.x</a:t>
            </a:r>
            <a:r>
              <a:rPr lang="en-US" dirty="0"/>
              <a:t> Core APIs</a:t>
            </a:r>
          </a:p>
        </p:txBody>
      </p:sp>
      <p:sp>
        <p:nvSpPr>
          <p:cNvPr id="3" name="Content Placeholder 2"/>
          <p:cNvSpPr>
            <a:spLocks noGrp="1"/>
          </p:cNvSpPr>
          <p:nvPr>
            <p:ph idx="1"/>
          </p:nvPr>
        </p:nvSpPr>
        <p:spPr>
          <a:xfrm>
            <a:off x="2895600" y="2066925"/>
            <a:ext cx="11018522" cy="5004435"/>
          </a:xfrm>
        </p:spPr>
        <p:txBody>
          <a:bodyPr numCol="2"/>
          <a:lstStyle/>
          <a:p>
            <a:pPr>
              <a:spcBef>
                <a:spcPts val="0"/>
              </a:spcBef>
              <a:buFont typeface="Arial"/>
              <a:buChar char="•"/>
            </a:pPr>
            <a:r>
              <a:rPr lang="en-US" sz="2800" dirty="0"/>
              <a:t>TCP/SSL servers and clients</a:t>
            </a:r>
          </a:p>
          <a:p>
            <a:pPr>
              <a:spcBef>
                <a:spcPts val="0"/>
              </a:spcBef>
              <a:buFont typeface="Arial"/>
              <a:buChar char="•"/>
            </a:pPr>
            <a:r>
              <a:rPr lang="en-US" sz="2800" dirty="0"/>
              <a:t>HTTP/HTTPS servers and clients</a:t>
            </a:r>
          </a:p>
          <a:p>
            <a:pPr>
              <a:spcBef>
                <a:spcPts val="0"/>
              </a:spcBef>
              <a:buFont typeface="Arial"/>
              <a:buChar char="•"/>
            </a:pPr>
            <a:r>
              <a:rPr lang="en-US" sz="2800" dirty="0" err="1"/>
              <a:t>WebSockets</a:t>
            </a:r>
            <a:r>
              <a:rPr lang="en-US" sz="2800" dirty="0"/>
              <a:t> servers and clients</a:t>
            </a:r>
          </a:p>
          <a:p>
            <a:pPr>
              <a:spcBef>
                <a:spcPts val="0"/>
              </a:spcBef>
              <a:buFont typeface="Arial"/>
              <a:buChar char="•"/>
            </a:pPr>
            <a:r>
              <a:rPr lang="en-US" sz="2800" dirty="0"/>
              <a:t>Accessing the distributed event bus</a:t>
            </a:r>
          </a:p>
          <a:p>
            <a:pPr>
              <a:spcBef>
                <a:spcPts val="0"/>
              </a:spcBef>
              <a:buFont typeface="Arial"/>
              <a:buChar char="•"/>
            </a:pPr>
            <a:r>
              <a:rPr lang="en-US" sz="2800" dirty="0"/>
              <a:t>Periodic and one-off timers</a:t>
            </a:r>
          </a:p>
          <a:p>
            <a:pPr>
              <a:spcBef>
                <a:spcPts val="0"/>
              </a:spcBef>
              <a:buFont typeface="Arial"/>
              <a:buChar char="•"/>
            </a:pPr>
            <a:r>
              <a:rPr lang="en-US" sz="2800" dirty="0"/>
              <a:t>Buffers</a:t>
            </a:r>
          </a:p>
          <a:p>
            <a:pPr>
              <a:spcBef>
                <a:spcPts val="0"/>
              </a:spcBef>
              <a:buFont typeface="Arial"/>
              <a:buChar char="•"/>
            </a:pPr>
            <a:r>
              <a:rPr lang="en-US" sz="2800" dirty="0"/>
              <a:t>Flow control</a:t>
            </a:r>
          </a:p>
          <a:p>
            <a:pPr>
              <a:spcBef>
                <a:spcPts val="0"/>
              </a:spcBef>
              <a:buFont typeface="Arial"/>
              <a:buChar char="•"/>
            </a:pPr>
            <a:r>
              <a:rPr lang="en-US" sz="2800" dirty="0"/>
              <a:t>Accessing files on the file system</a:t>
            </a:r>
          </a:p>
          <a:p>
            <a:pPr>
              <a:spcBef>
                <a:spcPts val="0"/>
              </a:spcBef>
              <a:buFont typeface="Arial"/>
              <a:buChar char="•"/>
            </a:pPr>
            <a:r>
              <a:rPr lang="en-US" sz="2800" dirty="0"/>
              <a:t>Shared map and sets</a:t>
            </a:r>
          </a:p>
          <a:p>
            <a:pPr>
              <a:spcBef>
                <a:spcPts val="0"/>
              </a:spcBef>
              <a:buFont typeface="Arial"/>
              <a:buChar char="•"/>
            </a:pPr>
            <a:r>
              <a:rPr lang="en-US" sz="2800" dirty="0"/>
              <a:t>Logging</a:t>
            </a:r>
          </a:p>
          <a:p>
            <a:pPr>
              <a:spcBef>
                <a:spcPts val="0"/>
              </a:spcBef>
              <a:buFont typeface="Arial"/>
              <a:buChar char="•"/>
            </a:pPr>
            <a:r>
              <a:rPr lang="en-US" sz="2800" dirty="0"/>
              <a:t>Accessing configuration</a:t>
            </a:r>
          </a:p>
          <a:p>
            <a:pPr>
              <a:spcBef>
                <a:spcPts val="0"/>
              </a:spcBef>
              <a:buFont typeface="Arial"/>
              <a:buChar char="•"/>
            </a:pPr>
            <a:r>
              <a:rPr lang="en-US" sz="2800" dirty="0"/>
              <a:t>Writing </a:t>
            </a:r>
            <a:r>
              <a:rPr lang="en-US" sz="2800" dirty="0" err="1"/>
              <a:t>SockJS</a:t>
            </a:r>
            <a:r>
              <a:rPr lang="en-US" sz="2800" dirty="0"/>
              <a:t> servers</a:t>
            </a:r>
          </a:p>
          <a:p>
            <a:pPr>
              <a:spcBef>
                <a:spcPts val="0"/>
              </a:spcBef>
              <a:buFont typeface="Arial"/>
              <a:buChar char="•"/>
            </a:pPr>
            <a:r>
              <a:rPr lang="en-US" sz="2800" dirty="0"/>
              <a:t>Deploying and </a:t>
            </a:r>
            <a:r>
              <a:rPr lang="en-US" sz="2800" dirty="0" err="1"/>
              <a:t>undeploying</a:t>
            </a:r>
            <a:r>
              <a:rPr lang="en-US" sz="2800" dirty="0"/>
              <a:t> </a:t>
            </a:r>
            <a:r>
              <a:rPr lang="en-US" sz="2800" dirty="0" err="1"/>
              <a:t>verticles</a:t>
            </a:r>
            <a:endParaRPr lang="en-US" sz="2800" dirty="0"/>
          </a:p>
        </p:txBody>
      </p:sp>
    </p:spTree>
    <p:extLst>
      <p:ext uri="{BB962C8B-B14F-4D97-AF65-F5344CB8AC3E}">
        <p14:creationId xmlns:p14="http://schemas.microsoft.com/office/powerpoint/2010/main" val="193587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white-bi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276600"/>
            <a:ext cx="5359400" cy="1612900"/>
          </a:xfrm>
          <a:prstGeom prst="rect">
            <a:avLst/>
          </a:prstGeom>
        </p:spPr>
      </p:pic>
    </p:spTree>
    <p:extLst>
      <p:ext uri="{BB962C8B-B14F-4D97-AF65-F5344CB8AC3E}">
        <p14:creationId xmlns:p14="http://schemas.microsoft.com/office/powerpoint/2010/main" val="54142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err="1" smtClean="0"/>
              <a:t>Vert.x</a:t>
            </a:r>
            <a:r>
              <a:rPr lang="en-US" dirty="0" smtClean="0"/>
              <a:t> Agenda</a:t>
            </a:r>
            <a:endParaRPr lang="en-US" dirty="0"/>
          </a:p>
        </p:txBody>
      </p:sp>
      <p:sp>
        <p:nvSpPr>
          <p:cNvPr id="3" name="Content Placeholder 2"/>
          <p:cNvSpPr>
            <a:spLocks noGrp="1"/>
          </p:cNvSpPr>
          <p:nvPr>
            <p:ph idx="1"/>
          </p:nvPr>
        </p:nvSpPr>
        <p:spPr>
          <a:xfrm>
            <a:off x="2895600" y="2066925"/>
            <a:ext cx="11018522" cy="5553075"/>
          </a:xfrm>
        </p:spPr>
        <p:txBody>
          <a:bodyPr numCol="1"/>
          <a:lstStyle/>
          <a:p>
            <a:pPr marL="1422400" indent="0">
              <a:spcBef>
                <a:spcPts val="0"/>
              </a:spcBef>
              <a:buNone/>
            </a:pPr>
            <a:r>
              <a:rPr lang="en-US" sz="3600" dirty="0" smtClean="0"/>
              <a:t>Background (Inspired by </a:t>
            </a:r>
            <a:r>
              <a:rPr lang="en-US" sz="3600" dirty="0" err="1" smtClean="0"/>
              <a:t>Node.js</a:t>
            </a:r>
            <a:r>
              <a:rPr lang="en-US" sz="3600" dirty="0" smtClean="0"/>
              <a:t>)</a:t>
            </a:r>
            <a:endParaRPr lang="en-US" sz="3600" dirty="0"/>
          </a:p>
          <a:p>
            <a:pPr marL="1422400" indent="0">
              <a:spcBef>
                <a:spcPts val="0"/>
              </a:spcBef>
              <a:buNone/>
            </a:pPr>
            <a:r>
              <a:rPr lang="en-US" sz="3600" dirty="0" smtClean="0"/>
              <a:t>Why </a:t>
            </a:r>
            <a:r>
              <a:rPr lang="en-US" sz="3600" dirty="0" err="1" smtClean="0"/>
              <a:t>Vert.x</a:t>
            </a:r>
            <a:r>
              <a:rPr lang="en-US" sz="3600" dirty="0"/>
              <a:t>?</a:t>
            </a:r>
            <a:endParaRPr lang="en-US" sz="3600" dirty="0"/>
          </a:p>
          <a:p>
            <a:pPr marL="1422400" indent="0">
              <a:spcBef>
                <a:spcPts val="0"/>
              </a:spcBef>
              <a:buNone/>
            </a:pPr>
            <a:r>
              <a:rPr lang="en-US" sz="3600" dirty="0" smtClean="0"/>
              <a:t>Benchmarks (How does </a:t>
            </a:r>
            <a:r>
              <a:rPr lang="en-US" sz="3600" dirty="0" err="1" smtClean="0"/>
              <a:t>Vert.x</a:t>
            </a:r>
            <a:r>
              <a:rPr lang="en-US" sz="3600" dirty="0" smtClean="0"/>
              <a:t> stack up?)</a:t>
            </a:r>
            <a:endParaRPr lang="en-US" sz="3600" dirty="0"/>
          </a:p>
          <a:p>
            <a:pPr marL="1422400" indent="0">
              <a:spcBef>
                <a:spcPts val="0"/>
              </a:spcBef>
              <a:buNone/>
            </a:pPr>
            <a:r>
              <a:rPr lang="en-US" sz="3600" dirty="0" smtClean="0"/>
              <a:t>Terminology and examples</a:t>
            </a:r>
            <a:endParaRPr lang="en-US" sz="3600" dirty="0"/>
          </a:p>
          <a:p>
            <a:pPr marL="1422400" indent="0">
              <a:spcBef>
                <a:spcPts val="0"/>
              </a:spcBef>
              <a:buNone/>
            </a:pPr>
            <a:r>
              <a:rPr lang="en-US" sz="3600" dirty="0" smtClean="0"/>
              <a:t>Demo 1 – </a:t>
            </a:r>
            <a:r>
              <a:rPr lang="en-US" sz="3600" dirty="0" err="1" smtClean="0"/>
              <a:t>Websockets</a:t>
            </a:r>
            <a:endParaRPr lang="en-US" sz="3600" dirty="0"/>
          </a:p>
          <a:p>
            <a:pPr marL="1422400" indent="0">
              <a:spcBef>
                <a:spcPts val="0"/>
              </a:spcBef>
              <a:buNone/>
            </a:pPr>
            <a:r>
              <a:rPr lang="en-US" sz="3600" dirty="0" smtClean="0"/>
              <a:t>How does SmartThings use </a:t>
            </a:r>
            <a:r>
              <a:rPr lang="en-US" sz="3600" dirty="0" err="1" smtClean="0"/>
              <a:t>Vert.x</a:t>
            </a:r>
            <a:r>
              <a:rPr lang="en-US" sz="3600" dirty="0" smtClean="0"/>
              <a:t>?</a:t>
            </a:r>
          </a:p>
          <a:p>
            <a:pPr marL="1422400" indent="0">
              <a:spcBef>
                <a:spcPts val="0"/>
              </a:spcBef>
              <a:buNone/>
            </a:pPr>
            <a:r>
              <a:rPr lang="en-US" sz="3600" dirty="0" smtClean="0"/>
              <a:t>Demo 2 – SmartThings Web IDE</a:t>
            </a:r>
          </a:p>
          <a:p>
            <a:pPr marL="1422400" indent="0">
              <a:spcBef>
                <a:spcPts val="0"/>
              </a:spcBef>
              <a:buNone/>
            </a:pPr>
            <a:r>
              <a:rPr lang="en-US" sz="3600" dirty="0" smtClean="0"/>
              <a:t>What’s new in </a:t>
            </a:r>
            <a:r>
              <a:rPr lang="en-US" sz="3600" dirty="0" err="1" smtClean="0"/>
              <a:t>Vert.x</a:t>
            </a:r>
            <a:r>
              <a:rPr lang="en-US" sz="3600" dirty="0" smtClean="0"/>
              <a:t> 3</a:t>
            </a:r>
            <a:endParaRPr lang="en-US" sz="3200" dirty="0"/>
          </a:p>
        </p:txBody>
      </p:sp>
    </p:spTree>
    <p:extLst>
      <p:ext uri="{BB962C8B-B14F-4D97-AF65-F5344CB8AC3E}">
        <p14:creationId xmlns:p14="http://schemas.microsoft.com/office/powerpoint/2010/main" val="403459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2" y="2560320"/>
            <a:ext cx="6477000" cy="1706880"/>
          </a:xfrm>
        </p:spPr>
        <p:txBody>
          <a:bodyPr/>
          <a:lstStyle/>
          <a:p>
            <a:pPr algn="ctr"/>
            <a:endParaRPr lang="en-US" sz="6000" dirty="0"/>
          </a:p>
        </p:txBody>
      </p:sp>
      <p:pic>
        <p:nvPicPr>
          <p:cNvPr id="3" name="Content Placeholder 3" descr="intro-bg-nophone.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4884" r="17615"/>
          <a:stretch/>
        </p:blipFill>
        <p:spPr>
          <a:xfrm>
            <a:off x="2302933" y="-76200"/>
            <a:ext cx="12403667" cy="8382000"/>
          </a:xfrm>
        </p:spPr>
      </p:pic>
      <p:sp>
        <p:nvSpPr>
          <p:cNvPr id="4" name="Rectangle 3"/>
          <p:cNvSpPr/>
          <p:nvPr/>
        </p:nvSpPr>
        <p:spPr>
          <a:xfrm>
            <a:off x="2514600" y="457200"/>
            <a:ext cx="8915400" cy="1077218"/>
          </a:xfrm>
          <a:prstGeom prst="rect">
            <a:avLst/>
          </a:prstGeom>
        </p:spPr>
        <p:txBody>
          <a:bodyPr wrap="square">
            <a:spAutoFit/>
          </a:bodyPr>
          <a:lstStyle/>
          <a:p>
            <a:r>
              <a:rPr lang="en-US" sz="3200" dirty="0">
                <a:solidFill>
                  <a:schemeClr val="bg1"/>
                </a:solidFill>
              </a:rPr>
              <a:t>SmartThings </a:t>
            </a:r>
            <a:r>
              <a:rPr lang="en-US" sz="3200" dirty="0" smtClean="0">
                <a:solidFill>
                  <a:schemeClr val="bg1"/>
                </a:solidFill>
              </a:rPr>
              <a:t>is</a:t>
            </a:r>
            <a:endParaRPr lang="en-US" sz="3200" dirty="0">
              <a:solidFill>
                <a:schemeClr val="bg1"/>
              </a:solidFill>
            </a:endParaRPr>
          </a:p>
          <a:p>
            <a:r>
              <a:rPr lang="en-US" sz="3200" b="1" dirty="0">
                <a:solidFill>
                  <a:srgbClr val="FFFFFF"/>
                </a:solidFill>
              </a:rPr>
              <a:t>Your home in the palm of your hand</a:t>
            </a:r>
          </a:p>
        </p:txBody>
      </p:sp>
      <p:pic>
        <p:nvPicPr>
          <p:cNvPr id="6" name="Picture 5" descr="hero-ph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3600" y="3505200"/>
            <a:ext cx="4876800" cy="4826000"/>
          </a:xfrm>
          <a:prstGeom prst="rect">
            <a:avLst/>
          </a:prstGeom>
        </p:spPr>
      </p:pic>
    </p:spTree>
    <p:extLst>
      <p:ext uri="{BB962C8B-B14F-4D97-AF65-F5344CB8AC3E}">
        <p14:creationId xmlns:p14="http://schemas.microsoft.com/office/powerpoint/2010/main" val="111271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2" y="2560320"/>
            <a:ext cx="6477000" cy="1706880"/>
          </a:xfrm>
        </p:spPr>
        <p:txBody>
          <a:bodyPr/>
          <a:lstStyle/>
          <a:p>
            <a:pPr algn="ctr"/>
            <a:endParaRPr lang="en-US" sz="6000" dirty="0"/>
          </a:p>
        </p:txBody>
      </p:sp>
      <p:pic>
        <p:nvPicPr>
          <p:cNvPr id="3" name="Content Placeholder 3" descr="intro-bg-nophone.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4884" r="17615"/>
          <a:stretch/>
        </p:blipFill>
        <p:spPr>
          <a:xfrm>
            <a:off x="2302933" y="-76200"/>
            <a:ext cx="12403667" cy="8382000"/>
          </a:xfrm>
        </p:spPr>
      </p:pic>
      <p:sp>
        <p:nvSpPr>
          <p:cNvPr id="4" name="Rectangle 3"/>
          <p:cNvSpPr/>
          <p:nvPr/>
        </p:nvSpPr>
        <p:spPr>
          <a:xfrm>
            <a:off x="2514600" y="457200"/>
            <a:ext cx="8915400" cy="1077218"/>
          </a:xfrm>
          <a:prstGeom prst="rect">
            <a:avLst/>
          </a:prstGeom>
        </p:spPr>
        <p:txBody>
          <a:bodyPr wrap="square">
            <a:spAutoFit/>
          </a:bodyPr>
          <a:lstStyle/>
          <a:p>
            <a:r>
              <a:rPr lang="en-US" sz="3200" dirty="0">
                <a:solidFill>
                  <a:schemeClr val="bg1"/>
                </a:solidFill>
              </a:rPr>
              <a:t>SmartThings is the </a:t>
            </a:r>
          </a:p>
          <a:p>
            <a:r>
              <a:rPr lang="en-US" sz="3200" b="1" dirty="0">
                <a:solidFill>
                  <a:schemeClr val="bg1"/>
                </a:solidFill>
              </a:rPr>
              <a:t>Open platform for the Internet of Things</a:t>
            </a:r>
          </a:p>
        </p:txBody>
      </p:sp>
    </p:spTree>
    <p:extLst>
      <p:ext uri="{BB962C8B-B14F-4D97-AF65-F5344CB8AC3E}">
        <p14:creationId xmlns:p14="http://schemas.microsoft.com/office/powerpoint/2010/main" val="176717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orGraphic_smartWeb-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4" y="-228600"/>
            <a:ext cx="10185726" cy="8364438"/>
          </a:xfrm>
          <a:prstGeom prst="rect">
            <a:avLst/>
          </a:prstGeom>
        </p:spPr>
      </p:pic>
    </p:spTree>
    <p:extLst>
      <p:ext uri="{BB962C8B-B14F-4D97-AF65-F5344CB8AC3E}">
        <p14:creationId xmlns:p14="http://schemas.microsoft.com/office/powerpoint/2010/main" val="227518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2" y="2560320"/>
            <a:ext cx="6477000" cy="1706880"/>
          </a:xfrm>
        </p:spPr>
        <p:txBody>
          <a:bodyPr/>
          <a:lstStyle/>
          <a:p>
            <a:pPr algn="ctr"/>
            <a:r>
              <a:rPr lang="en-US" dirty="0" smtClean="0"/>
              <a:t>Why now?</a:t>
            </a:r>
            <a:endParaRPr lang="en-US" dirty="0"/>
          </a:p>
        </p:txBody>
      </p:sp>
      <p:pic>
        <p:nvPicPr>
          <p:cNvPr id="3" name="Content Placeholder 3" descr="kit-image-1029e3a64ad6cb6f2976131efd0c0eef.png"/>
          <p:cNvPicPr>
            <a:picLocks noGrp="1" noChangeAspect="1"/>
          </p:cNvPicPr>
          <p:nvPr>
            <p:ph idx="1"/>
          </p:nvPr>
        </p:nvPicPr>
        <p:blipFill rotWithShape="1">
          <a:blip r:embed="rId3">
            <a:extLst>
              <a:ext uri="{28A0092B-C50C-407E-A947-70E740481C1C}">
                <a14:useLocalDpi xmlns:a14="http://schemas.microsoft.com/office/drawing/2010/main" val="0"/>
              </a:ext>
            </a:extLst>
          </a:blip>
          <a:srcRect l="-98" t="3882" r="10" b="-1194"/>
          <a:stretch/>
        </p:blipFill>
        <p:spPr>
          <a:xfrm>
            <a:off x="2235201" y="-914400"/>
            <a:ext cx="12471400" cy="9677400"/>
          </a:xfrm>
        </p:spPr>
      </p:pic>
    </p:spTree>
    <p:extLst>
      <p:ext uri="{BB962C8B-B14F-4D97-AF65-F5344CB8AC3E}">
        <p14:creationId xmlns:p14="http://schemas.microsoft.com/office/powerpoint/2010/main" val="239635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vices.jpg"/>
          <p:cNvPicPr>
            <a:picLocks noChangeAspect="1"/>
          </p:cNvPicPr>
          <p:nvPr/>
        </p:nvPicPr>
        <p:blipFill rotWithShape="1">
          <a:blip r:embed="rId3" cstate="print">
            <a:extLst>
              <a:ext uri="{28A0092B-C50C-407E-A947-70E740481C1C}">
                <a14:useLocalDpi xmlns:a14="http://schemas.microsoft.com/office/drawing/2010/main" val="0"/>
              </a:ext>
            </a:extLst>
          </a:blip>
          <a:srcRect l="15505"/>
          <a:stretch/>
        </p:blipFill>
        <p:spPr>
          <a:xfrm>
            <a:off x="2273730" y="0"/>
            <a:ext cx="12373669" cy="8229600"/>
          </a:xfrm>
          <a:prstGeom prst="rect">
            <a:avLst/>
          </a:prstGeom>
        </p:spPr>
      </p:pic>
    </p:spTree>
    <p:extLst>
      <p:ext uri="{BB962C8B-B14F-4D97-AF65-F5344CB8AC3E}">
        <p14:creationId xmlns:p14="http://schemas.microsoft.com/office/powerpoint/2010/main" val="218153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duin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0"/>
            <a:ext cx="7620000" cy="7620000"/>
          </a:xfrm>
          <a:prstGeom prst="rect">
            <a:avLst/>
          </a:prstGeom>
        </p:spPr>
      </p:pic>
    </p:spTree>
    <p:extLst>
      <p:ext uri="{BB962C8B-B14F-4D97-AF65-F5344CB8AC3E}">
        <p14:creationId xmlns:p14="http://schemas.microsoft.com/office/powerpoint/2010/main" val="378464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ch_smartthings08__01__630x420.jpg"/>
          <p:cNvPicPr>
            <a:picLocks noChangeAspect="1"/>
          </p:cNvPicPr>
          <p:nvPr/>
        </p:nvPicPr>
        <p:blipFill rotWithShape="1">
          <a:blip r:embed="rId3">
            <a:extLst>
              <a:ext uri="{28A0092B-C50C-407E-A947-70E740481C1C}">
                <a14:useLocalDpi xmlns:a14="http://schemas.microsoft.com/office/drawing/2010/main" val="0"/>
              </a:ext>
            </a:extLst>
          </a:blip>
          <a:srcRect l="499" t="960" r="1169" b="858"/>
          <a:stretch/>
        </p:blipFill>
        <p:spPr>
          <a:xfrm>
            <a:off x="2267047" y="-1"/>
            <a:ext cx="12363355" cy="8229602"/>
          </a:xfrm>
          <a:prstGeom prst="rect">
            <a:avLst/>
          </a:prstGeom>
          <a:effectLst/>
        </p:spPr>
      </p:pic>
      <p:sp>
        <p:nvSpPr>
          <p:cNvPr id="4" name="Rectangle 3"/>
          <p:cNvSpPr/>
          <p:nvPr/>
        </p:nvSpPr>
        <p:spPr>
          <a:xfrm>
            <a:off x="2267046" y="7406640"/>
            <a:ext cx="12363354" cy="822960"/>
          </a:xfrm>
          <a:prstGeom prst="rect">
            <a:avLst/>
          </a:prstGeom>
          <a:solidFill>
            <a:srgbClr val="027783">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2" name="Rectangle 1"/>
          <p:cNvSpPr/>
          <p:nvPr/>
        </p:nvSpPr>
        <p:spPr>
          <a:xfrm>
            <a:off x="2316480" y="7573044"/>
            <a:ext cx="12313920" cy="443198"/>
          </a:xfrm>
          <a:prstGeom prst="rect">
            <a:avLst/>
          </a:prstGeom>
        </p:spPr>
        <p:txBody>
          <a:bodyPr wrap="square" lIns="146304" tIns="73152" rIns="146304" bIns="73152">
            <a:spAutoFit/>
          </a:bodyPr>
          <a:lstStyle/>
          <a:p>
            <a:pPr algn="ctr"/>
            <a:r>
              <a:rPr lang="en-US" sz="1900" dirty="0">
                <a:solidFill>
                  <a:schemeClr val="bg1"/>
                </a:solidFill>
              </a:rPr>
              <a:t>http://www.businessweek.com/articles/2013-02-14/</a:t>
            </a:r>
            <a:r>
              <a:rPr lang="en-US" sz="1900" dirty="0" err="1">
                <a:solidFill>
                  <a:schemeClr val="bg1"/>
                </a:solidFill>
              </a:rPr>
              <a:t>smartthings</a:t>
            </a:r>
            <a:r>
              <a:rPr lang="en-US" sz="1900" dirty="0">
                <a:solidFill>
                  <a:schemeClr val="bg1"/>
                </a:solidFill>
              </a:rPr>
              <a:t>-aims-to-deliver-the-internet-connected-home</a:t>
            </a:r>
          </a:p>
        </p:txBody>
      </p:sp>
    </p:spTree>
    <p:extLst>
      <p:ext uri="{BB962C8B-B14F-4D97-AF65-F5344CB8AC3E}">
        <p14:creationId xmlns:p14="http://schemas.microsoft.com/office/powerpoint/2010/main" val="314297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How does SmartThings use </a:t>
            </a:r>
            <a:r>
              <a:rPr lang="en-US" dirty="0" err="1"/>
              <a:t>Vert.x</a:t>
            </a:r>
            <a:r>
              <a:rPr lang="en-US" dirty="0"/>
              <a:t>?</a:t>
            </a:r>
          </a:p>
        </p:txBody>
      </p:sp>
      <p:sp>
        <p:nvSpPr>
          <p:cNvPr id="3" name="Content Placeholder 2"/>
          <p:cNvSpPr>
            <a:spLocks noGrp="1"/>
          </p:cNvSpPr>
          <p:nvPr>
            <p:ph idx="1"/>
          </p:nvPr>
        </p:nvSpPr>
        <p:spPr>
          <a:xfrm>
            <a:off x="2895600" y="2066925"/>
            <a:ext cx="11018522" cy="5004435"/>
          </a:xfrm>
        </p:spPr>
        <p:txBody>
          <a:bodyPr numCol="1"/>
          <a:lstStyle/>
          <a:p>
            <a:pPr marL="0" indent="0" algn="ctr" defTabSz="508000">
              <a:spcBef>
                <a:spcPts val="0"/>
              </a:spcBef>
              <a:buNone/>
            </a:pPr>
            <a:r>
              <a:rPr lang="en-US" sz="3200" dirty="0"/>
              <a:t>Hubs/Clients need to maintain </a:t>
            </a:r>
            <a:endParaRPr lang="en-US" sz="3200" dirty="0" smtClean="0"/>
          </a:p>
          <a:p>
            <a:pPr marL="0" indent="0" algn="ctr" defTabSz="508000">
              <a:spcBef>
                <a:spcPts val="0"/>
              </a:spcBef>
              <a:buNone/>
            </a:pPr>
            <a:r>
              <a:rPr lang="en-US" sz="3200" dirty="0" smtClean="0"/>
              <a:t>always </a:t>
            </a:r>
            <a:r>
              <a:rPr lang="en-US" sz="3200" dirty="0"/>
              <a:t>open socket</a:t>
            </a:r>
          </a:p>
          <a:p>
            <a:pPr marL="0" indent="0" algn="ctr" defTabSz="508000">
              <a:spcBef>
                <a:spcPts val="0"/>
              </a:spcBef>
              <a:buNone/>
            </a:pPr>
            <a:endParaRPr lang="en-US" sz="3200" dirty="0"/>
          </a:p>
          <a:p>
            <a:pPr marL="0" indent="0" algn="ctr" defTabSz="508000">
              <a:spcBef>
                <a:spcPts val="0"/>
              </a:spcBef>
              <a:buNone/>
            </a:pPr>
            <a:r>
              <a:rPr lang="en-US" sz="3200" dirty="0" err="1"/>
              <a:t>amqp</a:t>
            </a:r>
            <a:r>
              <a:rPr lang="en-US" sz="3200" dirty="0"/>
              <a:t> bus mode to push/pull events </a:t>
            </a:r>
            <a:endParaRPr lang="en-US" sz="3200" dirty="0" smtClean="0"/>
          </a:p>
          <a:p>
            <a:pPr marL="0" indent="0" algn="ctr" defTabSz="508000">
              <a:spcBef>
                <a:spcPts val="0"/>
              </a:spcBef>
              <a:buNone/>
            </a:pPr>
            <a:r>
              <a:rPr lang="en-US" sz="3200" dirty="0" smtClean="0"/>
              <a:t>to</a:t>
            </a:r>
            <a:r>
              <a:rPr lang="en-US" sz="3200" dirty="0"/>
              <a:t>/from Rabbit MQ</a:t>
            </a:r>
          </a:p>
          <a:p>
            <a:pPr marL="0" indent="0" algn="ctr" defTabSz="508000">
              <a:spcBef>
                <a:spcPts val="0"/>
              </a:spcBef>
              <a:buNone/>
            </a:pPr>
            <a:endParaRPr lang="en-US" sz="3200" dirty="0"/>
          </a:p>
          <a:p>
            <a:pPr marL="0" indent="0" algn="ctr" defTabSz="508000">
              <a:spcBef>
                <a:spcPts val="0"/>
              </a:spcBef>
              <a:buNone/>
            </a:pPr>
            <a:r>
              <a:rPr lang="en-US" sz="3200" dirty="0"/>
              <a:t>Event Bus to get messages to the </a:t>
            </a:r>
            <a:endParaRPr lang="en-US" sz="3200" dirty="0" smtClean="0"/>
          </a:p>
          <a:p>
            <a:pPr marL="0" indent="0" algn="ctr" defTabSz="508000">
              <a:spcBef>
                <a:spcPts val="0"/>
              </a:spcBef>
              <a:buNone/>
            </a:pPr>
            <a:r>
              <a:rPr lang="en-US" sz="3200" dirty="0" smtClean="0"/>
              <a:t>right </a:t>
            </a:r>
            <a:r>
              <a:rPr lang="en-US" sz="3200" dirty="0"/>
              <a:t>socket</a:t>
            </a:r>
          </a:p>
        </p:txBody>
      </p:sp>
    </p:spTree>
    <p:extLst>
      <p:ext uri="{BB962C8B-B14F-4D97-AF65-F5344CB8AC3E}">
        <p14:creationId xmlns:p14="http://schemas.microsoft.com/office/powerpoint/2010/main" val="102026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371600"/>
          </a:xfrm>
        </p:spPr>
        <p:txBody>
          <a:bodyPr/>
          <a:lstStyle/>
          <a:p>
            <a:pPr algn="ctr"/>
            <a:r>
              <a:rPr lang="en-US" dirty="0" smtClean="0"/>
              <a:t/>
            </a:r>
            <a:br>
              <a:rPr lang="en-US" dirty="0" smtClean="0"/>
            </a:br>
            <a:r>
              <a:rPr lang="en-US" dirty="0"/>
              <a:t>SmartThings </a:t>
            </a:r>
            <a:r>
              <a:rPr lang="en-US" dirty="0" err="1"/>
              <a:t>Vert.x</a:t>
            </a:r>
            <a:r>
              <a:rPr lang="en-US" dirty="0"/>
              <a:t> Throughput</a:t>
            </a:r>
          </a:p>
        </p:txBody>
      </p:sp>
      <p:sp>
        <p:nvSpPr>
          <p:cNvPr id="3" name="Content Placeholder 2"/>
          <p:cNvSpPr>
            <a:spLocks noGrp="1"/>
          </p:cNvSpPr>
          <p:nvPr>
            <p:ph idx="1"/>
          </p:nvPr>
        </p:nvSpPr>
        <p:spPr>
          <a:xfrm>
            <a:off x="2895600" y="1752599"/>
            <a:ext cx="11018522" cy="6172201"/>
          </a:xfrm>
        </p:spPr>
        <p:txBody>
          <a:bodyPr numCol="1"/>
          <a:lstStyle/>
          <a:p>
            <a:pPr marL="0" indent="0" algn="ctr" defTabSz="508000">
              <a:spcBef>
                <a:spcPts val="0"/>
              </a:spcBef>
              <a:buNone/>
            </a:pPr>
            <a:r>
              <a:rPr lang="en-US" sz="3200" dirty="0" smtClean="0"/>
              <a:t>&gt; 1k </a:t>
            </a:r>
            <a:r>
              <a:rPr lang="en-US" sz="3200" dirty="0" smtClean="0"/>
              <a:t>events/second </a:t>
            </a:r>
            <a:r>
              <a:rPr lang="en-US" sz="3200" dirty="0" smtClean="0"/>
              <a:t>~ 100 million </a:t>
            </a:r>
            <a:r>
              <a:rPr lang="en-US" sz="3200" dirty="0"/>
              <a:t>events/</a:t>
            </a:r>
            <a:r>
              <a:rPr lang="en-US" sz="3200" dirty="0" smtClean="0"/>
              <a:t>day from </a:t>
            </a:r>
            <a:r>
              <a:rPr lang="en-US" sz="3200" dirty="0"/>
              <a:t>hubs to </a:t>
            </a:r>
            <a:r>
              <a:rPr lang="en-US" sz="3200" dirty="0" err="1" smtClean="0"/>
              <a:t>Vert.x</a:t>
            </a:r>
            <a:r>
              <a:rPr lang="en-US" sz="3200" dirty="0" smtClean="0"/>
              <a:t> in our production environment</a:t>
            </a:r>
          </a:p>
          <a:p>
            <a:pPr marL="0" indent="0" algn="ctr" defTabSz="508000">
              <a:spcBef>
                <a:spcPts val="0"/>
              </a:spcBef>
              <a:buNone/>
            </a:pPr>
            <a:endParaRPr lang="en-US" sz="3200" dirty="0"/>
          </a:p>
          <a:p>
            <a:pPr marL="0" indent="0" algn="ctr" defTabSz="508000">
              <a:spcBef>
                <a:spcPts val="0"/>
              </a:spcBef>
              <a:buNone/>
            </a:pPr>
            <a:r>
              <a:rPr lang="en-US" sz="3200" dirty="0" smtClean="0"/>
              <a:t>In our load testing environment we’ve easily achieved </a:t>
            </a:r>
            <a:r>
              <a:rPr lang="en-US" sz="3200" dirty="0"/>
              <a:t>5</a:t>
            </a:r>
            <a:r>
              <a:rPr lang="en-US" sz="3200" dirty="0" smtClean="0"/>
              <a:t>x </a:t>
            </a:r>
            <a:r>
              <a:rPr lang="en-US" sz="3200" dirty="0" smtClean="0"/>
              <a:t>our production numbers and still plenty of room to </a:t>
            </a:r>
            <a:r>
              <a:rPr lang="en-US" sz="3200" dirty="0" smtClean="0"/>
              <a:t>go.  That’s almost ½ billion events/day!</a:t>
            </a:r>
            <a:endParaRPr lang="en-US" sz="3200" dirty="0" smtClean="0"/>
          </a:p>
          <a:p>
            <a:pPr marL="0" indent="0" algn="ctr" defTabSz="508000">
              <a:spcBef>
                <a:spcPts val="0"/>
              </a:spcBef>
              <a:buNone/>
            </a:pPr>
            <a:endParaRPr lang="en-US" sz="3200" dirty="0" smtClean="0"/>
          </a:p>
          <a:p>
            <a:pPr marL="0" indent="0" algn="ctr" defTabSz="508000">
              <a:spcBef>
                <a:spcPts val="0"/>
              </a:spcBef>
              <a:buNone/>
            </a:pPr>
            <a:r>
              <a:rPr lang="en-US" sz="3200" dirty="0" smtClean="0"/>
              <a:t>Running</a:t>
            </a:r>
            <a:r>
              <a:rPr lang="en-US" sz="3200" dirty="0" smtClean="0"/>
              <a:t> </a:t>
            </a:r>
            <a:r>
              <a:rPr lang="en-US" sz="3200" dirty="0"/>
              <a:t>8</a:t>
            </a:r>
            <a:r>
              <a:rPr lang="en-US" sz="3200" dirty="0" smtClean="0"/>
              <a:t> </a:t>
            </a:r>
            <a:r>
              <a:rPr lang="en-US" sz="3200" dirty="0" err="1"/>
              <a:t>Vert.x</a:t>
            </a:r>
            <a:r>
              <a:rPr lang="en-US" sz="3200" dirty="0"/>
              <a:t> </a:t>
            </a:r>
            <a:r>
              <a:rPr lang="en-US" sz="3200" dirty="0" smtClean="0"/>
              <a:t>instances in prod</a:t>
            </a:r>
            <a:endParaRPr lang="en-US" sz="3200" dirty="0"/>
          </a:p>
          <a:p>
            <a:pPr marL="0" indent="0" algn="ctr" defTabSz="508000">
              <a:spcBef>
                <a:spcPts val="0"/>
              </a:spcBef>
              <a:buNone/>
            </a:pPr>
            <a:r>
              <a:rPr lang="en-US" sz="3200" dirty="0"/>
              <a:t>Primary reason is stability, not throughput</a:t>
            </a:r>
          </a:p>
          <a:p>
            <a:pPr marL="0" indent="0" algn="ctr" defTabSz="508000">
              <a:spcBef>
                <a:spcPts val="0"/>
              </a:spcBef>
              <a:buNone/>
            </a:pPr>
            <a:endParaRPr lang="en-US" sz="3200" dirty="0"/>
          </a:p>
          <a:p>
            <a:pPr marL="0" indent="0" algn="ctr" defTabSz="508000">
              <a:spcBef>
                <a:spcPts val="0"/>
              </a:spcBef>
              <a:buNone/>
            </a:pPr>
            <a:r>
              <a:rPr lang="en-US" sz="3200" dirty="0"/>
              <a:t>Mirrored on </a:t>
            </a:r>
            <a:r>
              <a:rPr lang="en-US" sz="3200" dirty="0" err="1" smtClean="0"/>
              <a:t>ios</a:t>
            </a:r>
            <a:r>
              <a:rPr lang="en-US" sz="3200" dirty="0" smtClean="0"/>
              <a:t>, android, and windows </a:t>
            </a:r>
            <a:r>
              <a:rPr lang="en-US" sz="3200" dirty="0"/>
              <a:t>clients</a:t>
            </a:r>
          </a:p>
        </p:txBody>
      </p:sp>
    </p:spTree>
    <p:extLst>
      <p:ext uri="{BB962C8B-B14F-4D97-AF65-F5344CB8AC3E}">
        <p14:creationId xmlns:p14="http://schemas.microsoft.com/office/powerpoint/2010/main" val="164655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nam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85" t="773" r="6938" b="2064"/>
          <a:stretch/>
        </p:blipFill>
        <p:spPr>
          <a:xfrm>
            <a:off x="2209800" y="1"/>
            <a:ext cx="12420600" cy="8229600"/>
          </a:xfrm>
        </p:spPr>
      </p:pic>
    </p:spTree>
    <p:extLst>
      <p:ext uri="{BB962C8B-B14F-4D97-AF65-F5344CB8AC3E}">
        <p14:creationId xmlns:p14="http://schemas.microsoft.com/office/powerpoint/2010/main" val="1307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What is Node?</a:t>
            </a:r>
          </a:p>
        </p:txBody>
      </p:sp>
      <p:sp>
        <p:nvSpPr>
          <p:cNvPr id="3" name="Content Placeholder 2"/>
          <p:cNvSpPr>
            <a:spLocks noGrp="1"/>
          </p:cNvSpPr>
          <p:nvPr>
            <p:ph idx="1"/>
          </p:nvPr>
        </p:nvSpPr>
        <p:spPr>
          <a:xfrm>
            <a:off x="2895600" y="2066925"/>
            <a:ext cx="11018522" cy="5004435"/>
          </a:xfrm>
        </p:spPr>
        <p:txBody>
          <a:bodyPr numCol="1"/>
          <a:lstStyle/>
          <a:p>
            <a:pPr marL="1422400" indent="0">
              <a:spcBef>
                <a:spcPts val="0"/>
              </a:spcBef>
              <a:buNone/>
            </a:pPr>
            <a:r>
              <a:rPr lang="en-US" sz="3600" dirty="0"/>
              <a:t>Server Side </a:t>
            </a:r>
            <a:r>
              <a:rPr lang="en-US" sz="3600" dirty="0" err="1"/>
              <a:t>Javascript</a:t>
            </a:r>
            <a:endParaRPr lang="en-US" sz="3600" dirty="0"/>
          </a:p>
          <a:p>
            <a:pPr marL="1422400" indent="0">
              <a:spcBef>
                <a:spcPts val="0"/>
              </a:spcBef>
              <a:buNone/>
            </a:pPr>
            <a:r>
              <a:rPr lang="en-US" sz="3600" dirty="0"/>
              <a:t>Event Driven Non-Blocking I/O</a:t>
            </a:r>
          </a:p>
          <a:p>
            <a:pPr marL="1422400" indent="0">
              <a:spcBef>
                <a:spcPts val="0"/>
              </a:spcBef>
              <a:buNone/>
            </a:pPr>
            <a:r>
              <a:rPr lang="en-US" sz="3600" dirty="0"/>
              <a:t>Single thread/single event loop</a:t>
            </a:r>
          </a:p>
          <a:p>
            <a:pPr marL="1422400" indent="0">
              <a:spcBef>
                <a:spcPts val="0"/>
              </a:spcBef>
              <a:buNone/>
            </a:pPr>
            <a:r>
              <a:rPr lang="en-US" sz="3600" dirty="0"/>
              <a:t>Application registers handlers</a:t>
            </a:r>
          </a:p>
          <a:p>
            <a:pPr marL="1422400" indent="0">
              <a:spcBef>
                <a:spcPts val="0"/>
              </a:spcBef>
              <a:buNone/>
            </a:pPr>
            <a:r>
              <a:rPr lang="en-US" sz="3600" dirty="0"/>
              <a:t>Events trigger handlers</a:t>
            </a:r>
          </a:p>
          <a:p>
            <a:pPr marL="1422400" indent="0">
              <a:spcBef>
                <a:spcPts val="0"/>
              </a:spcBef>
              <a:buNone/>
            </a:pPr>
            <a:r>
              <a:rPr lang="en-US" sz="3600" dirty="0"/>
              <a:t>Everything runs on the event loop</a:t>
            </a:r>
            <a:endParaRPr lang="en-US" sz="3200" dirty="0"/>
          </a:p>
        </p:txBody>
      </p:sp>
    </p:spTree>
    <p:extLst>
      <p:ext uri="{BB962C8B-B14F-4D97-AF65-F5344CB8AC3E}">
        <p14:creationId xmlns:p14="http://schemas.microsoft.com/office/powerpoint/2010/main" val="55659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nam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328" t="11318" r="2458" b="9300"/>
          <a:stretch/>
        </p:blipFill>
        <p:spPr>
          <a:xfrm>
            <a:off x="2286000" y="0"/>
            <a:ext cx="12344400" cy="8229599"/>
          </a:xfrm>
        </p:spPr>
      </p:pic>
    </p:spTree>
    <p:extLst>
      <p:ext uri="{BB962C8B-B14F-4D97-AF65-F5344CB8AC3E}">
        <p14:creationId xmlns:p14="http://schemas.microsoft.com/office/powerpoint/2010/main" val="426580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nam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l="6858" t="2924" r="1270" b="-100"/>
          <a:stretch/>
        </p:blipFill>
        <p:spPr>
          <a:xfrm>
            <a:off x="2286001" y="0"/>
            <a:ext cx="12344400" cy="8229600"/>
          </a:xfrm>
        </p:spPr>
      </p:pic>
    </p:spTree>
    <p:extLst>
      <p:ext uri="{BB962C8B-B14F-4D97-AF65-F5344CB8AC3E}">
        <p14:creationId xmlns:p14="http://schemas.microsoft.com/office/powerpoint/2010/main" val="42312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nam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318" t="8723" r="4986" b="19224"/>
          <a:stretch/>
        </p:blipFill>
        <p:spPr>
          <a:xfrm>
            <a:off x="2286000" y="25400"/>
            <a:ext cx="12344400" cy="8204200"/>
          </a:xfrm>
        </p:spPr>
      </p:pic>
    </p:spTree>
    <p:extLst>
      <p:ext uri="{BB962C8B-B14F-4D97-AF65-F5344CB8AC3E}">
        <p14:creationId xmlns:p14="http://schemas.microsoft.com/office/powerpoint/2010/main" val="324042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nam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705" r="4148" b="248"/>
          <a:stretch/>
        </p:blipFill>
        <p:spPr>
          <a:xfrm>
            <a:off x="2228429" y="1"/>
            <a:ext cx="12401971" cy="8229600"/>
          </a:xfrm>
        </p:spPr>
      </p:pic>
    </p:spTree>
    <p:extLst>
      <p:ext uri="{BB962C8B-B14F-4D97-AF65-F5344CB8AC3E}">
        <p14:creationId xmlns:p14="http://schemas.microsoft.com/office/powerpoint/2010/main" val="298879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11628120" cy="1676400"/>
          </a:xfrm>
        </p:spPr>
        <p:txBody>
          <a:bodyPr/>
          <a:lstStyle/>
          <a:p>
            <a:pPr algn="ctr"/>
            <a:r>
              <a:rPr lang="en-US" dirty="0" smtClean="0"/>
              <a:t/>
            </a:r>
            <a:br>
              <a:rPr lang="en-US" dirty="0" smtClean="0"/>
            </a:br>
            <a:r>
              <a:rPr lang="en-US" dirty="0" smtClean="0"/>
              <a:t>Demo </a:t>
            </a:r>
            <a:r>
              <a:rPr lang="en-US" dirty="0" smtClean="0"/>
              <a:t>– </a:t>
            </a:r>
            <a:r>
              <a:rPr lang="en-US" dirty="0" err="1" smtClean="0"/>
              <a:t>WebSockets</a:t>
            </a:r>
            <a:r>
              <a:rPr lang="en-US" dirty="0" smtClean="0"/>
              <a:t> in the IDE</a:t>
            </a:r>
            <a:endParaRPr lang="en-US" dirty="0"/>
          </a:p>
        </p:txBody>
      </p:sp>
      <p:sp>
        <p:nvSpPr>
          <p:cNvPr id="3" name="Content Placeholder 2"/>
          <p:cNvSpPr>
            <a:spLocks noGrp="1"/>
          </p:cNvSpPr>
          <p:nvPr>
            <p:ph idx="1"/>
          </p:nvPr>
        </p:nvSpPr>
        <p:spPr>
          <a:xfrm>
            <a:off x="2286000" y="2066925"/>
            <a:ext cx="11628122" cy="5781675"/>
          </a:xfrm>
        </p:spPr>
        <p:txBody>
          <a:bodyPr/>
          <a:lstStyle/>
          <a:p>
            <a:pPr>
              <a:buFont typeface="Arial"/>
              <a:buChar char="•"/>
            </a:pPr>
            <a:r>
              <a:rPr lang="en-US" dirty="0" smtClean="0"/>
              <a:t>Log into SmartThings IDE and show simulator</a:t>
            </a:r>
            <a:endParaRPr lang="en-US" dirty="0" smtClean="0"/>
          </a:p>
          <a:p>
            <a:pPr>
              <a:buFont typeface="Arial"/>
              <a:buChar char="•"/>
            </a:pPr>
            <a:endParaRPr lang="en-US" dirty="0"/>
          </a:p>
          <a:p>
            <a:pPr>
              <a:buFont typeface="Arial"/>
              <a:buChar char="•"/>
            </a:pPr>
            <a:r>
              <a:rPr lang="en-US" dirty="0" smtClean="0"/>
              <a:t>Show how ide, device, and client conns </a:t>
            </a:r>
            <a:r>
              <a:rPr lang="en-US" dirty="0" smtClean="0"/>
              <a:t>work together to </a:t>
            </a:r>
            <a:r>
              <a:rPr lang="en-US" dirty="0" smtClean="0"/>
              <a:t>send device messages </a:t>
            </a:r>
            <a:r>
              <a:rPr lang="en-US" dirty="0" smtClean="0"/>
              <a:t>back and forth using the event bus and </a:t>
            </a:r>
            <a:r>
              <a:rPr lang="en-US" dirty="0" err="1" smtClean="0"/>
              <a:t>websockets</a:t>
            </a:r>
            <a:r>
              <a:rPr lang="en-US" dirty="0" smtClean="0"/>
              <a:t> to update the simulator</a:t>
            </a:r>
            <a:endParaRPr lang="en-US" dirty="0" smtClean="0"/>
          </a:p>
        </p:txBody>
      </p:sp>
    </p:spTree>
    <p:extLst>
      <p:ext uri="{BB962C8B-B14F-4D97-AF65-F5344CB8AC3E}">
        <p14:creationId xmlns:p14="http://schemas.microsoft.com/office/powerpoint/2010/main" val="116052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467" y="762000"/>
            <a:ext cx="12344400" cy="1066800"/>
          </a:xfrm>
        </p:spPr>
        <p:txBody>
          <a:bodyPr/>
          <a:lstStyle/>
          <a:p>
            <a:pPr algn="ctr"/>
            <a:r>
              <a:rPr lang="en-US" dirty="0" smtClean="0"/>
              <a:t>What’s new in </a:t>
            </a:r>
            <a:r>
              <a:rPr lang="en-US" dirty="0" err="1" smtClean="0"/>
              <a:t>Vert.x</a:t>
            </a:r>
            <a:r>
              <a:rPr lang="en-US" dirty="0" smtClean="0"/>
              <a:t> 3</a:t>
            </a:r>
            <a:endParaRPr lang="en-US" dirty="0"/>
          </a:p>
        </p:txBody>
      </p:sp>
      <p:sp>
        <p:nvSpPr>
          <p:cNvPr id="3" name="Content Placeholder 2"/>
          <p:cNvSpPr>
            <a:spLocks noGrp="1"/>
          </p:cNvSpPr>
          <p:nvPr>
            <p:ph idx="1"/>
          </p:nvPr>
        </p:nvSpPr>
        <p:spPr>
          <a:xfrm>
            <a:off x="2438400" y="1828801"/>
            <a:ext cx="12192000" cy="6019800"/>
          </a:xfrm>
        </p:spPr>
        <p:txBody>
          <a:bodyPr/>
          <a:lstStyle/>
          <a:p>
            <a:pPr marL="0" indent="0">
              <a:buNone/>
            </a:pPr>
            <a:r>
              <a:rPr lang="en-US" dirty="0"/>
              <a:t>Truly embeddable, pluggable </a:t>
            </a:r>
            <a:r>
              <a:rPr lang="en-US" dirty="0" smtClean="0"/>
              <a:t>library (no longer framework)</a:t>
            </a:r>
          </a:p>
          <a:p>
            <a:pPr marL="0" indent="0">
              <a:buNone/>
            </a:pPr>
            <a:r>
              <a:rPr lang="en-US" dirty="0"/>
              <a:t>Simple flat model (no extra </a:t>
            </a:r>
            <a:r>
              <a:rPr lang="en-US" dirty="0" err="1"/>
              <a:t>classloaders</a:t>
            </a:r>
            <a:r>
              <a:rPr lang="en-US" dirty="0" smtClean="0"/>
              <a:t>)</a:t>
            </a:r>
          </a:p>
          <a:p>
            <a:pPr marL="0" indent="0">
              <a:buNone/>
            </a:pPr>
            <a:r>
              <a:rPr lang="en-US" dirty="0"/>
              <a:t>Build in </a:t>
            </a:r>
            <a:r>
              <a:rPr lang="en-US" dirty="0" err="1"/>
              <a:t>RxJava</a:t>
            </a:r>
            <a:r>
              <a:rPr lang="en-US" dirty="0"/>
              <a:t> support (Rx-</a:t>
            </a:r>
            <a:r>
              <a:rPr lang="en-US" dirty="0" err="1"/>
              <a:t>ified</a:t>
            </a:r>
            <a:r>
              <a:rPr lang="en-US" dirty="0"/>
              <a:t> versions of all </a:t>
            </a:r>
            <a:r>
              <a:rPr lang="en-US" dirty="0" err="1"/>
              <a:t>Vert.x</a:t>
            </a:r>
            <a:r>
              <a:rPr lang="en-US" dirty="0"/>
              <a:t> APIs</a:t>
            </a:r>
            <a:r>
              <a:rPr lang="en-US" dirty="0" smtClean="0"/>
              <a:t>)</a:t>
            </a:r>
          </a:p>
          <a:p>
            <a:pPr marL="0" indent="0">
              <a:buNone/>
            </a:pPr>
            <a:r>
              <a:rPr lang="en-US" dirty="0" err="1"/>
              <a:t>Vert.x</a:t>
            </a:r>
            <a:r>
              <a:rPr lang="en-US" dirty="0"/>
              <a:t>-Web - this is a toolkit for writing modern web </a:t>
            </a:r>
            <a:r>
              <a:rPr lang="en-US" dirty="0" smtClean="0"/>
              <a:t>applications </a:t>
            </a:r>
            <a:r>
              <a:rPr lang="en-US" dirty="0"/>
              <a:t>with </a:t>
            </a:r>
            <a:r>
              <a:rPr lang="en-US" dirty="0" err="1" smtClean="0"/>
              <a:t>Vert.x</a:t>
            </a:r>
            <a:endParaRPr lang="en-US" dirty="0" smtClean="0"/>
          </a:p>
          <a:p>
            <a:pPr marL="0" indent="0">
              <a:buNone/>
            </a:pPr>
            <a:r>
              <a:rPr lang="en-US" dirty="0" smtClean="0"/>
              <a:t>Experimenting with synchronous style code without the need for callback hell of programming against asynchronous APIs</a:t>
            </a:r>
          </a:p>
        </p:txBody>
      </p:sp>
    </p:spTree>
    <p:extLst>
      <p:ext uri="{BB962C8B-B14F-4D97-AF65-F5344CB8AC3E}">
        <p14:creationId xmlns:p14="http://schemas.microsoft.com/office/powerpoint/2010/main" val="326327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467" y="762000"/>
            <a:ext cx="12344400" cy="1066800"/>
          </a:xfrm>
        </p:spPr>
        <p:txBody>
          <a:bodyPr/>
          <a:lstStyle/>
          <a:p>
            <a:pPr algn="ctr"/>
            <a:r>
              <a:rPr lang="en-US" dirty="0" err="1" smtClean="0"/>
              <a:t>Vert.x</a:t>
            </a:r>
            <a:r>
              <a:rPr lang="en-US" dirty="0" smtClean="0"/>
              <a:t> 3 - Continued</a:t>
            </a:r>
            <a:endParaRPr lang="en-US" dirty="0"/>
          </a:p>
        </p:txBody>
      </p:sp>
      <p:sp>
        <p:nvSpPr>
          <p:cNvPr id="3" name="Content Placeholder 2"/>
          <p:cNvSpPr>
            <a:spLocks noGrp="1"/>
          </p:cNvSpPr>
          <p:nvPr>
            <p:ph idx="1"/>
          </p:nvPr>
        </p:nvSpPr>
        <p:spPr>
          <a:xfrm>
            <a:off x="2438400" y="2285999"/>
            <a:ext cx="12192000" cy="5562601"/>
          </a:xfrm>
        </p:spPr>
        <p:txBody>
          <a:bodyPr/>
          <a:lstStyle/>
          <a:p>
            <a:pPr marL="0" indent="0">
              <a:buNone/>
            </a:pPr>
            <a:r>
              <a:rPr lang="en-US" dirty="0" err="1"/>
              <a:t>Vertx</a:t>
            </a:r>
            <a:r>
              <a:rPr lang="en-US" dirty="0"/>
              <a:t> 3 </a:t>
            </a:r>
            <a:r>
              <a:rPr lang="en-US" dirty="0" smtClean="0"/>
              <a:t>is even more </a:t>
            </a:r>
            <a:r>
              <a:rPr lang="en-US" dirty="0"/>
              <a:t>targeted at the reactive </a:t>
            </a:r>
            <a:r>
              <a:rPr lang="en-US" dirty="0" err="1"/>
              <a:t>microservice</a:t>
            </a:r>
            <a:r>
              <a:rPr lang="en-US" dirty="0"/>
              <a:t> </a:t>
            </a:r>
            <a:r>
              <a:rPr lang="en-US" dirty="0" smtClean="0"/>
              <a:t>space</a:t>
            </a:r>
          </a:p>
          <a:p>
            <a:pPr marL="0" indent="0">
              <a:buNone/>
            </a:pPr>
            <a:r>
              <a:rPr lang="en-US" dirty="0" smtClean="0"/>
              <a:t>Support for pluggable messaging</a:t>
            </a:r>
            <a:endParaRPr lang="en-US" dirty="0"/>
          </a:p>
          <a:p>
            <a:pPr marL="0" indent="0">
              <a:buNone/>
            </a:pPr>
            <a:r>
              <a:rPr lang="en-US" dirty="0" smtClean="0"/>
              <a:t>Support for more </a:t>
            </a:r>
            <a:r>
              <a:rPr lang="en-US" dirty="0"/>
              <a:t>than one cluster </a:t>
            </a:r>
            <a:r>
              <a:rPr lang="en-US" dirty="0" smtClean="0"/>
              <a:t>manager</a:t>
            </a:r>
            <a:endParaRPr lang="en-US" dirty="0"/>
          </a:p>
          <a:p>
            <a:pPr marL="0" indent="0">
              <a:buNone/>
            </a:pPr>
            <a:r>
              <a:rPr lang="en-US" dirty="0" err="1"/>
              <a:t>A</a:t>
            </a:r>
            <a:r>
              <a:rPr lang="en-US" dirty="0" err="1" smtClean="0"/>
              <a:t>sync</a:t>
            </a:r>
            <a:r>
              <a:rPr lang="en-US" dirty="0" smtClean="0"/>
              <a:t> support for MySQL, </a:t>
            </a:r>
            <a:r>
              <a:rPr lang="en-US" dirty="0" err="1" smtClean="0"/>
              <a:t>Redis</a:t>
            </a:r>
            <a:r>
              <a:rPr lang="en-US" dirty="0" smtClean="0"/>
              <a:t>,  </a:t>
            </a:r>
            <a:r>
              <a:rPr lang="en-US" dirty="0" err="1" smtClean="0"/>
              <a:t>PostgreSQL</a:t>
            </a:r>
            <a:r>
              <a:rPr lang="en-US" dirty="0" smtClean="0"/>
              <a:t>, </a:t>
            </a:r>
            <a:r>
              <a:rPr lang="en-US" dirty="0" err="1" smtClean="0"/>
              <a:t>MongoDB</a:t>
            </a:r>
            <a:r>
              <a:rPr lang="en-US" dirty="0" smtClean="0"/>
              <a:t>, etc…</a:t>
            </a:r>
          </a:p>
          <a:p>
            <a:pPr marL="0" indent="0">
              <a:buNone/>
            </a:pPr>
            <a:r>
              <a:rPr lang="en-US" dirty="0" smtClean="0"/>
              <a:t>Out of the box metrics support with </a:t>
            </a:r>
            <a:r>
              <a:rPr lang="en-US" dirty="0" err="1" smtClean="0"/>
              <a:t>DropWizard</a:t>
            </a:r>
            <a:r>
              <a:rPr lang="en-US" dirty="0" smtClean="0"/>
              <a:t> metrics</a:t>
            </a:r>
          </a:p>
        </p:txBody>
      </p:sp>
    </p:spTree>
    <p:extLst>
      <p:ext uri="{BB962C8B-B14F-4D97-AF65-F5344CB8AC3E}">
        <p14:creationId xmlns:p14="http://schemas.microsoft.com/office/powerpoint/2010/main" val="171632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62000"/>
            <a:ext cx="12344400" cy="1249680"/>
          </a:xfrm>
        </p:spPr>
        <p:txBody>
          <a:bodyPr/>
          <a:lstStyle/>
          <a:p>
            <a:pPr algn="ctr"/>
            <a:r>
              <a:rPr lang="en-US" dirty="0" err="1" smtClean="0"/>
              <a:t>Vert.x</a:t>
            </a:r>
            <a:r>
              <a:rPr lang="en-US" dirty="0" smtClean="0"/>
              <a:t> 3 - Core</a:t>
            </a:r>
            <a:endParaRPr lang="en-US" dirty="0"/>
          </a:p>
        </p:txBody>
      </p:sp>
      <p:sp>
        <p:nvSpPr>
          <p:cNvPr id="3" name="Content Placeholder 2"/>
          <p:cNvSpPr>
            <a:spLocks noGrp="1"/>
          </p:cNvSpPr>
          <p:nvPr>
            <p:ph idx="1"/>
          </p:nvPr>
        </p:nvSpPr>
        <p:spPr>
          <a:xfrm>
            <a:off x="2819400" y="2066925"/>
            <a:ext cx="11811000" cy="5004435"/>
          </a:xfrm>
        </p:spPr>
        <p:txBody>
          <a:bodyPr/>
          <a:lstStyle/>
          <a:p>
            <a:pPr marL="0" indent="0">
              <a:buNone/>
            </a:pPr>
            <a:r>
              <a:rPr lang="en-US" dirty="0" err="1" smtClean="0"/>
              <a:t>Vert.x</a:t>
            </a:r>
            <a:r>
              <a:rPr lang="en-US" dirty="0" smtClean="0"/>
              <a:t> </a:t>
            </a:r>
            <a:r>
              <a:rPr lang="en-US" dirty="0"/>
              <a:t>core contains fairly low level functionality including support for HTTP, TCP, file system access, and various other features. You can use this directly in your own applications, and it's used by many of the other components of </a:t>
            </a:r>
            <a:r>
              <a:rPr lang="en-US" dirty="0" err="1"/>
              <a:t>Vert.x</a:t>
            </a:r>
            <a:endParaRPr lang="en-US" dirty="0"/>
          </a:p>
          <a:p>
            <a:pPr marL="0" indent="0">
              <a:buNone/>
            </a:pPr>
            <a:endParaRPr lang="en-US" dirty="0" smtClean="0"/>
          </a:p>
          <a:p>
            <a:pPr marL="0" indent="0">
              <a:buNone/>
            </a:pPr>
            <a:r>
              <a:rPr lang="en-US" dirty="0" smtClean="0"/>
              <a:t>https://</a:t>
            </a:r>
            <a:r>
              <a:rPr lang="en-US" dirty="0" err="1" smtClean="0"/>
              <a:t>github.com</a:t>
            </a:r>
            <a:r>
              <a:rPr lang="en-US" dirty="0" smtClean="0"/>
              <a:t>/vert-x3/</a:t>
            </a:r>
            <a:r>
              <a:rPr lang="en-US" dirty="0" err="1" smtClean="0"/>
              <a:t>vertx</a:t>
            </a:r>
            <a:r>
              <a:rPr lang="en-US" dirty="0" smtClean="0"/>
              <a:t>-examples/tree/master/core-examples</a:t>
            </a:r>
            <a:endParaRPr lang="en-US" dirty="0"/>
          </a:p>
        </p:txBody>
      </p:sp>
    </p:spTree>
    <p:extLst>
      <p:ext uri="{BB962C8B-B14F-4D97-AF65-F5344CB8AC3E}">
        <p14:creationId xmlns:p14="http://schemas.microsoft.com/office/powerpoint/2010/main" val="21961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62000"/>
            <a:ext cx="12344400" cy="1249680"/>
          </a:xfrm>
        </p:spPr>
        <p:txBody>
          <a:bodyPr/>
          <a:lstStyle/>
          <a:p>
            <a:pPr algn="ctr"/>
            <a:r>
              <a:rPr lang="en-US" dirty="0" err="1" smtClean="0"/>
              <a:t>Vert.x</a:t>
            </a:r>
            <a:r>
              <a:rPr lang="en-US" dirty="0" smtClean="0"/>
              <a:t> 3 – Core Examples</a:t>
            </a:r>
            <a:endParaRPr lang="en-US" dirty="0"/>
          </a:p>
        </p:txBody>
      </p:sp>
      <p:sp>
        <p:nvSpPr>
          <p:cNvPr id="3" name="Content Placeholder 2"/>
          <p:cNvSpPr>
            <a:spLocks noGrp="1"/>
          </p:cNvSpPr>
          <p:nvPr>
            <p:ph idx="1"/>
          </p:nvPr>
        </p:nvSpPr>
        <p:spPr>
          <a:xfrm>
            <a:off x="2819400" y="2066925"/>
            <a:ext cx="11811000" cy="5004435"/>
          </a:xfrm>
        </p:spPr>
        <p:txBody>
          <a:bodyPr/>
          <a:lstStyle/>
          <a:p>
            <a:pPr marL="0" indent="0">
              <a:buNone/>
            </a:pPr>
            <a:r>
              <a:rPr lang="en-US" dirty="0" smtClean="0"/>
              <a:t>Embed </a:t>
            </a:r>
            <a:r>
              <a:rPr lang="en-US" dirty="0" err="1" smtClean="0"/>
              <a:t>Vert.x</a:t>
            </a:r>
            <a:r>
              <a:rPr lang="en-US" dirty="0" smtClean="0"/>
              <a:t> core in </a:t>
            </a:r>
            <a:r>
              <a:rPr lang="en-US" dirty="0"/>
              <a:t>any Java class and run </a:t>
            </a:r>
            <a:r>
              <a:rPr lang="en-US" dirty="0" smtClean="0"/>
              <a:t>it that way</a:t>
            </a:r>
          </a:p>
          <a:p>
            <a:pPr marL="0" indent="0">
              <a:buNone/>
            </a:pPr>
            <a:r>
              <a:rPr lang="en-US" dirty="0" err="1" smtClean="0"/>
              <a:t>Vert.x</a:t>
            </a:r>
            <a:r>
              <a:rPr lang="en-US" dirty="0" smtClean="0"/>
              <a:t> Net servers </a:t>
            </a:r>
            <a:r>
              <a:rPr lang="en-US" dirty="0"/>
              <a:t>and </a:t>
            </a:r>
            <a:r>
              <a:rPr lang="en-US" dirty="0" smtClean="0"/>
              <a:t>clients (TCP/SSL)</a:t>
            </a:r>
          </a:p>
          <a:p>
            <a:pPr marL="0" indent="0">
              <a:buNone/>
            </a:pPr>
            <a:r>
              <a:rPr lang="en-US" dirty="0" smtClean="0"/>
              <a:t>HTTP/HTTPS servers</a:t>
            </a:r>
          </a:p>
          <a:p>
            <a:pPr marL="0" indent="0">
              <a:buNone/>
            </a:pPr>
            <a:r>
              <a:rPr lang="en-US" dirty="0" err="1" smtClean="0"/>
              <a:t>Websockets</a:t>
            </a:r>
            <a:endParaRPr lang="en-US" dirty="0" smtClean="0"/>
          </a:p>
          <a:p>
            <a:pPr marL="0" indent="0">
              <a:buNone/>
            </a:pPr>
            <a:r>
              <a:rPr lang="en-US" dirty="0" smtClean="0"/>
              <a:t>Pub/Sub</a:t>
            </a:r>
          </a:p>
        </p:txBody>
      </p:sp>
    </p:spTree>
    <p:extLst>
      <p:ext uri="{BB962C8B-B14F-4D97-AF65-F5344CB8AC3E}">
        <p14:creationId xmlns:p14="http://schemas.microsoft.com/office/powerpoint/2010/main" val="252255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62000"/>
            <a:ext cx="12344400" cy="1249680"/>
          </a:xfrm>
        </p:spPr>
        <p:txBody>
          <a:bodyPr/>
          <a:lstStyle/>
          <a:p>
            <a:pPr algn="ctr"/>
            <a:r>
              <a:rPr lang="en-US" dirty="0" err="1" smtClean="0"/>
              <a:t>Vert.x</a:t>
            </a:r>
            <a:r>
              <a:rPr lang="en-US" dirty="0" smtClean="0"/>
              <a:t> 3 - Web</a:t>
            </a:r>
            <a:endParaRPr lang="en-US" dirty="0"/>
          </a:p>
        </p:txBody>
      </p:sp>
      <p:sp>
        <p:nvSpPr>
          <p:cNvPr id="3" name="Content Placeholder 2"/>
          <p:cNvSpPr>
            <a:spLocks noGrp="1"/>
          </p:cNvSpPr>
          <p:nvPr>
            <p:ph idx="1"/>
          </p:nvPr>
        </p:nvSpPr>
        <p:spPr>
          <a:xfrm>
            <a:off x="2819400" y="2066925"/>
            <a:ext cx="11811000" cy="5004435"/>
          </a:xfrm>
        </p:spPr>
        <p:txBody>
          <a:bodyPr/>
          <a:lstStyle/>
          <a:p>
            <a:pPr marL="0" indent="0">
              <a:buNone/>
            </a:pPr>
            <a:r>
              <a:rPr lang="en-US" dirty="0" err="1" smtClean="0"/>
              <a:t>Vert.x</a:t>
            </a:r>
            <a:r>
              <a:rPr lang="en-US" dirty="0"/>
              <a:t>-Web is a toolkit for writing sophisticated modern web applications and HTTP </a:t>
            </a:r>
            <a:r>
              <a:rPr lang="en-US" dirty="0" err="1"/>
              <a:t>microservices</a:t>
            </a:r>
            <a:r>
              <a:rPr lang="en-US" dirty="0" smtClean="0"/>
              <a:t>.</a:t>
            </a:r>
          </a:p>
          <a:p>
            <a:pPr marL="0" indent="0">
              <a:buNone/>
            </a:pPr>
            <a:endParaRPr lang="en-US" dirty="0"/>
          </a:p>
          <a:p>
            <a:pPr marL="0" indent="0">
              <a:buNone/>
            </a:pPr>
            <a:r>
              <a:rPr lang="en-US" dirty="0"/>
              <a:t>https://</a:t>
            </a:r>
            <a:r>
              <a:rPr lang="en-US" dirty="0" err="1"/>
              <a:t>github.com</a:t>
            </a:r>
            <a:r>
              <a:rPr lang="en-US" dirty="0"/>
              <a:t>/vert-x3/</a:t>
            </a:r>
            <a:r>
              <a:rPr lang="en-US" dirty="0" err="1"/>
              <a:t>vertx</a:t>
            </a:r>
            <a:r>
              <a:rPr lang="en-US" dirty="0"/>
              <a:t>-examples/tree/master/web-examples</a:t>
            </a:r>
            <a:endParaRPr lang="en-US" dirty="0" smtClean="0"/>
          </a:p>
        </p:txBody>
      </p:sp>
    </p:spTree>
    <p:extLst>
      <p:ext uri="{BB962C8B-B14F-4D97-AF65-F5344CB8AC3E}">
        <p14:creationId xmlns:p14="http://schemas.microsoft.com/office/powerpoint/2010/main" val="277160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Reactor Pattern Issues</a:t>
            </a:r>
          </a:p>
        </p:txBody>
      </p:sp>
      <p:sp>
        <p:nvSpPr>
          <p:cNvPr id="3" name="Content Placeholder 2"/>
          <p:cNvSpPr>
            <a:spLocks noGrp="1"/>
          </p:cNvSpPr>
          <p:nvPr>
            <p:ph idx="1"/>
          </p:nvPr>
        </p:nvSpPr>
        <p:spPr>
          <a:xfrm>
            <a:off x="2895600" y="2066925"/>
            <a:ext cx="11018522" cy="5004435"/>
          </a:xfrm>
        </p:spPr>
        <p:txBody>
          <a:bodyPr numCol="1"/>
          <a:lstStyle/>
          <a:p>
            <a:pPr marL="1320800">
              <a:spcBef>
                <a:spcPts val="0"/>
              </a:spcBef>
              <a:buFont typeface="Arial"/>
              <a:buChar char="•"/>
            </a:pPr>
            <a:r>
              <a:rPr lang="en-US" sz="3200" dirty="0"/>
              <a:t>MUST not block the event loop</a:t>
            </a:r>
          </a:p>
          <a:p>
            <a:pPr marL="1320800">
              <a:spcBef>
                <a:spcPts val="0"/>
              </a:spcBef>
              <a:buFont typeface="Arial"/>
              <a:buChar char="•"/>
            </a:pPr>
            <a:r>
              <a:rPr lang="en-US" sz="3200" dirty="0"/>
              <a:t>Some work is </a:t>
            </a:r>
            <a:r>
              <a:rPr lang="en-US" sz="3200" dirty="0" smtClean="0"/>
              <a:t>naturally </a:t>
            </a:r>
            <a:r>
              <a:rPr lang="en-US" sz="3200" dirty="0"/>
              <a:t>blocking</a:t>
            </a:r>
          </a:p>
          <a:p>
            <a:pPr marL="2052320" lvl="1">
              <a:buFont typeface="Arial"/>
              <a:buChar char="•"/>
            </a:pPr>
            <a:r>
              <a:rPr lang="en-US" sz="3200" dirty="0"/>
              <a:t>Intensive data crunching</a:t>
            </a:r>
          </a:p>
          <a:p>
            <a:pPr marL="2052320" lvl="1">
              <a:buFont typeface="Arial"/>
              <a:buChar char="•"/>
            </a:pPr>
            <a:r>
              <a:rPr lang="en-US" sz="3200" dirty="0"/>
              <a:t>3rd-party blocking API's (e.g. JDBC, etc...)</a:t>
            </a:r>
          </a:p>
          <a:p>
            <a:pPr marL="2052320" lvl="1">
              <a:buFont typeface="Arial"/>
              <a:buChar char="•"/>
            </a:pPr>
            <a:r>
              <a:rPr lang="en-US" sz="3200" dirty="0" err="1"/>
              <a:t>Node.js</a:t>
            </a:r>
            <a:r>
              <a:rPr lang="en-US" sz="3200" dirty="0"/>
              <a:t> is not good for this type of work</a:t>
            </a:r>
          </a:p>
        </p:txBody>
      </p:sp>
    </p:spTree>
    <p:extLst>
      <p:ext uri="{BB962C8B-B14F-4D97-AF65-F5344CB8AC3E}">
        <p14:creationId xmlns:p14="http://schemas.microsoft.com/office/powerpoint/2010/main" val="418585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62000"/>
            <a:ext cx="12344400" cy="1249680"/>
          </a:xfrm>
        </p:spPr>
        <p:txBody>
          <a:bodyPr/>
          <a:lstStyle/>
          <a:p>
            <a:pPr algn="ctr"/>
            <a:r>
              <a:rPr lang="en-US" dirty="0" err="1" smtClean="0"/>
              <a:t>Vert.x</a:t>
            </a:r>
            <a:r>
              <a:rPr lang="en-US" dirty="0" smtClean="0"/>
              <a:t> 3 – Web Examples</a:t>
            </a:r>
            <a:endParaRPr lang="en-US" dirty="0"/>
          </a:p>
        </p:txBody>
      </p:sp>
      <p:sp>
        <p:nvSpPr>
          <p:cNvPr id="3" name="Content Placeholder 2"/>
          <p:cNvSpPr>
            <a:spLocks noGrp="1"/>
          </p:cNvSpPr>
          <p:nvPr>
            <p:ph idx="1"/>
          </p:nvPr>
        </p:nvSpPr>
        <p:spPr>
          <a:xfrm>
            <a:off x="2819400" y="2066925"/>
            <a:ext cx="11811000" cy="5004435"/>
          </a:xfrm>
        </p:spPr>
        <p:txBody>
          <a:bodyPr/>
          <a:lstStyle/>
          <a:p>
            <a:pPr marL="0" indent="0">
              <a:buNone/>
            </a:pPr>
            <a:r>
              <a:rPr lang="en-US" dirty="0"/>
              <a:t>HTTP/REST </a:t>
            </a:r>
            <a:r>
              <a:rPr lang="en-US" dirty="0" err="1" smtClean="0"/>
              <a:t>microservices</a:t>
            </a:r>
            <a:endParaRPr lang="en-US" dirty="0" smtClean="0"/>
          </a:p>
          <a:p>
            <a:pPr marL="0" indent="0">
              <a:buNone/>
            </a:pPr>
            <a:r>
              <a:rPr lang="en-US" dirty="0" smtClean="0"/>
              <a:t>Static sites with </a:t>
            </a:r>
            <a:r>
              <a:rPr lang="en-US" dirty="0" err="1" smtClean="0"/>
              <a:t>templating</a:t>
            </a:r>
            <a:endParaRPr lang="en-US" dirty="0" smtClean="0"/>
          </a:p>
          <a:p>
            <a:pPr marL="0" indent="0">
              <a:buNone/>
            </a:pPr>
            <a:r>
              <a:rPr lang="en-US" dirty="0" smtClean="0"/>
              <a:t>Sessions</a:t>
            </a:r>
          </a:p>
          <a:p>
            <a:pPr marL="0" indent="0">
              <a:buNone/>
            </a:pPr>
            <a:r>
              <a:rPr lang="en-US" dirty="0" err="1" smtClean="0"/>
              <a:t>Auth</a:t>
            </a:r>
            <a:endParaRPr lang="en-US" dirty="0" smtClean="0"/>
          </a:p>
          <a:p>
            <a:pPr marL="0" indent="0">
              <a:buNone/>
            </a:pPr>
            <a:r>
              <a:rPr lang="en-US" dirty="0" smtClean="0"/>
              <a:t>Cookies</a:t>
            </a:r>
          </a:p>
          <a:p>
            <a:pPr marL="0" indent="0">
              <a:buNone/>
            </a:pPr>
            <a:r>
              <a:rPr lang="en-US" dirty="0" smtClean="0"/>
              <a:t>HTML Forms</a:t>
            </a:r>
          </a:p>
        </p:txBody>
      </p:sp>
    </p:spTree>
    <p:extLst>
      <p:ext uri="{BB962C8B-B14F-4D97-AF65-F5344CB8AC3E}">
        <p14:creationId xmlns:p14="http://schemas.microsoft.com/office/powerpoint/2010/main" val="165217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62000"/>
            <a:ext cx="12344400" cy="1249680"/>
          </a:xfrm>
        </p:spPr>
        <p:txBody>
          <a:bodyPr/>
          <a:lstStyle/>
          <a:p>
            <a:pPr algn="ctr"/>
            <a:r>
              <a:rPr lang="en-US" dirty="0" smtClean="0"/>
              <a:t>Upgrading from </a:t>
            </a:r>
            <a:r>
              <a:rPr lang="en-US" dirty="0" err="1" smtClean="0"/>
              <a:t>Vert.x</a:t>
            </a:r>
            <a:r>
              <a:rPr lang="en-US" dirty="0" smtClean="0"/>
              <a:t> 2 – Dependency Changes</a:t>
            </a:r>
            <a:endParaRPr lang="en-US" dirty="0"/>
          </a:p>
        </p:txBody>
      </p:sp>
      <p:sp>
        <p:nvSpPr>
          <p:cNvPr id="3" name="Content Placeholder 2"/>
          <p:cNvSpPr>
            <a:spLocks noGrp="1"/>
          </p:cNvSpPr>
          <p:nvPr>
            <p:ph idx="1"/>
          </p:nvPr>
        </p:nvSpPr>
        <p:spPr>
          <a:xfrm>
            <a:off x="2819400" y="2362200"/>
            <a:ext cx="11811000" cy="4709160"/>
          </a:xfrm>
        </p:spPr>
        <p:txBody>
          <a:bodyPr/>
          <a:lstStyle/>
          <a:p>
            <a:pPr marL="0" indent="0">
              <a:buNone/>
            </a:pPr>
            <a:r>
              <a:rPr lang="en-US" dirty="0" smtClean="0"/>
              <a:t>Remove </a:t>
            </a:r>
            <a:r>
              <a:rPr lang="en-US" dirty="0" err="1" smtClean="0"/>
              <a:t>vert.x</a:t>
            </a:r>
            <a:r>
              <a:rPr lang="en-US" dirty="0"/>
              <a:t>-</a:t>
            </a:r>
            <a:r>
              <a:rPr lang="en-US" dirty="0" smtClean="0"/>
              <a:t>platform from </a:t>
            </a:r>
            <a:r>
              <a:rPr lang="en-US" dirty="0" err="1" smtClean="0"/>
              <a:t>pom</a:t>
            </a:r>
            <a:endParaRPr lang="en-US" dirty="0" smtClean="0"/>
          </a:p>
          <a:p>
            <a:pPr marL="0" indent="0">
              <a:buNone/>
            </a:pPr>
            <a:r>
              <a:rPr lang="en-US" dirty="0" smtClean="0"/>
              <a:t>Change all imports for </a:t>
            </a:r>
            <a:r>
              <a:rPr lang="en-US" dirty="0" err="1" smtClean="0"/>
              <a:t>Vertx</a:t>
            </a:r>
            <a:r>
              <a:rPr lang="en-US" dirty="0" smtClean="0"/>
              <a:t> from </a:t>
            </a:r>
            <a:r>
              <a:rPr lang="en-US" dirty="0" err="1" smtClean="0"/>
              <a:t>org.vertx</a:t>
            </a:r>
            <a:r>
              <a:rPr lang="en-US" dirty="0" smtClean="0"/>
              <a:t> to </a:t>
            </a:r>
            <a:r>
              <a:rPr lang="en-US" dirty="0" err="1" smtClean="0"/>
              <a:t>io.vertx</a:t>
            </a:r>
            <a:endParaRPr lang="en-US" dirty="0" smtClean="0"/>
          </a:p>
          <a:p>
            <a:pPr marL="0" indent="0">
              <a:buNone/>
            </a:pPr>
            <a:r>
              <a:rPr lang="en-US" dirty="0" smtClean="0"/>
              <a:t>If </a:t>
            </a:r>
            <a:r>
              <a:rPr lang="en-US" dirty="0"/>
              <a:t>using a language other than Java, change the dependency to </a:t>
            </a:r>
            <a:r>
              <a:rPr lang="en-US" dirty="0" err="1"/>
              <a:t>vertx-lang</a:t>
            </a:r>
            <a:r>
              <a:rPr lang="en-US" dirty="0"/>
              <a:t>-&lt;&lt;language</a:t>
            </a:r>
            <a:r>
              <a:rPr lang="en-US" dirty="0" smtClean="0"/>
              <a:t>&gt;&gt;</a:t>
            </a:r>
          </a:p>
          <a:p>
            <a:pPr marL="0" indent="0">
              <a:buNone/>
            </a:pPr>
            <a:r>
              <a:rPr lang="en-US" dirty="0"/>
              <a:t>Remove any modules references that are using </a:t>
            </a:r>
            <a:r>
              <a:rPr lang="en-US" dirty="0" err="1"/>
              <a:t>Vert.x</a:t>
            </a:r>
            <a:r>
              <a:rPr lang="en-US" dirty="0"/>
              <a:t> 2.x</a:t>
            </a:r>
            <a:endParaRPr lang="en-US" dirty="0" smtClean="0"/>
          </a:p>
          <a:p>
            <a:pPr marL="0" indent="0">
              <a:buNone/>
            </a:pPr>
            <a:r>
              <a:rPr lang="en-US" dirty="0" smtClean="0"/>
              <a:t>Use </a:t>
            </a:r>
            <a:r>
              <a:rPr lang="en-US" dirty="0" err="1" smtClean="0"/>
              <a:t>Vertx</a:t>
            </a:r>
            <a:r>
              <a:rPr lang="en-US" dirty="0"/>
              <a:t>-</a:t>
            </a:r>
            <a:r>
              <a:rPr lang="en-US" dirty="0" smtClean="0"/>
              <a:t>unit and remove old </a:t>
            </a:r>
            <a:r>
              <a:rPr lang="en-US" dirty="0" err="1" smtClean="0"/>
              <a:t>teststools</a:t>
            </a:r>
            <a:r>
              <a:rPr lang="en-US" dirty="0" smtClean="0"/>
              <a:t> dependency</a:t>
            </a:r>
          </a:p>
        </p:txBody>
      </p:sp>
    </p:spTree>
    <p:extLst>
      <p:ext uri="{BB962C8B-B14F-4D97-AF65-F5344CB8AC3E}">
        <p14:creationId xmlns:p14="http://schemas.microsoft.com/office/powerpoint/2010/main" val="94920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62000"/>
            <a:ext cx="12344400" cy="1249680"/>
          </a:xfrm>
        </p:spPr>
        <p:txBody>
          <a:bodyPr/>
          <a:lstStyle/>
          <a:p>
            <a:pPr algn="ctr"/>
            <a:r>
              <a:rPr lang="en-US" dirty="0" smtClean="0"/>
              <a:t>Upgrading from </a:t>
            </a:r>
            <a:r>
              <a:rPr lang="en-US" dirty="0" err="1" smtClean="0"/>
              <a:t>Vert.x</a:t>
            </a:r>
            <a:r>
              <a:rPr lang="en-US" dirty="0" smtClean="0"/>
              <a:t> 2 – Build Changes</a:t>
            </a:r>
            <a:endParaRPr lang="en-US" dirty="0"/>
          </a:p>
        </p:txBody>
      </p:sp>
      <p:sp>
        <p:nvSpPr>
          <p:cNvPr id="3" name="Content Placeholder 2"/>
          <p:cNvSpPr>
            <a:spLocks noGrp="1"/>
          </p:cNvSpPr>
          <p:nvPr>
            <p:ph idx="1"/>
          </p:nvPr>
        </p:nvSpPr>
        <p:spPr>
          <a:xfrm>
            <a:off x="2819400" y="2362200"/>
            <a:ext cx="11811000" cy="4709160"/>
          </a:xfrm>
        </p:spPr>
        <p:txBody>
          <a:bodyPr/>
          <a:lstStyle/>
          <a:p>
            <a:pPr marL="0" indent="0">
              <a:buNone/>
            </a:pPr>
            <a:r>
              <a:rPr lang="en-US" dirty="0" smtClean="0"/>
              <a:t>Remove all </a:t>
            </a:r>
            <a:r>
              <a:rPr lang="en-US" dirty="0" err="1" smtClean="0"/>
              <a:t>vertx</a:t>
            </a:r>
            <a:r>
              <a:rPr lang="en-US" dirty="0" smtClean="0"/>
              <a:t> maven plugin code to generate modules and create fat jars instead</a:t>
            </a:r>
            <a:r>
              <a:rPr lang="en-US" dirty="0" smtClean="0">
                <a:hlinkClick r:id="rId3"/>
              </a:rPr>
              <a:t> </a:t>
            </a:r>
            <a:endParaRPr lang="en-US" dirty="0" smtClean="0"/>
          </a:p>
          <a:p>
            <a:pPr marL="0" indent="0">
              <a:buNone/>
            </a:pPr>
            <a:r>
              <a:rPr lang="en-US" dirty="0" smtClean="0"/>
              <a:t>If </a:t>
            </a:r>
            <a:r>
              <a:rPr lang="en-US" dirty="0"/>
              <a:t>you were running your application with </a:t>
            </a:r>
            <a:r>
              <a:rPr lang="en-US" dirty="0" err="1"/>
              <a:t>runMod</a:t>
            </a:r>
            <a:r>
              <a:rPr lang="en-US" dirty="0"/>
              <a:t> or something like that then you need to create a </a:t>
            </a:r>
            <a:r>
              <a:rPr lang="en-US" i="1" dirty="0"/>
              <a:t>fat</a:t>
            </a:r>
            <a:r>
              <a:rPr lang="en-US" dirty="0"/>
              <a:t> jar, changing the build file as </a:t>
            </a:r>
            <a:r>
              <a:rPr lang="en-US" dirty="0" smtClean="0"/>
              <a:t>in</a:t>
            </a:r>
            <a:endParaRPr lang="en-US" dirty="0">
              <a:hlinkClick r:id="rId4"/>
            </a:endParaRPr>
          </a:p>
          <a:p>
            <a:pPr marL="0" indent="0">
              <a:buNone/>
            </a:pPr>
            <a:endParaRPr lang="en-US" dirty="0" smtClean="0">
              <a:hlinkClick r:id="rId3"/>
            </a:endParaRPr>
          </a:p>
        </p:txBody>
      </p:sp>
    </p:spTree>
    <p:extLst>
      <p:ext uri="{BB962C8B-B14F-4D97-AF65-F5344CB8AC3E}">
        <p14:creationId xmlns:p14="http://schemas.microsoft.com/office/powerpoint/2010/main" val="203772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62000"/>
            <a:ext cx="12344400" cy="1249680"/>
          </a:xfrm>
        </p:spPr>
        <p:txBody>
          <a:bodyPr/>
          <a:lstStyle/>
          <a:p>
            <a:pPr algn="ctr"/>
            <a:r>
              <a:rPr lang="en-US" dirty="0" smtClean="0"/>
              <a:t>Upgrading from </a:t>
            </a:r>
            <a:r>
              <a:rPr lang="en-US" dirty="0" err="1" smtClean="0"/>
              <a:t>Vert.x</a:t>
            </a:r>
            <a:r>
              <a:rPr lang="en-US" dirty="0" smtClean="0"/>
              <a:t> 2 – Code Changes</a:t>
            </a:r>
            <a:endParaRPr lang="en-US" dirty="0"/>
          </a:p>
        </p:txBody>
      </p:sp>
      <p:sp>
        <p:nvSpPr>
          <p:cNvPr id="3" name="Content Placeholder 2"/>
          <p:cNvSpPr>
            <a:spLocks noGrp="1"/>
          </p:cNvSpPr>
          <p:nvPr>
            <p:ph idx="1"/>
          </p:nvPr>
        </p:nvSpPr>
        <p:spPr>
          <a:xfrm>
            <a:off x="2819400" y="2362200"/>
            <a:ext cx="11811000" cy="5257800"/>
          </a:xfrm>
        </p:spPr>
        <p:txBody>
          <a:bodyPr/>
          <a:lstStyle/>
          <a:p>
            <a:pPr marL="0" indent="0">
              <a:buNone/>
            </a:pPr>
            <a:r>
              <a:rPr lang="en-US" dirty="0" err="1"/>
              <a:t>Verticle</a:t>
            </a:r>
            <a:r>
              <a:rPr lang="en-US" dirty="0"/>
              <a:t> is now an interface and not a class to extend, so using Groovy as an example you now extend </a:t>
            </a:r>
            <a:r>
              <a:rPr lang="en-US" dirty="0" err="1"/>
              <a:t>GroovyVerticle</a:t>
            </a:r>
            <a:r>
              <a:rPr lang="en-US" dirty="0"/>
              <a:t>. In Java </a:t>
            </a:r>
            <a:r>
              <a:rPr lang="en-US" dirty="0" err="1"/>
              <a:t>extendAbstractVerticle</a:t>
            </a:r>
            <a:r>
              <a:rPr lang="en-US" dirty="0"/>
              <a:t> instead</a:t>
            </a:r>
            <a:r>
              <a:rPr lang="en-US" dirty="0" smtClean="0"/>
              <a:t>.</a:t>
            </a:r>
          </a:p>
          <a:p>
            <a:pPr marL="0" indent="0">
              <a:buNone/>
            </a:pPr>
            <a:r>
              <a:rPr lang="en-US" dirty="0" err="1"/>
              <a:t>JsonObject.toMap</a:t>
            </a:r>
            <a:r>
              <a:rPr lang="en-US" dirty="0"/>
              <a:t>() changed to </a:t>
            </a:r>
            <a:r>
              <a:rPr lang="en-US" dirty="0" err="1"/>
              <a:t>JsonObject.getMap</a:t>
            </a:r>
            <a:r>
              <a:rPr lang="en-US" dirty="0"/>
              <a:t>(</a:t>
            </a:r>
            <a:r>
              <a:rPr lang="en-US" dirty="0" smtClean="0"/>
              <a:t>)</a:t>
            </a:r>
            <a:r>
              <a:rPr lang="en-US" dirty="0"/>
              <a:t> </a:t>
            </a:r>
            <a:endParaRPr lang="en-US" dirty="0" smtClean="0"/>
          </a:p>
          <a:p>
            <a:pPr marL="0" indent="0">
              <a:buNone/>
            </a:pPr>
            <a:r>
              <a:rPr lang="en-US" dirty="0" smtClean="0"/>
              <a:t>There </a:t>
            </a:r>
            <a:r>
              <a:rPr lang="en-US" dirty="0"/>
              <a:t>isn’t a container variable in </a:t>
            </a:r>
            <a:r>
              <a:rPr lang="en-US" dirty="0" err="1"/>
              <a:t>Verticles</a:t>
            </a:r>
            <a:r>
              <a:rPr lang="en-US" dirty="0"/>
              <a:t> anymore for deploying </a:t>
            </a:r>
            <a:r>
              <a:rPr lang="en-US" dirty="0" err="1"/>
              <a:t>verticles</a:t>
            </a:r>
            <a:r>
              <a:rPr lang="en-US" dirty="0"/>
              <a:t> and also a </a:t>
            </a:r>
            <a:r>
              <a:rPr lang="en-US" dirty="0" err="1"/>
              <a:t>config</a:t>
            </a:r>
            <a:r>
              <a:rPr lang="en-US" dirty="0"/>
              <a:t> file. You need to </a:t>
            </a:r>
            <a:r>
              <a:rPr lang="en-US" dirty="0" err="1"/>
              <a:t>usevertx.getOrCreateContext</a:t>
            </a:r>
            <a:r>
              <a:rPr lang="en-US" dirty="0"/>
              <a:t>().</a:t>
            </a:r>
            <a:r>
              <a:rPr lang="en-US" dirty="0" err="1"/>
              <a:t>config</a:t>
            </a:r>
            <a:r>
              <a:rPr lang="en-US" dirty="0"/>
              <a:t>() to get to it</a:t>
            </a:r>
            <a:endParaRPr lang="en-US" dirty="0" smtClean="0"/>
          </a:p>
        </p:txBody>
      </p:sp>
    </p:spTree>
    <p:extLst>
      <p:ext uri="{BB962C8B-B14F-4D97-AF65-F5344CB8AC3E}">
        <p14:creationId xmlns:p14="http://schemas.microsoft.com/office/powerpoint/2010/main" val="336666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Resources</a:t>
            </a:r>
          </a:p>
        </p:txBody>
      </p:sp>
      <p:sp>
        <p:nvSpPr>
          <p:cNvPr id="3" name="Content Placeholder 2"/>
          <p:cNvSpPr>
            <a:spLocks noGrp="1"/>
          </p:cNvSpPr>
          <p:nvPr>
            <p:ph idx="1"/>
          </p:nvPr>
        </p:nvSpPr>
        <p:spPr>
          <a:xfrm>
            <a:off x="2895600" y="2066925"/>
            <a:ext cx="11018522" cy="5004435"/>
          </a:xfrm>
        </p:spPr>
        <p:txBody>
          <a:bodyPr numCol="1"/>
          <a:lstStyle/>
          <a:p>
            <a:pPr marL="0" indent="0" algn="ctr" defTabSz="508000">
              <a:spcBef>
                <a:spcPts val="0"/>
              </a:spcBef>
              <a:spcAft>
                <a:spcPts val="3000"/>
              </a:spcAft>
              <a:buNone/>
            </a:pPr>
            <a:endParaRPr lang="en-US" sz="3200" dirty="0" smtClean="0">
              <a:hlinkClick r:id="rId2"/>
            </a:endParaRPr>
          </a:p>
          <a:p>
            <a:pPr marL="0" indent="0" algn="ctr" defTabSz="508000">
              <a:spcBef>
                <a:spcPts val="0"/>
              </a:spcBef>
              <a:spcAft>
                <a:spcPts val="3000"/>
              </a:spcAft>
              <a:buNone/>
            </a:pPr>
            <a:r>
              <a:rPr lang="en-US" sz="3200" dirty="0" smtClean="0">
                <a:hlinkClick r:id="rId2"/>
              </a:rPr>
              <a:t>http</a:t>
            </a:r>
            <a:r>
              <a:rPr lang="en-US" sz="3200" dirty="0">
                <a:hlinkClick r:id="rId2"/>
              </a:rPr>
              <a:t>://vertx.io</a:t>
            </a:r>
            <a:r>
              <a:rPr lang="en-US" sz="3200" dirty="0" smtClean="0">
                <a:hlinkClick r:id="rId2"/>
              </a:rPr>
              <a:t>/</a:t>
            </a:r>
            <a:endParaRPr lang="en-US" sz="3200" dirty="0"/>
          </a:p>
          <a:p>
            <a:pPr marL="0" indent="0" algn="ctr" defTabSz="508000">
              <a:spcBef>
                <a:spcPts val="0"/>
              </a:spcBef>
              <a:spcAft>
                <a:spcPts val="3000"/>
              </a:spcAft>
              <a:buNone/>
            </a:pPr>
            <a:r>
              <a:rPr lang="en-US" sz="3200" dirty="0">
                <a:hlinkClick r:id="rId3"/>
              </a:rPr>
              <a:t>http://vertx.io/</a:t>
            </a:r>
            <a:r>
              <a:rPr lang="en-US" sz="3200" dirty="0" smtClean="0">
                <a:hlinkClick r:id="rId3"/>
              </a:rPr>
              <a:t>core_manual_groovy.html</a:t>
            </a:r>
            <a:endParaRPr lang="en-US" sz="3200" dirty="0"/>
          </a:p>
          <a:p>
            <a:pPr marL="0" indent="0" algn="ctr" defTabSz="508000">
              <a:spcBef>
                <a:spcPts val="0"/>
              </a:spcBef>
              <a:spcAft>
                <a:spcPts val="3000"/>
              </a:spcAft>
              <a:buNone/>
            </a:pPr>
            <a:r>
              <a:rPr lang="en-US" sz="3200" dirty="0">
                <a:hlinkClick r:id="rId4"/>
              </a:rPr>
              <a:t>http://vertxproject.wordpress.com/2012/05/09/vert-x-vs-node-js-simple-http-benchmarks</a:t>
            </a:r>
            <a:r>
              <a:rPr lang="en-US" sz="3200" dirty="0" smtClean="0">
                <a:hlinkClick r:id="rId4"/>
              </a:rPr>
              <a:t>/</a:t>
            </a:r>
            <a:endParaRPr lang="en-US" sz="3200" dirty="0" smtClean="0"/>
          </a:p>
          <a:p>
            <a:pPr marL="0" indent="0" algn="ctr" defTabSz="508000">
              <a:spcBef>
                <a:spcPts val="0"/>
              </a:spcBef>
              <a:spcAft>
                <a:spcPts val="3000"/>
              </a:spcAft>
              <a:buNone/>
            </a:pPr>
            <a:r>
              <a:rPr lang="en-US" sz="3200" dirty="0" smtClean="0">
                <a:hlinkClick r:id="rId4"/>
              </a:rPr>
              <a:t>http://techempower.com/benchmarks/</a:t>
            </a:r>
            <a:endParaRPr lang="en-US" sz="3200" dirty="0" smtClean="0"/>
          </a:p>
        </p:txBody>
      </p:sp>
    </p:spTree>
    <p:extLst>
      <p:ext uri="{BB962C8B-B14F-4D97-AF65-F5344CB8AC3E}">
        <p14:creationId xmlns:p14="http://schemas.microsoft.com/office/powerpoint/2010/main" val="347973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819400"/>
            <a:ext cx="11018520" cy="4114800"/>
          </a:xfrm>
        </p:spPr>
        <p:txBody>
          <a:bodyPr/>
          <a:lstStyle/>
          <a:p>
            <a:pPr algn="ctr"/>
            <a:r>
              <a:rPr lang="en-US" dirty="0" smtClean="0"/>
              <a:t/>
            </a:r>
            <a:br>
              <a:rPr lang="en-US" dirty="0" smtClean="0"/>
            </a:br>
            <a:r>
              <a:rPr lang="en-US" sz="7200" dirty="0"/>
              <a:t>Questions?</a:t>
            </a:r>
          </a:p>
        </p:txBody>
      </p:sp>
    </p:spTree>
    <p:extLst>
      <p:ext uri="{BB962C8B-B14F-4D97-AF65-F5344CB8AC3E}">
        <p14:creationId xmlns:p14="http://schemas.microsoft.com/office/powerpoint/2010/main" val="8724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3" name="Content Placeholder 2"/>
          <p:cNvSpPr txBox="1">
            <a:spLocks/>
          </p:cNvSpPr>
          <p:nvPr/>
        </p:nvSpPr>
        <p:spPr>
          <a:xfrm>
            <a:off x="7219466" y="4953006"/>
            <a:ext cx="5353538" cy="620485"/>
          </a:xfrm>
          <a:prstGeom prst="rect">
            <a:avLst/>
          </a:prstGeom>
        </p:spPr>
        <p:txBody>
          <a:bodyPr lIns="91440" tIns="45720" rIns="91440" bIns="45720">
            <a:noAutofit/>
          </a:bodyPr>
          <a:lstStyle>
            <a:lvl1pPr marL="285750" indent="-285750" algn="l" defTabSz="914400" rtl="0" eaLnBrk="1" latinLnBrk="0" hangingPunct="1">
              <a:lnSpc>
                <a:spcPct val="100000"/>
              </a:lnSpc>
              <a:spcBef>
                <a:spcPts val="600"/>
              </a:spcBef>
              <a:spcAft>
                <a:spcPts val="600"/>
              </a:spcAft>
              <a:buSzPct val="90000"/>
              <a:buFontTx/>
              <a:buBlip>
                <a:blip r:embed="rId4"/>
              </a:buBlip>
              <a:defRPr sz="2200" kern="1200">
                <a:solidFill>
                  <a:schemeClr val="tx1">
                    <a:lumMod val="65000"/>
                    <a:lumOff val="35000"/>
                  </a:schemeClr>
                </a:solidFill>
                <a:latin typeface="+mn-lt"/>
                <a:ea typeface="+mn-ea"/>
                <a:cs typeface="+mn-cs"/>
              </a:defRPr>
            </a:lvl1pPr>
            <a:lvl2pPr marL="742950" indent="-285750" algn="l" defTabSz="914400" rtl="0" eaLnBrk="1" latinLnBrk="0" hangingPunct="1">
              <a:lnSpc>
                <a:spcPct val="100000"/>
              </a:lnSpc>
              <a:spcBef>
                <a:spcPts val="0"/>
              </a:spcBef>
              <a:spcAft>
                <a:spcPts val="600"/>
              </a:spcAft>
              <a:buClr>
                <a:srgbClr val="3F965C"/>
              </a:buClr>
              <a:buSzPct val="80000"/>
              <a:buFontTx/>
              <a:buBlip>
                <a:blip r:embed="rId5"/>
              </a:buBlip>
              <a:defRPr sz="1800" kern="1200">
                <a:solidFill>
                  <a:schemeClr val="tx1">
                    <a:lumMod val="50000"/>
                    <a:lumOff val="50000"/>
                  </a:schemeClr>
                </a:solidFill>
                <a:latin typeface="+mn-lt"/>
                <a:ea typeface="+mn-ea"/>
                <a:cs typeface="+mn-cs"/>
              </a:defRPr>
            </a:lvl2pPr>
            <a:lvl3pPr marL="1085850" indent="-171450" algn="l" defTabSz="914400" rtl="0" eaLnBrk="1" latinLnBrk="0" hangingPunct="1">
              <a:lnSpc>
                <a:spcPct val="100000"/>
              </a:lnSpc>
              <a:spcBef>
                <a:spcPts val="0"/>
              </a:spcBef>
              <a:spcAft>
                <a:spcPts val="600"/>
              </a:spcAft>
              <a:buFont typeface="Arial" pitchFamily="34" charset="0"/>
              <a:buChar char="•"/>
              <a:defRPr sz="1300" kern="1200">
                <a:solidFill>
                  <a:schemeClr val="tx1">
                    <a:lumMod val="50000"/>
                    <a:lumOff val="50000"/>
                  </a:schemeClr>
                </a:solidFill>
                <a:latin typeface="+mn-lt"/>
                <a:ea typeface="+mn-ea"/>
                <a:cs typeface="+mn-cs"/>
              </a:defRPr>
            </a:lvl3pPr>
            <a:lvl4pPr marL="1543050" indent="-171450" algn="l" defTabSz="914400" rtl="0" eaLnBrk="1" latinLnBrk="0" hangingPunct="1">
              <a:lnSpc>
                <a:spcPct val="100000"/>
              </a:lnSpc>
              <a:spcBef>
                <a:spcPct val="20000"/>
              </a:spcBef>
              <a:buFont typeface="Arial" pitchFamily="34" charset="0"/>
              <a:buChar char="–"/>
              <a:defRPr sz="1000" kern="1200">
                <a:solidFill>
                  <a:schemeClr val="tx1">
                    <a:lumMod val="50000"/>
                    <a:lumOff val="50000"/>
                  </a:schemeClr>
                </a:solidFill>
                <a:latin typeface="+mn-lt"/>
                <a:ea typeface="+mn-ea"/>
                <a:cs typeface="+mn-cs"/>
              </a:defRPr>
            </a:lvl4pPr>
            <a:lvl5pPr marL="2000250" indent="-171450" algn="l" defTabSz="914400" rtl="0" eaLnBrk="1" latinLnBrk="0" hangingPunct="1">
              <a:lnSpc>
                <a:spcPct val="100000"/>
              </a:lnSpc>
              <a:spcBef>
                <a:spcPct val="20000"/>
              </a:spcBef>
              <a:buFont typeface="Arial" pitchFamily="34" charset="0"/>
              <a:buChar char="»"/>
              <a:defRPr sz="1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5000"/>
              </a:lnSpc>
              <a:spcBef>
                <a:spcPts val="0"/>
              </a:spcBef>
              <a:buNone/>
            </a:pPr>
            <a:r>
              <a:rPr lang="en-US" sz="2100" dirty="0" smtClean="0">
                <a:solidFill>
                  <a:schemeClr val="bg1">
                    <a:lumMod val="50000"/>
                  </a:schemeClr>
                </a:solidFill>
              </a:rPr>
              <a:t>Ryan </a:t>
            </a:r>
            <a:r>
              <a:rPr lang="en-US" sz="2100" dirty="0" smtClean="0">
                <a:solidFill>
                  <a:schemeClr val="bg1">
                    <a:lumMod val="50000"/>
                  </a:schemeClr>
                </a:solidFill>
              </a:rPr>
              <a:t>Applegate</a:t>
            </a:r>
            <a:endParaRPr lang="en-US" sz="2100" dirty="0" smtClean="0">
              <a:solidFill>
                <a:schemeClr val="bg1">
                  <a:lumMod val="50000"/>
                </a:schemeClr>
              </a:solidFill>
            </a:endParaRPr>
          </a:p>
        </p:txBody>
      </p:sp>
    </p:spTree>
    <p:extLst>
      <p:ext uri="{BB962C8B-B14F-4D97-AF65-F5344CB8AC3E}">
        <p14:creationId xmlns:p14="http://schemas.microsoft.com/office/powerpoint/2010/main" val="273721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11018520" cy="1706880"/>
          </a:xfrm>
        </p:spPr>
        <p:txBody>
          <a:bodyPr/>
          <a:lstStyle/>
          <a:p>
            <a:pPr algn="ctr"/>
            <a:r>
              <a:rPr lang="en-US" dirty="0" smtClean="0"/>
              <a:t/>
            </a:r>
            <a:br>
              <a:rPr lang="en-US" dirty="0" smtClean="0"/>
            </a:br>
            <a:r>
              <a:rPr lang="en-US" dirty="0"/>
              <a:t>Why </a:t>
            </a:r>
            <a:r>
              <a:rPr lang="en-US" dirty="0" err="1"/>
              <a:t>Vert.x</a:t>
            </a:r>
            <a:r>
              <a:rPr lang="en-US" dirty="0"/>
              <a:t>?</a:t>
            </a:r>
          </a:p>
        </p:txBody>
      </p:sp>
      <p:sp>
        <p:nvSpPr>
          <p:cNvPr id="3" name="Content Placeholder 2"/>
          <p:cNvSpPr>
            <a:spLocks noGrp="1"/>
          </p:cNvSpPr>
          <p:nvPr>
            <p:ph idx="1"/>
          </p:nvPr>
        </p:nvSpPr>
        <p:spPr>
          <a:xfrm>
            <a:off x="2286000" y="2066925"/>
            <a:ext cx="12344400" cy="5004435"/>
          </a:xfrm>
        </p:spPr>
        <p:txBody>
          <a:bodyPr numCol="1"/>
          <a:lstStyle/>
          <a:p>
            <a:pPr marL="2116138" indent="-744538">
              <a:spcBef>
                <a:spcPts val="0"/>
              </a:spcBef>
              <a:buNone/>
            </a:pPr>
            <a:r>
              <a:rPr lang="en-US" sz="3600" dirty="0"/>
              <a:t>Same event-driven non-blocking IO programming model as Node</a:t>
            </a:r>
          </a:p>
          <a:p>
            <a:pPr marL="2116138" indent="-744538">
              <a:spcBef>
                <a:spcPts val="0"/>
              </a:spcBef>
              <a:buNone/>
            </a:pPr>
            <a:r>
              <a:rPr lang="en-US" sz="3600" dirty="0"/>
              <a:t>Polyglot (Groovy, Ruby, Java, </a:t>
            </a:r>
            <a:r>
              <a:rPr lang="en-US" sz="3600" dirty="0" err="1"/>
              <a:t>Javascript</a:t>
            </a:r>
            <a:r>
              <a:rPr lang="en-US" sz="3600" dirty="0"/>
              <a:t>, Python, </a:t>
            </a:r>
            <a:r>
              <a:rPr lang="en-US" sz="3600" dirty="0" err="1" smtClean="0"/>
              <a:t>Scala</a:t>
            </a:r>
            <a:r>
              <a:rPr lang="en-US" sz="3600" dirty="0" smtClean="0"/>
              <a:t>, </a:t>
            </a:r>
            <a:r>
              <a:rPr lang="en-US" sz="3600" dirty="0"/>
              <a:t>and </a:t>
            </a:r>
            <a:r>
              <a:rPr lang="en-US" sz="3600" dirty="0" err="1" smtClean="0"/>
              <a:t>Clojure</a:t>
            </a:r>
            <a:r>
              <a:rPr lang="en-US" sz="3600" dirty="0" smtClean="0"/>
              <a:t>)</a:t>
            </a:r>
            <a:endParaRPr lang="en-US" sz="3600" dirty="0"/>
          </a:p>
          <a:p>
            <a:pPr marL="2116138" indent="-744538">
              <a:spcBef>
                <a:spcPts val="0"/>
              </a:spcBef>
              <a:buNone/>
            </a:pPr>
            <a:r>
              <a:rPr lang="en-US" sz="3600" dirty="0"/>
              <a:t>Mature concurrency framework (JVM)</a:t>
            </a:r>
          </a:p>
          <a:p>
            <a:pPr marL="2116138" indent="-744538">
              <a:spcBef>
                <a:spcPts val="0"/>
              </a:spcBef>
              <a:buNone/>
            </a:pPr>
            <a:r>
              <a:rPr lang="en-US" sz="3600" dirty="0" err="1"/>
              <a:t>Hazelcast</a:t>
            </a:r>
            <a:r>
              <a:rPr lang="en-US" sz="3600" dirty="0"/>
              <a:t> for Clustering</a:t>
            </a:r>
          </a:p>
          <a:p>
            <a:pPr marL="2116138" indent="-744538">
              <a:spcBef>
                <a:spcPts val="0"/>
              </a:spcBef>
              <a:buNone/>
            </a:pPr>
            <a:r>
              <a:rPr lang="en-US" sz="3600" dirty="0" err="1"/>
              <a:t>Interprocess</a:t>
            </a:r>
            <a:r>
              <a:rPr lang="en-US" sz="3600" dirty="0"/>
              <a:t> Communication via Event Bus</a:t>
            </a:r>
          </a:p>
          <a:p>
            <a:pPr marL="1422400" indent="0">
              <a:spcBef>
                <a:spcPts val="0"/>
              </a:spcBef>
              <a:buNone/>
            </a:pPr>
            <a:r>
              <a:rPr lang="en-US" sz="3600" dirty="0"/>
              <a:t>Built on </a:t>
            </a:r>
            <a:r>
              <a:rPr lang="en-US" sz="3600" dirty="0" err="1"/>
              <a:t>Netty</a:t>
            </a:r>
            <a:r>
              <a:rPr lang="en-US" sz="3600" dirty="0"/>
              <a:t> and NIO2 for Network I/O</a:t>
            </a:r>
            <a:endParaRPr lang="en-US" sz="3600" dirty="0"/>
          </a:p>
        </p:txBody>
      </p:sp>
    </p:spTree>
    <p:extLst>
      <p:ext uri="{BB962C8B-B14F-4D97-AF65-F5344CB8AC3E}">
        <p14:creationId xmlns:p14="http://schemas.microsoft.com/office/powerpoint/2010/main" val="369138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914400"/>
            <a:ext cx="12344400" cy="1143000"/>
          </a:xfrm>
        </p:spPr>
        <p:txBody>
          <a:bodyPr/>
          <a:lstStyle/>
          <a:p>
            <a:pPr algn="ctr"/>
            <a:r>
              <a:rPr lang="en-US" dirty="0" smtClean="0"/>
              <a:t>Ideal choice </a:t>
            </a:r>
            <a:r>
              <a:rPr lang="en-US" dirty="0"/>
              <a:t>for creating </a:t>
            </a:r>
            <a:r>
              <a:rPr lang="en-US" i="1" dirty="0" err="1" smtClean="0"/>
              <a:t>microservices</a:t>
            </a:r>
            <a:r>
              <a:rPr lang="en-US" dirty="0"/>
              <a:t>.</a:t>
            </a:r>
            <a:endParaRPr lang="en-US" dirty="0"/>
          </a:p>
        </p:txBody>
      </p:sp>
      <p:sp>
        <p:nvSpPr>
          <p:cNvPr id="3" name="Content Placeholder 2"/>
          <p:cNvSpPr>
            <a:spLocks noGrp="1"/>
          </p:cNvSpPr>
          <p:nvPr>
            <p:ph idx="1"/>
          </p:nvPr>
        </p:nvSpPr>
        <p:spPr>
          <a:xfrm>
            <a:off x="2971800" y="2133600"/>
            <a:ext cx="11658600" cy="6096000"/>
          </a:xfrm>
        </p:spPr>
        <p:txBody>
          <a:bodyPr/>
          <a:lstStyle/>
          <a:p>
            <a:pPr marL="0" indent="0">
              <a:buNone/>
            </a:pPr>
            <a:r>
              <a:rPr lang="en-US" dirty="0"/>
              <a:t>L</a:t>
            </a:r>
            <a:r>
              <a:rPr lang="en-US" dirty="0" smtClean="0"/>
              <a:t>ightweight </a:t>
            </a:r>
            <a:r>
              <a:rPr lang="en-US" dirty="0"/>
              <a:t>- </a:t>
            </a:r>
            <a:r>
              <a:rPr lang="en-US" dirty="0" err="1"/>
              <a:t>Vert.x</a:t>
            </a:r>
            <a:r>
              <a:rPr lang="en-US" dirty="0"/>
              <a:t> core is around 650kB in </a:t>
            </a:r>
            <a:r>
              <a:rPr lang="en-US" dirty="0" smtClean="0"/>
              <a:t>size.</a:t>
            </a:r>
            <a:endParaRPr lang="en-US" dirty="0"/>
          </a:p>
          <a:p>
            <a:pPr marL="0" indent="0">
              <a:buNone/>
            </a:pPr>
            <a:r>
              <a:rPr lang="en-US" dirty="0" smtClean="0"/>
              <a:t>Fast - We’ll take a look at some independent benchmarks</a:t>
            </a:r>
            <a:endParaRPr lang="en-US" dirty="0"/>
          </a:p>
          <a:p>
            <a:pPr marL="0" indent="0">
              <a:buNone/>
            </a:pPr>
            <a:r>
              <a:rPr lang="en-US" dirty="0" smtClean="0"/>
              <a:t>It’s not </a:t>
            </a:r>
            <a:r>
              <a:rPr lang="en-US" dirty="0"/>
              <a:t>an application </a:t>
            </a:r>
            <a:r>
              <a:rPr lang="en-US" dirty="0" smtClean="0"/>
              <a:t>server</a:t>
            </a:r>
            <a:r>
              <a:rPr lang="en-US" dirty="0"/>
              <a:t> </a:t>
            </a:r>
            <a:r>
              <a:rPr lang="en-US" dirty="0" smtClean="0"/>
              <a:t>- </a:t>
            </a:r>
            <a:r>
              <a:rPr lang="en-US" dirty="0"/>
              <a:t>There's no monolithic </a:t>
            </a:r>
            <a:r>
              <a:rPr lang="en-US" dirty="0" err="1"/>
              <a:t>Vert.x</a:t>
            </a:r>
            <a:r>
              <a:rPr lang="en-US" dirty="0"/>
              <a:t> instance into which you deploy applications. You just run your apps wherever you want </a:t>
            </a:r>
            <a:r>
              <a:rPr lang="en-US" dirty="0" smtClean="0"/>
              <a:t>to.</a:t>
            </a:r>
            <a:endParaRPr lang="en-US" dirty="0"/>
          </a:p>
          <a:p>
            <a:pPr marL="0" indent="0">
              <a:buNone/>
            </a:pPr>
            <a:r>
              <a:rPr lang="en-US" dirty="0" smtClean="0"/>
              <a:t>Modular - </a:t>
            </a:r>
            <a:r>
              <a:rPr lang="en-US" dirty="0"/>
              <a:t>when you need more bits just add the bits you need and nothing </a:t>
            </a:r>
            <a:r>
              <a:rPr lang="en-US" dirty="0" smtClean="0"/>
              <a:t>more.</a:t>
            </a:r>
            <a:endParaRPr lang="en-US" dirty="0"/>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152168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vertx_benchmark_1.png"/>
          <p:cNvPicPr>
            <a:picLocks noGrp="1" noChangeAspect="1"/>
          </p:cNvPicPr>
          <p:nvPr>
            <p:ph idx="1"/>
          </p:nvPr>
        </p:nvPicPr>
        <p:blipFill>
          <a:blip r:embed="rId3">
            <a:extLst>
              <a:ext uri="{28A0092B-C50C-407E-A947-70E740481C1C}">
                <a14:useLocalDpi xmlns:a14="http://schemas.microsoft.com/office/drawing/2010/main" val="0"/>
              </a:ext>
            </a:extLst>
          </a:blip>
          <a:srcRect t="4515" b="4515"/>
          <a:stretch>
            <a:fillRect/>
          </a:stretch>
        </p:blipFill>
        <p:spPr>
          <a:xfrm>
            <a:off x="0" y="0"/>
            <a:ext cx="14630400" cy="8229600"/>
          </a:xfrm>
        </p:spPr>
      </p:pic>
      <p:sp>
        <p:nvSpPr>
          <p:cNvPr id="2" name="Title 1"/>
          <p:cNvSpPr>
            <a:spLocks noGrp="1"/>
          </p:cNvSpPr>
          <p:nvPr>
            <p:ph type="title"/>
          </p:nvPr>
        </p:nvSpPr>
        <p:spPr>
          <a:xfrm>
            <a:off x="0" y="7315200"/>
            <a:ext cx="14630400" cy="889000"/>
          </a:xfrm>
        </p:spPr>
        <p:txBody>
          <a:bodyPr/>
          <a:lstStyle/>
          <a:p>
            <a:pPr algn="ctr"/>
            <a:r>
              <a:rPr lang="en-US" dirty="0" smtClean="0"/>
              <a:t>Benchmark #1 </a:t>
            </a:r>
            <a:endParaRPr lang="en-US" dirty="0">
              <a:solidFill>
                <a:srgbClr val="F5F5F5"/>
              </a:solidFill>
            </a:endParaRPr>
          </a:p>
        </p:txBody>
      </p:sp>
    </p:spTree>
    <p:extLst>
      <p:ext uri="{BB962C8B-B14F-4D97-AF65-F5344CB8AC3E}">
        <p14:creationId xmlns:p14="http://schemas.microsoft.com/office/powerpoint/2010/main" val="144225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646B86"/>
      </a:hlink>
      <a:folHlink>
        <a:srgbClr val="694F07"/>
      </a:folHlink>
    </a:clrScheme>
    <a:fontScheme name="Physical Grap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88680</TotalTime>
  <Words>4207</Words>
  <Application>Microsoft Macintosh PowerPoint</Application>
  <PresentationFormat>Custom</PresentationFormat>
  <Paragraphs>496</Paragraphs>
  <Slides>66</Slides>
  <Notes>41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PowerPoint Presentation</vt:lpstr>
      <vt:lpstr>PowerPoint Presentation</vt:lpstr>
      <vt:lpstr>Who am I</vt:lpstr>
      <vt:lpstr> Vert.x Agenda</vt:lpstr>
      <vt:lpstr> What is Node?</vt:lpstr>
      <vt:lpstr> Reactor Pattern Issues</vt:lpstr>
      <vt:lpstr> Why Vert.x?</vt:lpstr>
      <vt:lpstr>Ideal choice for creating microservices.</vt:lpstr>
      <vt:lpstr>Benchmark #1 </vt:lpstr>
      <vt:lpstr>PowerPoint Presentation</vt:lpstr>
      <vt:lpstr>PowerPoint Presentation</vt:lpstr>
      <vt:lpstr>PowerPoint Presentation</vt:lpstr>
      <vt:lpstr>PowerPoint Presentation</vt:lpstr>
      <vt:lpstr> Verticle</vt:lpstr>
      <vt:lpstr> Vert.x Instance</vt:lpstr>
      <vt:lpstr> Running Vert.x Server</vt:lpstr>
      <vt:lpstr> Concurrency</vt:lpstr>
      <vt:lpstr>PowerPoint Presentation</vt:lpstr>
      <vt:lpstr> Event Bus Addressing</vt:lpstr>
      <vt:lpstr> Handler Registration</vt:lpstr>
      <vt:lpstr> Handler Registration</vt:lpstr>
      <vt:lpstr> Pub/Sub</vt:lpstr>
      <vt:lpstr> Pub/Sub</vt:lpstr>
      <vt:lpstr> P2P</vt:lpstr>
      <vt:lpstr> P2P</vt:lpstr>
      <vt:lpstr> P2P Messaging Options</vt:lpstr>
      <vt:lpstr>PowerPoint Presentation</vt:lpstr>
      <vt:lpstr> Vert.x in the Browser</vt:lpstr>
      <vt:lpstr> WebSockets on the Server</vt:lpstr>
      <vt:lpstr> Demo – WebSockets in the Browser</vt:lpstr>
      <vt:lpstr> Vert.x Shared State</vt:lpstr>
      <vt:lpstr> Allowed Values</vt:lpstr>
      <vt:lpstr> Shared Map</vt:lpstr>
      <vt:lpstr> Shared Set</vt:lpstr>
      <vt:lpstr>PowerPoint Presentation</vt:lpstr>
      <vt:lpstr> Worker Verticle Example</vt:lpstr>
      <vt:lpstr> Verticle (Running on Event Loop)</vt:lpstr>
      <vt:lpstr> More stuff with Vert.x Core APIs</vt:lpstr>
      <vt:lpstr>PowerPoint Presentation</vt:lpstr>
      <vt:lpstr>PowerPoint Presentation</vt:lpstr>
      <vt:lpstr>PowerPoint Presentation</vt:lpstr>
      <vt:lpstr>PowerPoint Presentation</vt:lpstr>
      <vt:lpstr>Why now?</vt:lpstr>
      <vt:lpstr>PowerPoint Presentation</vt:lpstr>
      <vt:lpstr>PowerPoint Presentation</vt:lpstr>
      <vt:lpstr>PowerPoint Presentation</vt:lpstr>
      <vt:lpstr> How does SmartThings use Vert.x?</vt:lpstr>
      <vt:lpstr> SmartThings Vert.x Throughput</vt:lpstr>
      <vt:lpstr>PowerPoint Presentation</vt:lpstr>
      <vt:lpstr>PowerPoint Presentation</vt:lpstr>
      <vt:lpstr>PowerPoint Presentation</vt:lpstr>
      <vt:lpstr>PowerPoint Presentation</vt:lpstr>
      <vt:lpstr>PowerPoint Presentation</vt:lpstr>
      <vt:lpstr> Demo – WebSockets in the IDE</vt:lpstr>
      <vt:lpstr>What’s new in Vert.x 3</vt:lpstr>
      <vt:lpstr>Vert.x 3 - Continued</vt:lpstr>
      <vt:lpstr>Vert.x 3 - Core</vt:lpstr>
      <vt:lpstr>Vert.x 3 – Core Examples</vt:lpstr>
      <vt:lpstr>Vert.x 3 - Web</vt:lpstr>
      <vt:lpstr>Vert.x 3 – Web Examples</vt:lpstr>
      <vt:lpstr>Upgrading from Vert.x 2 – Dependency Changes</vt:lpstr>
      <vt:lpstr>Upgrading from Vert.x 2 – Build Changes</vt:lpstr>
      <vt:lpstr>Upgrading from Vert.x 2 – Code Changes</vt:lpstr>
      <vt:lpstr> Resources</vt:lpstr>
      <vt:lpstr>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Stolp</dc:creator>
  <cp:lastModifiedBy>Ryan Applegate</cp:lastModifiedBy>
  <cp:revision>1768</cp:revision>
  <cp:lastPrinted>2014-02-07T17:28:05Z</cp:lastPrinted>
  <dcterms:created xsi:type="dcterms:W3CDTF">2012-05-25T03:29:10Z</dcterms:created>
  <dcterms:modified xsi:type="dcterms:W3CDTF">2015-08-01T13:49:47Z</dcterms:modified>
</cp:coreProperties>
</file>