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5"/>
    <p:restoredTop sz="96327"/>
  </p:normalViewPr>
  <p:slideViewPr>
    <p:cSldViewPr snapToGrid="0">
      <p:cViewPr varScale="1">
        <p:scale>
          <a:sx n="46" d="100"/>
          <a:sy n="46" d="100"/>
        </p:scale>
        <p:origin x="7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938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73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2946E1C-2638-44E9-B2C3-CBEE4E11D249}"/>
              </a:ext>
            </a:extLst>
          </p:cNvPr>
          <p:cNvSpPr/>
          <p:nvPr userDrawn="1"/>
        </p:nvSpPr>
        <p:spPr>
          <a:xfrm>
            <a:off x="-1843" y="6482455"/>
            <a:ext cx="12193843" cy="37554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4C21B1C-B0DF-4E13-A188-CD5594A92D0D}"/>
              </a:ext>
            </a:extLst>
          </p:cNvPr>
          <p:cNvSpPr/>
          <p:nvPr userDrawn="1"/>
        </p:nvSpPr>
        <p:spPr>
          <a:xfrm>
            <a:off x="11741153" y="6482455"/>
            <a:ext cx="445994" cy="364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B2ABD13-F927-4F7E-88C3-AFE11F2D9F83}"/>
              </a:ext>
            </a:extLst>
          </p:cNvPr>
          <p:cNvSpPr txBox="1"/>
          <p:nvPr userDrawn="1"/>
        </p:nvSpPr>
        <p:spPr>
          <a:xfrm>
            <a:off x="11735562" y="6492874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FF7C6739-461A-475B-9EDE-C88B6C438F99}" type="slidenum">
              <a:rPr kumimoji="1" lang="ja-JP" altLang="en-US" smtClean="0">
                <a:solidFill>
                  <a:schemeClr val="bg1"/>
                </a:solidFill>
              </a:rPr>
              <a:pPr algn="ctr"/>
              <a:t>‹#›</a:t>
            </a:fld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67239F6-46BD-32B2-99F6-90AFFF2F8A97}"/>
              </a:ext>
            </a:extLst>
          </p:cNvPr>
          <p:cNvSpPr txBox="1"/>
          <p:nvPr userDrawn="1"/>
        </p:nvSpPr>
        <p:spPr>
          <a:xfrm>
            <a:off x="2904197" y="6482455"/>
            <a:ext cx="638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KLayout Forum No. 2043: Build KLayout Inside Conda Environment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41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layout.de/forum/discussion/2043/build-klayout-inside-conda-environme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layout.de/build.html#downloads" TargetMode="External"/><Relationship Id="rId2" Type="http://schemas.openxmlformats.org/officeDocument/2006/relationships/hyperlink" Target="https://github.com/KLayout/klayout/issues/1250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1DB4EA3-0449-B5F7-AEFF-0779414EBDDC}"/>
              </a:ext>
            </a:extLst>
          </p:cNvPr>
          <p:cNvSpPr txBox="1"/>
          <p:nvPr/>
        </p:nvSpPr>
        <p:spPr>
          <a:xfrm>
            <a:off x="839342" y="2360512"/>
            <a:ext cx="2936549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ja-JP" sz="4000" b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Build KLayout Inside Conda Environment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235F2DB-7A58-0F59-C447-7BCA09ABBF19}"/>
              </a:ext>
            </a:extLst>
          </p:cNvPr>
          <p:cNvSpPr txBox="1"/>
          <p:nvPr/>
        </p:nvSpPr>
        <p:spPr>
          <a:xfrm>
            <a:off x="839342" y="173831"/>
            <a:ext cx="11948160" cy="473869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ja-JP" sz="2400" dirty="0">
                <a:hlinkClick r:id="rId2"/>
              </a:rPr>
              <a:t>https://www.klayout.de/forum/discussion/2043/build-klayout-inside-conda-environment</a:t>
            </a:r>
            <a:r>
              <a:rPr lang="en-US" altLang="ja-JP" sz="2400" dirty="0"/>
              <a:t> </a:t>
            </a:r>
            <a:endParaRPr 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A32E76B-39D4-C152-D4BF-98F33CD73FFE}"/>
              </a:ext>
            </a:extLst>
          </p:cNvPr>
          <p:cNvSpPr txBox="1"/>
          <p:nvPr/>
        </p:nvSpPr>
        <p:spPr>
          <a:xfrm>
            <a:off x="5925076" y="636990"/>
            <a:ext cx="6184315" cy="473869"/>
          </a:xfrm>
          <a:prstGeom prst="rect">
            <a:avLst/>
          </a:prstGeom>
          <a:noFill/>
        </p:spPr>
        <p:txBody>
          <a:bodyPr wrap="square" rtlCol="0" anchor="t"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Initially posted by Grandement (2022-03-04)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91B0DA5-82FE-4BAB-956F-EFC9876E950C}"/>
              </a:ext>
            </a:extLst>
          </p:cNvPr>
          <p:cNvSpPr txBox="1"/>
          <p:nvPr/>
        </p:nvSpPr>
        <p:spPr>
          <a:xfrm>
            <a:off x="8450720" y="5035956"/>
            <a:ext cx="3493452" cy="473869"/>
          </a:xfrm>
          <a:prstGeom prst="rect">
            <a:avLst/>
          </a:prstGeom>
          <a:noFill/>
        </p:spPr>
        <p:txBody>
          <a:bodyPr wrap="square" rtlCol="0" anchor="t"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kumimoji="1" lang="en-US" altLang="ja-JP" sz="2800" dirty="0"/>
              <a:t>By Kazzz-S (</a:t>
            </a:r>
            <a:r>
              <a:rPr lang="en-US" altLang="ja-JP" sz="2800" dirty="0"/>
              <a:t>2023-01-30)</a:t>
            </a:r>
            <a:endParaRPr kumimoji="1" lang="ja-JP" altLang="en-US" sz="2800"/>
          </a:p>
        </p:txBody>
      </p:sp>
      <p:pic>
        <p:nvPicPr>
          <p:cNvPr id="1026" name="Picture 2" descr="Avatar">
            <a:extLst>
              <a:ext uri="{FF2B5EF4-FFF2-40B4-BE49-F238E27FC236}">
                <a16:creationId xmlns:a16="http://schemas.microsoft.com/office/drawing/2014/main" id="{34C4C333-D900-4A1A-833F-F9F840CA1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190" y="4605873"/>
            <a:ext cx="1334034" cy="133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C472430-0E04-42B8-84DD-3B6FA72E9A54}"/>
              </a:ext>
            </a:extLst>
          </p:cNvPr>
          <p:cNvSpPr txBox="1"/>
          <p:nvPr/>
        </p:nvSpPr>
        <p:spPr>
          <a:xfrm>
            <a:off x="6973190" y="2548396"/>
            <a:ext cx="5065407" cy="13849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ja-JP" altLang="en-US" sz="2800"/>
              <a:t>Aim: </a:t>
            </a:r>
            <a:endParaRPr lang="en-US" altLang="ja-JP" sz="2800" dirty="0"/>
          </a:p>
          <a:p>
            <a:pPr lvl="1"/>
            <a:r>
              <a:rPr lang="en-US" altLang="ja-JP" sz="2800" dirty="0"/>
              <a:t>T</a:t>
            </a:r>
            <a:r>
              <a:rPr lang="ja-JP" altLang="en-US" sz="2800"/>
              <a:t>o organize my brain, which is starting to get cluttered</a:t>
            </a:r>
          </a:p>
        </p:txBody>
      </p:sp>
      <p:pic>
        <p:nvPicPr>
          <p:cNvPr id="8" name="図 7" descr="ヘルメット, 頭飾り, 衣料, ランプ が含まれている画像&#10;&#10;自動的に生成された説明">
            <a:extLst>
              <a:ext uri="{FF2B5EF4-FFF2-40B4-BE49-F238E27FC236}">
                <a16:creationId xmlns:a16="http://schemas.microsoft.com/office/drawing/2014/main" id="{E501409E-2E96-48BA-9276-1613215C0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342" y="1592843"/>
            <a:ext cx="1129322" cy="112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2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665E484D-B9AD-4687-AFA1-724E70046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261450"/>
              </p:ext>
            </p:extLst>
          </p:nvPr>
        </p:nvGraphicFramePr>
        <p:xfrm>
          <a:off x="58229" y="454852"/>
          <a:ext cx="12075542" cy="6004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95514">
                  <a:extLst>
                    <a:ext uri="{9D8B030D-6E8A-4147-A177-3AD203B41FA5}">
                      <a16:colId xmlns:a16="http://schemas.microsoft.com/office/drawing/2014/main" val="3578829639"/>
                    </a:ext>
                  </a:extLst>
                </a:gridCol>
                <a:gridCol w="1223194">
                  <a:extLst>
                    <a:ext uri="{9D8B030D-6E8A-4147-A177-3AD203B41FA5}">
                      <a16:colId xmlns:a16="http://schemas.microsoft.com/office/drawing/2014/main" val="2077888772"/>
                    </a:ext>
                  </a:extLst>
                </a:gridCol>
                <a:gridCol w="1450671">
                  <a:extLst>
                    <a:ext uri="{9D8B030D-6E8A-4147-A177-3AD203B41FA5}">
                      <a16:colId xmlns:a16="http://schemas.microsoft.com/office/drawing/2014/main" val="2377846889"/>
                    </a:ext>
                  </a:extLst>
                </a:gridCol>
                <a:gridCol w="1342225">
                  <a:extLst>
                    <a:ext uri="{9D8B030D-6E8A-4147-A177-3AD203B41FA5}">
                      <a16:colId xmlns:a16="http://schemas.microsoft.com/office/drawing/2014/main" val="2842073340"/>
                    </a:ext>
                  </a:extLst>
                </a:gridCol>
                <a:gridCol w="1470991">
                  <a:extLst>
                    <a:ext uri="{9D8B030D-6E8A-4147-A177-3AD203B41FA5}">
                      <a16:colId xmlns:a16="http://schemas.microsoft.com/office/drawing/2014/main" val="3995261321"/>
                    </a:ext>
                  </a:extLst>
                </a:gridCol>
                <a:gridCol w="1341783">
                  <a:extLst>
                    <a:ext uri="{9D8B030D-6E8A-4147-A177-3AD203B41FA5}">
                      <a16:colId xmlns:a16="http://schemas.microsoft.com/office/drawing/2014/main" val="1941621702"/>
                    </a:ext>
                  </a:extLst>
                </a:gridCol>
                <a:gridCol w="2007704">
                  <a:extLst>
                    <a:ext uri="{9D8B030D-6E8A-4147-A177-3AD203B41FA5}">
                      <a16:colId xmlns:a16="http://schemas.microsoft.com/office/drawing/2014/main" val="687524850"/>
                    </a:ext>
                  </a:extLst>
                </a:gridCol>
                <a:gridCol w="1743460">
                  <a:extLst>
                    <a:ext uri="{9D8B030D-6E8A-4147-A177-3AD203B41FA5}">
                      <a16:colId xmlns:a16="http://schemas.microsoft.com/office/drawing/2014/main" val="2085610852"/>
                    </a:ext>
                  </a:extLst>
                </a:gridCol>
              </a:tblGrid>
              <a:tr h="2102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Scenario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Mac-B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Mac-H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Mac-P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Mac-A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Mint19-A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Mint19-B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Mint19-C</a:t>
                      </a:r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3004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Anaconda3 installer</a:t>
                      </a:r>
                      <a:endParaRPr kumimoji="1" lang="ja-JP" altLang="en-US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n/a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n/a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b="1" dirty="0"/>
                        <a:t>Anaconda3-</a:t>
                      </a:r>
                      <a:r>
                        <a:rPr kumimoji="1" lang="en-US" altLang="ja-JP" sz="1300" b="1" dirty="0">
                          <a:solidFill>
                            <a:srgbClr val="0000FF"/>
                          </a:solidFill>
                        </a:rPr>
                        <a:t>2022.10</a:t>
                      </a:r>
                      <a:r>
                        <a:rPr kumimoji="1" lang="en-US" altLang="ja-JP" sz="1300" b="1" dirty="0"/>
                        <a:t>-MacOSX-x86_64.pkg</a:t>
                      </a:r>
                      <a:endParaRPr kumimoji="1" lang="ja-JP" altLang="en-US" sz="13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b="1" dirty="0"/>
                        <a:t>Anaconda3-</a:t>
                      </a:r>
                      <a:r>
                        <a:rPr kumimoji="1" lang="en-US" altLang="ja-JP" sz="1300" b="1" dirty="0">
                          <a:solidFill>
                            <a:srgbClr val="FF0000"/>
                          </a:solidFill>
                        </a:rPr>
                        <a:t>2021.11</a:t>
                      </a:r>
                      <a:r>
                        <a:rPr kumimoji="1" lang="en-US" altLang="ja-JP" sz="1300" b="1" dirty="0"/>
                        <a:t>-Linux-x86_64.sh</a:t>
                      </a:r>
                      <a:endParaRPr kumimoji="1" lang="ja-JP" altLang="en-US" sz="1300" b="1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300" b="1" dirty="0"/>
                        <a:t>Anaconda3-</a:t>
                      </a:r>
                    </a:p>
                    <a:p>
                      <a:pPr algn="ctr"/>
                      <a:r>
                        <a:rPr kumimoji="1" lang="en-US" altLang="ja-JP" sz="1300" b="1" dirty="0">
                          <a:solidFill>
                            <a:srgbClr val="0000FF"/>
                          </a:solidFill>
                        </a:rPr>
                        <a:t>2022.10</a:t>
                      </a:r>
                      <a:r>
                        <a:rPr kumimoji="1" lang="en-US" altLang="ja-JP" sz="1300" b="1" dirty="0"/>
                        <a:t>-Linux-</a:t>
                      </a:r>
                    </a:p>
                    <a:p>
                      <a:pPr algn="ctr"/>
                      <a:r>
                        <a:rPr kumimoji="1" lang="en-US" altLang="ja-JP" sz="1300" b="1" dirty="0"/>
                        <a:t>x86_64.sh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kumimoji="1" lang="en-US" altLang="ja-JP" sz="1300" b="1" dirty="0"/>
                        <a:t>Anaconda3-</a:t>
                      </a:r>
                    </a:p>
                    <a:p>
                      <a:pPr algn="ctr"/>
                      <a:r>
                        <a:rPr kumimoji="1" lang="en-US" altLang="ja-JP" sz="1300" b="1" dirty="0">
                          <a:solidFill>
                            <a:srgbClr val="0000FF"/>
                          </a:solidFill>
                        </a:rPr>
                        <a:t>2022.10</a:t>
                      </a:r>
                      <a:r>
                        <a:rPr kumimoji="1" lang="en-US" altLang="ja-JP" sz="1300" b="1" dirty="0"/>
                        <a:t>-Linux-</a:t>
                      </a:r>
                    </a:p>
                    <a:p>
                      <a:pPr algn="ctr"/>
                      <a:r>
                        <a:rPr kumimoji="1" lang="en-US" altLang="ja-JP" sz="1300" b="1" dirty="0"/>
                        <a:t>x86_64.sh</a:t>
                      </a:r>
                      <a:endParaRPr kumimoji="1" lang="ja-JP" altLang="en-US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986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Qt5</a:t>
                      </a:r>
                      <a:endParaRPr kumimoji="1" lang="ja-JP" alt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Homebrew</a:t>
                      </a:r>
                    </a:p>
                    <a:p>
                      <a:pPr algn="ctr"/>
                      <a:r>
                        <a:rPr kumimoji="1" lang="en-US" altLang="ja-JP" dirty="0"/>
                        <a:t>5.15.8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Homebrew</a:t>
                      </a:r>
                    </a:p>
                    <a:p>
                      <a:pPr algn="ctr"/>
                      <a:r>
                        <a:rPr kumimoji="1" lang="en-US" altLang="ja-JP" dirty="0"/>
                        <a:t>5.15.8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MacPorts</a:t>
                      </a:r>
                    </a:p>
                    <a:p>
                      <a:pPr algn="ctr"/>
                      <a:r>
                        <a:rPr kumimoji="1" lang="en-US" altLang="ja-JP" dirty="0"/>
                        <a:t>5.15.8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Anaconda3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rgbClr val="0000FF"/>
                          </a:solidFill>
                        </a:rPr>
                        <a:t>5.15.2</a:t>
                      </a:r>
                      <a:endParaRPr kumimoji="1" lang="ja-JP" altLang="en-US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Anaconda3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5.9.7</a:t>
                      </a:r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Anaconda3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rgbClr val="0000FF"/>
                          </a:solidFill>
                        </a:rPr>
                        <a:t>5.15.2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Anaconda3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rgbClr val="0000FF"/>
                          </a:solidFill>
                        </a:rPr>
                        <a:t>5.15.2</a:t>
                      </a:r>
                      <a:endParaRPr kumimoji="1" lang="ja-JP" alt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763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Python3</a:t>
                      </a:r>
                      <a:endParaRPr kumimoji="1" lang="ja-JP" alt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Homebrew</a:t>
                      </a:r>
                    </a:p>
                    <a:p>
                      <a:pPr algn="ctr"/>
                      <a:r>
                        <a:rPr kumimoji="1" lang="en-US" altLang="ja-JP" dirty="0"/>
                        <a:t>3.9.16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Homebrew</a:t>
                      </a:r>
                    </a:p>
                    <a:p>
                      <a:pPr algn="ctr"/>
                      <a:r>
                        <a:rPr kumimoji="1" lang="en-US" altLang="ja-JP" dirty="0"/>
                        <a:t>3.9.16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MacPorts</a:t>
                      </a:r>
                    </a:p>
                    <a:p>
                      <a:pPr algn="ctr"/>
                      <a:r>
                        <a:rPr kumimoji="1" lang="en-US" altLang="ja-JP" dirty="0"/>
                        <a:t>3.9.16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Anaconda3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0000FF"/>
                          </a:solidFill>
                        </a:rPr>
                        <a:t>3.9.16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Anaconda3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3.8.8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Anaconda3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0000FF"/>
                          </a:solidFill>
                        </a:rPr>
                        <a:t>3.9.16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Anaconda3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0000FF"/>
                          </a:solidFill>
                        </a:rPr>
                        <a:t>3.9.15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7892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Ruby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Homebrew</a:t>
                      </a:r>
                    </a:p>
                    <a:p>
                      <a:pPr algn="ctr"/>
                      <a:r>
                        <a:rPr kumimoji="1" lang="en-US" altLang="ja-JP" dirty="0"/>
                        <a:t>3.1.3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OS-bundled</a:t>
                      </a:r>
                    </a:p>
                    <a:p>
                      <a:pPr algn="ctr"/>
                      <a:r>
                        <a:rPr kumimoji="1" lang="en-US" altLang="ja-JP" dirty="0"/>
                        <a:t>2.6.10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MacPorts</a:t>
                      </a:r>
                    </a:p>
                    <a:p>
                      <a:pPr algn="ctr"/>
                      <a:r>
                        <a:rPr kumimoji="1" lang="en-US" altLang="ja-JP" dirty="0"/>
                        <a:t>3.1.3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Anaconda3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rgbClr val="0000FF"/>
                          </a:solidFill>
                        </a:rPr>
                        <a:t>3.1.2</a:t>
                      </a:r>
                      <a:endParaRPr kumimoji="1" lang="ja-JP" altLang="en-US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Mint19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2.5.1</a:t>
                      </a:r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Anaconda3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rgbClr val="0000FF"/>
                          </a:solidFill>
                        </a:rPr>
                        <a:t>3.1.2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Anaconda3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rgbClr val="0000FF"/>
                          </a:solidFill>
                        </a:rPr>
                        <a:t>3.1.2</a:t>
                      </a:r>
                      <a:endParaRPr kumimoji="1" lang="ja-JP" alt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30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C++ compiler</a:t>
                      </a:r>
                      <a:endParaRPr kumimoji="1" lang="ja-JP" altLang="en-US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 clang included in </a:t>
                      </a:r>
                      <a:r>
                        <a:rPr kumimoji="1" lang="en-US" altLang="ja-JP" dirty="0"/>
                        <a:t>macOS-compliant </a:t>
                      </a:r>
                      <a:r>
                        <a:rPr kumimoji="1" lang="en-US" altLang="ja-JP"/>
                        <a:t>Xcode</a:t>
                      </a:r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Mint19 g++</a:t>
                      </a:r>
                      <a:r>
                        <a:rPr kumimoji="1" lang="ja-JP" altLang="en-US"/>
                        <a:t> </a:t>
                      </a:r>
                      <a:r>
                        <a:rPr kumimoji="1" lang="en-US" altLang="ja-JP" dirty="0"/>
                        <a:t>v7.5.0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g++ 11.2.0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(Anaconda gcc)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2218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libstdc++</a:t>
                      </a:r>
                      <a:endParaRPr kumimoji="1" lang="ja-JP" altLang="en-US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macOS-bundled v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6.0.9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Mint19 v6.0.26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Mint19 v6.0.26</a:t>
                      </a:r>
                      <a:endParaRPr kumimoji="1" lang="ja-JP" altLang="en-US"/>
                    </a:p>
                    <a:p>
                      <a:pPr algn="ctr"/>
                      <a:r>
                        <a:rPr kumimoji="1" lang="en-US" altLang="ja-JP" dirty="0"/>
                        <a:t>Anaconda3 v6.0.29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Anaconda3 v6.0.29</a:t>
                      </a:r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898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libGL et al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macOS-bundled OpenGL v1.0.0</a:t>
                      </a:r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Mint19  libgl1 v1.0.0</a:t>
                      </a:r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93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details</a:t>
                      </a:r>
                      <a:endParaRPr kumimoji="1" lang="ja-JP" altLang="en-US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hlinkClick r:id="rId2"/>
                        </a:rPr>
                        <a:t>https://github.com/KLayout/klayout/issues/1250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524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build status</a:t>
                      </a:r>
                      <a:endParaRPr kumimoji="1" lang="ja-JP" altLang="en-US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success</a:t>
                      </a:r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success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success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success</a:t>
                      </a:r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7092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remarks</a:t>
                      </a:r>
                      <a:endParaRPr kumimoji="1" lang="ja-JP" altLang="en-US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published 16(=4x4) DMGs on 2023-01-16</a:t>
                      </a:r>
                    </a:p>
                    <a:p>
                      <a:pPr algn="ctr"/>
                      <a:r>
                        <a:rPr kumimoji="1" lang="en-US" altLang="ja-JP" dirty="0">
                          <a:hlinkClick r:id="rId3"/>
                        </a:rPr>
                        <a:t>https://www.klayout.de/build.html#downloads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refer to the details</a:t>
                      </a:r>
                      <a:endParaRPr kumimoji="1" lang="ja-JP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32990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A43420C-D5A6-41C3-829C-3B6CB06A5C6F}"/>
              </a:ext>
            </a:extLst>
          </p:cNvPr>
          <p:cNvSpPr txBox="1"/>
          <p:nvPr/>
        </p:nvSpPr>
        <p:spPr>
          <a:xfrm>
            <a:off x="0" y="0"/>
            <a:ext cx="8194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1. Different Build Scenarios Tested with </a:t>
            </a:r>
            <a:r>
              <a:rPr kumimoji="1" lang="en-US" altLang="ja-JP" sz="2800" b="1" u="sng" dirty="0"/>
              <a:t>KLayout 0.28.3 </a:t>
            </a:r>
            <a:endParaRPr kumimoji="1" lang="ja-JP" altLang="en-US" sz="2800" b="1" u="sng"/>
          </a:p>
        </p:txBody>
      </p:sp>
      <p:sp>
        <p:nvSpPr>
          <p:cNvPr id="10" name="動作設定ボタン: ホームへ移動 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F0100495-8C12-49EF-9185-FB96AA153898}"/>
              </a:ext>
            </a:extLst>
          </p:cNvPr>
          <p:cNvSpPr/>
          <p:nvPr/>
        </p:nvSpPr>
        <p:spPr>
          <a:xfrm>
            <a:off x="11798894" y="11418"/>
            <a:ext cx="393106" cy="36372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動作設定ボタン: 最後に移動 10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38F45EC5-1D3C-4CD2-9196-B667CEF4DD8D}"/>
              </a:ext>
            </a:extLst>
          </p:cNvPr>
          <p:cNvSpPr/>
          <p:nvPr/>
        </p:nvSpPr>
        <p:spPr>
          <a:xfrm>
            <a:off x="7836822" y="5117718"/>
            <a:ext cx="307649" cy="273465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動作設定ボタン: 最後に移動 11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801F6DCA-C85F-47C8-80D1-E76EE39D72B9}"/>
              </a:ext>
            </a:extLst>
          </p:cNvPr>
          <p:cNvSpPr/>
          <p:nvPr/>
        </p:nvSpPr>
        <p:spPr>
          <a:xfrm>
            <a:off x="9538624" y="5117718"/>
            <a:ext cx="307649" cy="273465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動作設定ボタン: 最後に移動 12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66756FA8-4615-48D2-836C-331257C2F1F2}"/>
              </a:ext>
            </a:extLst>
          </p:cNvPr>
          <p:cNvSpPr/>
          <p:nvPr/>
        </p:nvSpPr>
        <p:spPr>
          <a:xfrm>
            <a:off x="11408482" y="5117718"/>
            <a:ext cx="307649" cy="273465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429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9DFD27B-E504-4352-9941-8832BD37FD10}"/>
              </a:ext>
            </a:extLst>
          </p:cNvPr>
          <p:cNvSpPr txBox="1"/>
          <p:nvPr/>
        </p:nvSpPr>
        <p:spPr>
          <a:xfrm>
            <a:off x="0" y="0"/>
            <a:ext cx="4802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2. Details of Scenario=Mint19-A</a:t>
            </a:r>
            <a:endParaRPr kumimoji="1" lang="ja-JP" altLang="en-US" sz="2800"/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6E49CCCA-340F-CF8D-DEF3-43980EA4D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166885"/>
              </p:ext>
            </p:extLst>
          </p:nvPr>
        </p:nvGraphicFramePr>
        <p:xfrm>
          <a:off x="454572" y="523220"/>
          <a:ext cx="11195270" cy="101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1918">
                  <a:extLst>
                    <a:ext uri="{9D8B030D-6E8A-4147-A177-3AD203B41FA5}">
                      <a16:colId xmlns:a16="http://schemas.microsoft.com/office/drawing/2014/main" val="1367863883"/>
                    </a:ext>
                  </a:extLst>
                </a:gridCol>
                <a:gridCol w="10263352">
                  <a:extLst>
                    <a:ext uri="{9D8B030D-6E8A-4147-A177-3AD203B41FA5}">
                      <a16:colId xmlns:a16="http://schemas.microsoft.com/office/drawing/2014/main" val="699437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Pros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Well fit to the base Linux system (</a:t>
                      </a:r>
                      <a:r>
                        <a:rPr kumimoji="1" lang="en-US" altLang="ja-JP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Mint 19.3 Tricia) </a:t>
                      </a:r>
                      <a:r>
                        <a:rPr kumimoji="1" lang="en-US" altLang="ja-JP" b="1" dirty="0"/>
                        <a:t>with minimal preparations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953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Cons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Anaconda3’s Python and OS-bundled Ruby are not up to date</a:t>
                      </a:r>
                    </a:p>
                    <a:p>
                      <a:r>
                        <a:rPr kumimoji="1" lang="en-US" altLang="ja-JP" b="1" dirty="0"/>
                        <a:t>Qt5 version is a little bit obsolete</a:t>
                      </a:r>
                      <a:endParaRPr kumimoji="1" lang="ja-JP" altLang="en-US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117291"/>
                  </a:ext>
                </a:extLst>
              </a:tr>
            </a:tbl>
          </a:graphicData>
        </a:graphic>
      </p:graphicFrame>
      <p:pic>
        <p:nvPicPr>
          <p:cNvPr id="5" name="図 4">
            <a:extLst>
              <a:ext uri="{FF2B5EF4-FFF2-40B4-BE49-F238E27FC236}">
                <a16:creationId xmlns:a16="http://schemas.microsoft.com/office/drawing/2014/main" id="{6BCBD826-6260-8952-E879-D35790613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72" y="2186634"/>
            <a:ext cx="5295900" cy="141922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C4DD43C-E575-D381-A2DA-443E9E317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72" y="4208673"/>
            <a:ext cx="7486650" cy="533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53B4A14-4524-3371-D2E9-9178172959E1}"/>
              </a:ext>
            </a:extLst>
          </p:cNvPr>
          <p:cNvSpPr txBox="1"/>
          <p:nvPr/>
        </p:nvSpPr>
        <p:spPr>
          <a:xfrm>
            <a:off x="454572" y="1835025"/>
            <a:ext cx="167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0000FF"/>
                </a:solidFill>
              </a:rPr>
              <a:t>Key Parameters</a:t>
            </a:r>
            <a:endParaRPr kumimoji="1" lang="ja-JP" altLang="en-US" b="1">
              <a:solidFill>
                <a:srgbClr val="0000FF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F0E66D9-D78A-29E4-67A5-130FAA3BC7C3}"/>
              </a:ext>
            </a:extLst>
          </p:cNvPr>
          <p:cNvSpPr txBox="1"/>
          <p:nvPr/>
        </p:nvSpPr>
        <p:spPr>
          <a:xfrm>
            <a:off x="454572" y="3871743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0000FF"/>
                </a:solidFill>
              </a:rPr>
              <a:t>Command Line</a:t>
            </a:r>
            <a:endParaRPr kumimoji="1" lang="ja-JP" altLang="en-US" b="1">
              <a:solidFill>
                <a:srgbClr val="0000FF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A5948BA-255E-5A7A-2A41-07A5ED0F1D80}"/>
              </a:ext>
            </a:extLst>
          </p:cNvPr>
          <p:cNvSpPr txBox="1"/>
          <p:nvPr/>
        </p:nvSpPr>
        <p:spPr>
          <a:xfrm>
            <a:off x="454572" y="4922231"/>
            <a:ext cx="3371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0000FF"/>
                </a:solidFill>
              </a:rPr>
              <a:t>Detailed Steps and Wrapper Bash</a:t>
            </a:r>
            <a:endParaRPr kumimoji="1" lang="ja-JP" altLang="en-US" b="1">
              <a:solidFill>
                <a:srgbClr val="0000FF"/>
              </a:solidFill>
            </a:endParaRPr>
          </a:p>
        </p:txBody>
      </p:sp>
      <p:graphicFrame>
        <p:nvGraphicFramePr>
          <p:cNvPr id="14" name="オブジェクト 13">
            <a:extLst>
              <a:ext uri="{FF2B5EF4-FFF2-40B4-BE49-F238E27FC236}">
                <a16:creationId xmlns:a16="http://schemas.microsoft.com/office/drawing/2014/main" id="{D7DCC4AF-6AFE-1F41-58EA-108A126692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235112"/>
              </p:ext>
            </p:extLst>
          </p:nvPr>
        </p:nvGraphicFramePr>
        <p:xfrm>
          <a:off x="454572" y="5314950"/>
          <a:ext cx="182880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パッケージャー シェル オブジェクト" showAsIcon="1" r:id="rId5" imgW="914400" imgH="771525" progId="Package">
                  <p:embed/>
                </p:oleObj>
              </mc:Choice>
              <mc:Fallback>
                <p:oleObj name="パッケージャー シェル オブジェクト" showAsIcon="1" r:id="rId5" imgW="914400" imgH="77152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4572" y="5314950"/>
                        <a:ext cx="1828800" cy="154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487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6AC5ADE-E108-E1D3-E33F-D85188C3ED07}"/>
              </a:ext>
            </a:extLst>
          </p:cNvPr>
          <p:cNvSpPr txBox="1"/>
          <p:nvPr/>
        </p:nvSpPr>
        <p:spPr>
          <a:xfrm>
            <a:off x="0" y="0"/>
            <a:ext cx="4802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2. Details of Scenario=Mint19-A</a:t>
            </a:r>
            <a:endParaRPr kumimoji="1" lang="ja-JP" altLang="en-US" sz="2800"/>
          </a:p>
        </p:txBody>
      </p:sp>
      <p:pic>
        <p:nvPicPr>
          <p:cNvPr id="4" name="図 3" descr="グラフィカル ユーザー インターフェイス, テキスト, アプリケーション, Word&#10;&#10;自動的に生成された説明">
            <a:extLst>
              <a:ext uri="{FF2B5EF4-FFF2-40B4-BE49-F238E27FC236}">
                <a16:creationId xmlns:a16="http://schemas.microsoft.com/office/drawing/2014/main" id="{376AF661-71AA-C70E-DD00-BAD78A2F9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821" y="483632"/>
            <a:ext cx="9718358" cy="5890736"/>
          </a:xfrm>
          <a:prstGeom prst="rect">
            <a:avLst/>
          </a:prstGeom>
        </p:spPr>
      </p:pic>
      <p:sp>
        <p:nvSpPr>
          <p:cNvPr id="5" name="動作設定ボタン: 戻る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0E4EA1D-F0F5-0022-1AEA-0A01E2FF8E3F}"/>
              </a:ext>
            </a:extLst>
          </p:cNvPr>
          <p:cNvSpPr/>
          <p:nvPr/>
        </p:nvSpPr>
        <p:spPr>
          <a:xfrm>
            <a:off x="11075276" y="3216166"/>
            <a:ext cx="457200" cy="425669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F6A920A-7FD0-E096-D5F5-2B51A37A7DB5}"/>
              </a:ext>
            </a:extLst>
          </p:cNvPr>
          <p:cNvSpPr/>
          <p:nvPr/>
        </p:nvSpPr>
        <p:spPr>
          <a:xfrm>
            <a:off x="4351283" y="4283122"/>
            <a:ext cx="4974020" cy="52322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1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9DFD27B-E504-4352-9941-8832BD37FD10}"/>
              </a:ext>
            </a:extLst>
          </p:cNvPr>
          <p:cNvSpPr txBox="1"/>
          <p:nvPr/>
        </p:nvSpPr>
        <p:spPr>
          <a:xfrm>
            <a:off x="0" y="0"/>
            <a:ext cx="4790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3. Details of Scenario=Mint19-B</a:t>
            </a:r>
            <a:endParaRPr kumimoji="1" lang="ja-JP" altLang="en-US" sz="2800"/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C53A5450-15E2-12EA-E97D-EB0B4D119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034902"/>
              </p:ext>
            </p:extLst>
          </p:nvPr>
        </p:nvGraphicFramePr>
        <p:xfrm>
          <a:off x="454572" y="523220"/>
          <a:ext cx="11195270" cy="101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1918">
                  <a:extLst>
                    <a:ext uri="{9D8B030D-6E8A-4147-A177-3AD203B41FA5}">
                      <a16:colId xmlns:a16="http://schemas.microsoft.com/office/drawing/2014/main" val="1367863883"/>
                    </a:ext>
                  </a:extLst>
                </a:gridCol>
                <a:gridCol w="10263352">
                  <a:extLst>
                    <a:ext uri="{9D8B030D-6E8A-4147-A177-3AD203B41FA5}">
                      <a16:colId xmlns:a16="http://schemas.microsoft.com/office/drawing/2014/main" val="699437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Pros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Can use the latest Python and Ruby in Anacodna3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953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Cons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There are some library version mismatches/skews (mainly libstdc++ &amp; libGL) to resolve somehow</a:t>
                      </a:r>
                    </a:p>
                    <a:p>
                      <a:r>
                        <a:rPr kumimoji="1" lang="en-US" altLang="ja-JP" b="1" dirty="0"/>
                        <a:t>Need to run KLayout’s “build.sh” in the expert mode</a:t>
                      </a:r>
                      <a:r>
                        <a:rPr kumimoji="1" lang="ja-JP" altLang="en-US" b="1"/>
                        <a:t> </a:t>
                      </a:r>
                      <a:r>
                        <a:rPr kumimoji="1" lang="en-US" altLang="ja-JP" b="1" dirty="0"/>
                        <a:t>after</a:t>
                      </a:r>
                      <a:r>
                        <a:rPr kumimoji="1" lang="ja-JP" altLang="en-US" b="1"/>
                        <a:t> </a:t>
                      </a:r>
                      <a:r>
                        <a:rPr kumimoji="1" lang="en-US" altLang="ja-JP" b="1" dirty="0"/>
                        <a:t>surveying</a:t>
                      </a:r>
                      <a:endParaRPr kumimoji="1" lang="ja-JP" altLang="en-US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117291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F5E9061-D532-06EE-3175-5AA74D8E2F6E}"/>
              </a:ext>
            </a:extLst>
          </p:cNvPr>
          <p:cNvSpPr txBox="1"/>
          <p:nvPr/>
        </p:nvSpPr>
        <p:spPr>
          <a:xfrm>
            <a:off x="454572" y="1835025"/>
            <a:ext cx="167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0000FF"/>
                </a:solidFill>
              </a:rPr>
              <a:t>Key Parameters</a:t>
            </a:r>
            <a:endParaRPr kumimoji="1" lang="ja-JP" altLang="en-US" b="1">
              <a:solidFill>
                <a:srgbClr val="0000FF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4511910-BF74-2BB9-2E46-026B308A0B09}"/>
              </a:ext>
            </a:extLst>
          </p:cNvPr>
          <p:cNvSpPr txBox="1"/>
          <p:nvPr/>
        </p:nvSpPr>
        <p:spPr>
          <a:xfrm>
            <a:off x="454572" y="3871743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0000FF"/>
                </a:solidFill>
              </a:rPr>
              <a:t>Command Line</a:t>
            </a:r>
            <a:endParaRPr kumimoji="1" lang="ja-JP" altLang="en-US" b="1">
              <a:solidFill>
                <a:srgbClr val="0000FF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FD35550-BA8D-F6A2-3B0F-86FCEE14F80D}"/>
              </a:ext>
            </a:extLst>
          </p:cNvPr>
          <p:cNvSpPr txBox="1"/>
          <p:nvPr/>
        </p:nvSpPr>
        <p:spPr>
          <a:xfrm>
            <a:off x="454572" y="4922231"/>
            <a:ext cx="3371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0000FF"/>
                </a:solidFill>
              </a:rPr>
              <a:t>Detailed Steps and Wrapper Bash</a:t>
            </a:r>
            <a:endParaRPr kumimoji="1" lang="ja-JP" altLang="en-US" b="1">
              <a:solidFill>
                <a:srgbClr val="0000FF"/>
              </a:solidFill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3EEB592-5DA1-B2F6-8FF0-073DC0753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72" y="2215296"/>
            <a:ext cx="5133975" cy="139065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1F25374-EB63-827B-BD88-DA0D30978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72" y="4241075"/>
            <a:ext cx="8543925" cy="58102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B18C2E-AF26-A0CD-18EE-DF1AD53DCAF2}"/>
              </a:ext>
            </a:extLst>
          </p:cNvPr>
          <p:cNvSpPr txBox="1"/>
          <p:nvPr/>
        </p:nvSpPr>
        <p:spPr>
          <a:xfrm>
            <a:off x="5439102" y="1829600"/>
            <a:ext cx="2561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0000FF"/>
                </a:solidFill>
              </a:rPr>
              <a:t>Expert Mode Parameters</a:t>
            </a:r>
            <a:endParaRPr kumimoji="1" lang="ja-JP" altLang="en-US" b="1">
              <a:solidFill>
                <a:srgbClr val="0000FF"/>
              </a:solidFill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0051FE94-0CC6-19C7-66D7-9DCF972D6B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7609" y="2215257"/>
            <a:ext cx="6684391" cy="139065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3C6D7C9-3798-1A47-7211-6335DF266F45}"/>
              </a:ext>
            </a:extLst>
          </p:cNvPr>
          <p:cNvSpPr txBox="1"/>
          <p:nvPr/>
        </p:nvSpPr>
        <p:spPr>
          <a:xfrm>
            <a:off x="3173301" y="5391694"/>
            <a:ext cx="518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kumimoji="1" lang="en-US" altLang="ja-JP" dirty="0"/>
              <a:t>ana3B-1-steps.txt (go through this file first)</a:t>
            </a:r>
          </a:p>
          <a:p>
            <a:pPr marL="400050" indent="-400050">
              <a:buFont typeface="+mj-lt"/>
              <a:buAutoNum type="romanUcPeriod"/>
            </a:pPr>
            <a:r>
              <a:rPr kumimoji="1" lang="en-US" altLang="ja-JP" dirty="0"/>
              <a:t>ana3B-2-steps.txt (this file next)</a:t>
            </a:r>
            <a:endParaRPr kumimoji="1" lang="ja-JP" altLang="en-US"/>
          </a:p>
        </p:txBody>
      </p:sp>
      <p:graphicFrame>
        <p:nvGraphicFramePr>
          <p:cNvPr id="16" name="オブジェクト 15">
            <a:extLst>
              <a:ext uri="{FF2B5EF4-FFF2-40B4-BE49-F238E27FC236}">
                <a16:creationId xmlns:a16="http://schemas.microsoft.com/office/drawing/2014/main" id="{DA010167-9F1A-E726-BD27-68C6706F51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921351"/>
              </p:ext>
            </p:extLst>
          </p:nvPr>
        </p:nvGraphicFramePr>
        <p:xfrm>
          <a:off x="676275" y="5648325"/>
          <a:ext cx="1384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Packager Shell Object" showAsIcon="1" r:id="rId6" imgW="692280" imgH="437760" progId="Package">
                  <p:embed/>
                </p:oleObj>
              </mc:Choice>
              <mc:Fallback>
                <p:oleObj name="Packager Shell Object" showAsIcon="1" r:id="rId6" imgW="69228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6275" y="5648325"/>
                        <a:ext cx="1384300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2539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4D0448E-632B-5441-88B0-D494E8E8713B}"/>
              </a:ext>
            </a:extLst>
          </p:cNvPr>
          <p:cNvSpPr txBox="1"/>
          <p:nvPr/>
        </p:nvSpPr>
        <p:spPr>
          <a:xfrm>
            <a:off x="0" y="0"/>
            <a:ext cx="4790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3. Details of Scenario=Mint19-B</a:t>
            </a:r>
            <a:endParaRPr kumimoji="1" lang="ja-JP" altLang="en-US" sz="280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FC0FD9C-8AE2-7407-5EE8-E76BB7494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97" y="451961"/>
            <a:ext cx="9727406" cy="5954078"/>
          </a:xfrm>
          <a:prstGeom prst="rect">
            <a:avLst/>
          </a:prstGeom>
        </p:spPr>
      </p:pic>
      <p:sp>
        <p:nvSpPr>
          <p:cNvPr id="5" name="動作設定ボタン: 戻る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31C8F119-8684-1CC3-A4FC-75B1833FAA24}"/>
              </a:ext>
            </a:extLst>
          </p:cNvPr>
          <p:cNvSpPr/>
          <p:nvPr/>
        </p:nvSpPr>
        <p:spPr>
          <a:xfrm>
            <a:off x="11075276" y="3216166"/>
            <a:ext cx="457200" cy="425669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7C0FA94-2DD0-2B9A-9139-20F6790F20ED}"/>
              </a:ext>
            </a:extLst>
          </p:cNvPr>
          <p:cNvSpPr/>
          <p:nvPr/>
        </p:nvSpPr>
        <p:spPr>
          <a:xfrm>
            <a:off x="4351283" y="4196411"/>
            <a:ext cx="4974020" cy="52322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317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9DFD27B-E504-4352-9941-8832BD37FD10}"/>
              </a:ext>
            </a:extLst>
          </p:cNvPr>
          <p:cNvSpPr txBox="1"/>
          <p:nvPr/>
        </p:nvSpPr>
        <p:spPr>
          <a:xfrm>
            <a:off x="0" y="0"/>
            <a:ext cx="4785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4. Details of Scenario=Mint19-C</a:t>
            </a:r>
            <a:endParaRPr kumimoji="1" lang="ja-JP" altLang="en-US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91BBEB-7B11-66F4-65C3-1362E682F557}"/>
              </a:ext>
            </a:extLst>
          </p:cNvPr>
          <p:cNvSpPr txBox="1"/>
          <p:nvPr/>
        </p:nvSpPr>
        <p:spPr>
          <a:xfrm>
            <a:off x="454572" y="1835025"/>
            <a:ext cx="167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0000FF"/>
                </a:solidFill>
              </a:rPr>
              <a:t>Key Parameters</a:t>
            </a:r>
            <a:endParaRPr kumimoji="1" lang="ja-JP" altLang="en-US" b="1">
              <a:solidFill>
                <a:srgbClr val="0000FF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1FF942-E6D4-62BE-6705-5C70CCBC6CF3}"/>
              </a:ext>
            </a:extLst>
          </p:cNvPr>
          <p:cNvSpPr txBox="1"/>
          <p:nvPr/>
        </p:nvSpPr>
        <p:spPr>
          <a:xfrm>
            <a:off x="454572" y="3871743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0000FF"/>
                </a:solidFill>
              </a:rPr>
              <a:t>Command Line</a:t>
            </a:r>
            <a:endParaRPr kumimoji="1" lang="ja-JP" altLang="en-US" b="1">
              <a:solidFill>
                <a:srgbClr val="0000FF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8B4409-D386-FB5B-7B68-661B254E1519}"/>
              </a:ext>
            </a:extLst>
          </p:cNvPr>
          <p:cNvSpPr txBox="1"/>
          <p:nvPr/>
        </p:nvSpPr>
        <p:spPr>
          <a:xfrm>
            <a:off x="454572" y="4922231"/>
            <a:ext cx="3371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0000FF"/>
                </a:solidFill>
              </a:rPr>
              <a:t>Detailed Steps and Wrapper Bash</a:t>
            </a:r>
            <a:endParaRPr kumimoji="1" lang="ja-JP" altLang="en-US" b="1">
              <a:solidFill>
                <a:srgbClr val="0000FF"/>
              </a:solidFill>
            </a:endParaRPr>
          </a:p>
        </p:txBody>
      </p:sp>
      <p:graphicFrame>
        <p:nvGraphicFramePr>
          <p:cNvPr id="7" name="表 3">
            <a:extLst>
              <a:ext uri="{FF2B5EF4-FFF2-40B4-BE49-F238E27FC236}">
                <a16:creationId xmlns:a16="http://schemas.microsoft.com/office/drawing/2014/main" id="{B2D185EB-A6B8-F5C8-98B6-6F0D7AD4E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92167"/>
              </p:ext>
            </p:extLst>
          </p:nvPr>
        </p:nvGraphicFramePr>
        <p:xfrm>
          <a:off x="454572" y="523220"/>
          <a:ext cx="11195270" cy="101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1918">
                  <a:extLst>
                    <a:ext uri="{9D8B030D-6E8A-4147-A177-3AD203B41FA5}">
                      <a16:colId xmlns:a16="http://schemas.microsoft.com/office/drawing/2014/main" val="1367863883"/>
                    </a:ext>
                  </a:extLst>
                </a:gridCol>
                <a:gridCol w="10263352">
                  <a:extLst>
                    <a:ext uri="{9D8B030D-6E8A-4147-A177-3AD203B41FA5}">
                      <a16:colId xmlns:a16="http://schemas.microsoft.com/office/drawing/2014/main" val="699437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Pros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Can use the latest Python and Ruby in Anacodna3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953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Cons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There are </a:t>
                      </a: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many</a:t>
                      </a:r>
                      <a:r>
                        <a:rPr kumimoji="1" lang="en-US" altLang="ja-JP" b="1" dirty="0"/>
                        <a:t> library version mismatches/skews (libstdc++, libGL, and </a:t>
                      </a: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more</a:t>
                      </a:r>
                      <a:r>
                        <a:rPr kumimoji="1" lang="en-US" altLang="ja-JP" b="1" dirty="0"/>
                        <a:t>) to resolve somehow</a:t>
                      </a:r>
                    </a:p>
                    <a:p>
                      <a:r>
                        <a:rPr kumimoji="1" lang="en-US" altLang="ja-JP" b="1" dirty="0"/>
                        <a:t>Need to run KLayout’s “build.sh” in the expert mode after several stages of surveying</a:t>
                      </a:r>
                      <a:endParaRPr kumimoji="1" lang="ja-JP" altLang="en-US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117291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74A206E-0C42-B82A-7842-89A158E8EB34}"/>
              </a:ext>
            </a:extLst>
          </p:cNvPr>
          <p:cNvSpPr txBox="1"/>
          <p:nvPr/>
        </p:nvSpPr>
        <p:spPr>
          <a:xfrm>
            <a:off x="5439102" y="1829600"/>
            <a:ext cx="2561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0000FF"/>
                </a:solidFill>
              </a:rPr>
              <a:t>Expert Mode Parameters</a:t>
            </a:r>
            <a:endParaRPr kumimoji="1" lang="ja-JP" altLang="en-US" b="1">
              <a:solidFill>
                <a:srgbClr val="0000FF"/>
              </a:solidFill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E839C800-BC07-C591-AB73-88219EE2509C}"/>
              </a:ext>
            </a:extLst>
          </p:cNvPr>
          <p:cNvSpPr/>
          <p:nvPr/>
        </p:nvSpPr>
        <p:spPr>
          <a:xfrm>
            <a:off x="8978912" y="211197"/>
            <a:ext cx="1749522" cy="624046"/>
          </a:xfrm>
          <a:prstGeom prst="wedgeRectCallout">
            <a:avLst>
              <a:gd name="adj1" fmla="val -62703"/>
              <a:gd name="adj2" fmla="val 5744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dishearteningly troublesome!</a:t>
            </a:r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CE46BC74-68B6-AD49-233D-D5CD16E25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72" y="2165713"/>
            <a:ext cx="5114925" cy="142875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904825F-E72D-E608-13D1-90C7CA73D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34" y="4226036"/>
            <a:ext cx="8648700" cy="51435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0E14158-181E-6840-BCF6-BD11329E5F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5859" y="2165849"/>
            <a:ext cx="6616141" cy="2032892"/>
          </a:xfrm>
          <a:prstGeom prst="rect">
            <a:avLst/>
          </a:prstGeom>
        </p:spPr>
      </p:pic>
      <p:graphicFrame>
        <p:nvGraphicFramePr>
          <p:cNvPr id="16" name="オブジェクト 15">
            <a:extLst>
              <a:ext uri="{FF2B5EF4-FFF2-40B4-BE49-F238E27FC236}">
                <a16:creationId xmlns:a16="http://schemas.microsoft.com/office/drawing/2014/main" id="{DFBAF8B6-343D-7527-4A0F-FBCA996D0F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874412"/>
              </p:ext>
            </p:extLst>
          </p:nvPr>
        </p:nvGraphicFramePr>
        <p:xfrm>
          <a:off x="460934" y="5314950"/>
          <a:ext cx="182880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パッケージャー シェル オブジェクト" showAsIcon="1" r:id="rId6" imgW="914400" imgH="771525" progId="Package">
                  <p:embed/>
                </p:oleObj>
              </mc:Choice>
              <mc:Fallback>
                <p:oleObj name="パッケージャー シェル オブジェクト" showAsIcon="1" r:id="rId6" imgW="914400" imgH="77152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0934" y="5314950"/>
                        <a:ext cx="1828800" cy="154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7DDAD1B-AA31-AB15-CAC2-F05B13F693D1}"/>
              </a:ext>
            </a:extLst>
          </p:cNvPr>
          <p:cNvSpPr txBox="1"/>
          <p:nvPr/>
        </p:nvSpPr>
        <p:spPr>
          <a:xfrm>
            <a:off x="3173301" y="5391694"/>
            <a:ext cx="518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kumimoji="1" lang="en-US" altLang="ja-JP" dirty="0"/>
              <a:t>ana3C-1-steps.txt (go through this file first)</a:t>
            </a:r>
          </a:p>
          <a:p>
            <a:pPr marL="400050" indent="-400050">
              <a:buFont typeface="+mj-lt"/>
              <a:buAutoNum type="romanUcPeriod"/>
            </a:pPr>
            <a:r>
              <a:rPr kumimoji="1" lang="en-US" altLang="ja-JP" dirty="0"/>
              <a:t>ana3C-2-steps.txt (this file next)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130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E11106F-E089-4268-3CBF-06E5FF3BDAF8}"/>
              </a:ext>
            </a:extLst>
          </p:cNvPr>
          <p:cNvSpPr txBox="1"/>
          <p:nvPr/>
        </p:nvSpPr>
        <p:spPr>
          <a:xfrm>
            <a:off x="0" y="0"/>
            <a:ext cx="4785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4. Details of Scenario=Mint19-C</a:t>
            </a:r>
            <a:endParaRPr kumimoji="1" lang="ja-JP" altLang="en-US" sz="2800" dirty="0"/>
          </a:p>
        </p:txBody>
      </p:sp>
      <p:pic>
        <p:nvPicPr>
          <p:cNvPr id="4" name="図 3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1263ED5B-A731-EE3A-2C74-665CD9E80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968" y="551498"/>
            <a:ext cx="9664065" cy="5755005"/>
          </a:xfrm>
          <a:prstGeom prst="rect">
            <a:avLst/>
          </a:prstGeom>
        </p:spPr>
      </p:pic>
      <p:sp>
        <p:nvSpPr>
          <p:cNvPr id="5" name="動作設定ボタン: 戻る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92CADAB5-1A2F-4504-BED7-13A2304CA402}"/>
              </a:ext>
            </a:extLst>
          </p:cNvPr>
          <p:cNvSpPr/>
          <p:nvPr/>
        </p:nvSpPr>
        <p:spPr>
          <a:xfrm>
            <a:off x="11075276" y="3216166"/>
            <a:ext cx="457200" cy="425669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471CA9B-7B36-5CE6-7AED-DFAD31077FA3}"/>
              </a:ext>
            </a:extLst>
          </p:cNvPr>
          <p:cNvSpPr/>
          <p:nvPr/>
        </p:nvSpPr>
        <p:spPr>
          <a:xfrm>
            <a:off x="4351283" y="4291005"/>
            <a:ext cx="4974020" cy="52322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114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グラフィックス 1" descr="レース フラッグ 単色塗りつぶし">
            <a:extLst>
              <a:ext uri="{FF2B5EF4-FFF2-40B4-BE49-F238E27FC236}">
                <a16:creationId xmlns:a16="http://schemas.microsoft.com/office/drawing/2014/main" id="{5C61C553-8BC7-09AA-F210-6C0A1F96D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53951" y="5675588"/>
            <a:ext cx="914400" cy="9144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ABDEF3D-E75F-5A4A-E496-C466C0E10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49" y="960713"/>
            <a:ext cx="6422136" cy="5208651"/>
          </a:xfrm>
          <a:prstGeom prst="rect">
            <a:avLst/>
          </a:prstGeom>
          <a:ln>
            <a:solidFill>
              <a:schemeClr val="accent5"/>
            </a:solidFill>
            <a:prstDash val="sysDash"/>
          </a:ln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0C0E82B-16AA-E2C4-321B-2CBF086E3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556" y="960713"/>
            <a:ext cx="6356795" cy="2884361"/>
          </a:xfrm>
          <a:prstGeom prst="rect">
            <a:avLst/>
          </a:prstGeom>
          <a:ln>
            <a:solidFill>
              <a:schemeClr val="accent5"/>
            </a:solidFill>
            <a:prstDash val="sysDash"/>
          </a:ln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430D972-745F-3BE7-5D5A-A9C34540483D}"/>
              </a:ext>
            </a:extLst>
          </p:cNvPr>
          <p:cNvSpPr txBox="1"/>
          <p:nvPr/>
        </p:nvSpPr>
        <p:spPr>
          <a:xfrm>
            <a:off x="0" y="0"/>
            <a:ext cx="2349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5. Suggestions</a:t>
            </a:r>
            <a:endParaRPr kumimoji="1" lang="ja-JP" altLang="en-US" sz="2800" dirty="0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E526B1BE-6EBD-ECFD-103D-07DB7D80097D}"/>
              </a:ext>
            </a:extLst>
          </p:cNvPr>
          <p:cNvSpPr/>
          <p:nvPr/>
        </p:nvSpPr>
        <p:spPr>
          <a:xfrm>
            <a:off x="2176090" y="3641834"/>
            <a:ext cx="3286661" cy="624046"/>
          </a:xfrm>
          <a:prstGeom prst="wedgeRectCallout">
            <a:avLst>
              <a:gd name="adj1" fmla="val -62703"/>
              <a:gd name="adj2" fmla="val 5744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It looks like better to avoid using Anaconda’s gcc if not a MUST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654E767-BCCF-FCD2-97AD-F20A05BEF7D0}"/>
              </a:ext>
            </a:extLst>
          </p:cNvPr>
          <p:cNvCxnSpPr>
            <a:cxnSpLocks/>
          </p:cNvCxnSpPr>
          <p:nvPr/>
        </p:nvCxnSpPr>
        <p:spPr>
          <a:xfrm>
            <a:off x="102475" y="6132788"/>
            <a:ext cx="39019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57BAA3C5-62F5-6815-7E8E-8C880AAB68A9}"/>
              </a:ext>
            </a:extLst>
          </p:cNvPr>
          <p:cNvSpPr/>
          <p:nvPr/>
        </p:nvSpPr>
        <p:spPr>
          <a:xfrm>
            <a:off x="1459462" y="6169364"/>
            <a:ext cx="3550510" cy="282794"/>
          </a:xfrm>
          <a:prstGeom prst="wedgeRectCallout">
            <a:avLst>
              <a:gd name="adj1" fmla="val -64311"/>
              <a:gd name="adj2" fmla="val -640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“-dry-run” only generates Makefiles </a:t>
            </a:r>
            <a:endParaRPr kumimoji="1" lang="ja-JP" altLang="en-US" dirty="0"/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19F27413-C668-A1F6-0A1B-7BBAE0F9994A}"/>
              </a:ext>
            </a:extLst>
          </p:cNvPr>
          <p:cNvSpPr/>
          <p:nvPr/>
        </p:nvSpPr>
        <p:spPr>
          <a:xfrm>
            <a:off x="4587098" y="5344510"/>
            <a:ext cx="6422137" cy="781379"/>
          </a:xfrm>
          <a:prstGeom prst="wedgeRectCallout">
            <a:avLst>
              <a:gd name="adj1" fmla="val -57234"/>
              <a:gd name="adj2" fmla="val 3604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After generating Makefiles, we can manually edit them. </a:t>
            </a:r>
          </a:p>
          <a:p>
            <a:r>
              <a:rPr kumimoji="1" lang="en-US" altLang="ja-JP" dirty="0"/>
              <a:t>Then, `make` experiments to determine what parameters are to be added/modified.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5538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1920</TotalTime>
  <Words>530</Words>
  <Application>Microsoft Office PowerPoint</Application>
  <PresentationFormat>Widescreen</PresentationFormat>
  <Paragraphs>127</Paragraphs>
  <Slides>9</Slides>
  <Notes>0</Notes>
  <HiddenSlides>4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游ゴシック</vt:lpstr>
      <vt:lpstr>游ゴシック Light</vt:lpstr>
      <vt:lpstr>Arial</vt:lpstr>
      <vt:lpstr>Calibri</vt:lpstr>
      <vt:lpstr>Calibri Light</vt:lpstr>
      <vt:lpstr>Office Theme</vt:lpstr>
      <vt:lpstr>パッケージャー シェル オブジェクト</vt:lpstr>
      <vt:lpstr>Package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Forom2043-Build klayout inside conda environment</dc:title>
  <dc:subject/>
  <dc:creator>Kazunari Sekigawa (Kazzz-S)</dc:creator>
  <cp:keywords/>
  <dc:description/>
  <cp:lastModifiedBy>Rizki Arif Pradono</cp:lastModifiedBy>
  <cp:revision>139</cp:revision>
  <dcterms:created xsi:type="dcterms:W3CDTF">2023-01-17T21:19:29Z</dcterms:created>
  <dcterms:modified xsi:type="dcterms:W3CDTF">2023-03-09T23:58:53Z</dcterms:modified>
  <cp:category/>
</cp:coreProperties>
</file>