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4" r:id="rId2"/>
    <p:sldId id="266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3" r:id="rId12"/>
  </p:sldIdLst>
  <p:sldSz cx="12192000" cy="6858000"/>
  <p:notesSz cx="6858000" cy="9144000"/>
  <p:embeddedFontLst>
    <p:embeddedFont>
      <p:font typeface="a고딕18" panose="02020600000000000000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a고딕13" panose="02020600000000000000" pitchFamily="18" charset="-127"/>
      <p:regular r:id="rId17"/>
    </p:embeddedFont>
    <p:embeddedFont>
      <p:font typeface="Cambria Math" panose="02040503050406030204" pitchFamily="18" charset="0"/>
      <p:regular r:id="rId18"/>
    </p:embeddedFont>
    <p:embeddedFont>
      <p:font typeface="a고딕16" panose="02020600000000000000" pitchFamily="18" charset="-127"/>
      <p:regular r:id="rId19"/>
    </p:embeddedFont>
    <p:embeddedFont>
      <p:font typeface="a고딕15" panose="02020600000000000000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EEF"/>
    <a:srgbClr val="4F6881"/>
    <a:srgbClr val="002448"/>
    <a:srgbClr val="A0A7AE"/>
    <a:srgbClr val="F8FBFF"/>
    <a:srgbClr val="EBF4FF"/>
    <a:srgbClr val="DBEDFF"/>
    <a:srgbClr val="676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046" autoAdjust="0"/>
  </p:normalViewPr>
  <p:slideViewPr>
    <p:cSldViewPr snapToGrid="0">
      <p:cViewPr varScale="1">
        <p:scale>
          <a:sx n="89" d="100"/>
          <a:sy n="89" d="100"/>
        </p:scale>
        <p:origin x="14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8F6DE-1E3C-466F-AC2F-26549AFF1161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A9D19-7C87-46CF-A4FB-E2696C753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4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08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6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4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4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5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3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1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∝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proportionality sign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88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9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30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9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9BEB3-18DB-499F-A352-6D449DD34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A88C6-14A5-490B-AE01-A5CAA24A0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7FD69-4E00-4676-A4EC-FB0CEF0E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FA063-A5A3-4823-8415-7DB9ABC1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85913-1073-4BDC-A25D-A0CF1F35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49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EBE3D-E880-4600-AB10-589E354B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3AA83-6DC6-4E93-AC1D-B6CCB7766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55B96-6440-4D34-938C-DAF867D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58A9D-D2E4-4448-A801-3F8365CC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773B2-FF57-4D21-B337-EFAE38E6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120D8E-C5DA-46A8-8ED1-C411F62E0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EC544F-76FB-4428-A4AF-62D02EC0C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09730-A8D2-4011-8EB1-47FB3BC3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892DA-4270-4E94-B7A2-66E03C10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74ECB-CEDA-49A9-A293-1FBF114A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23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03E5F-3B79-4656-9E93-275AC0D4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AE8BA-C570-4590-8803-D4E4F31C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DFAFC-3315-4E58-BB9D-3441D846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05D1F-6242-4C99-B720-A299B160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3429D-68B4-4BD6-85A8-7547ECFF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1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E08EB-6877-43B3-A6A7-73A281BF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839B8B-EFF4-4C4F-87A3-34CEAC3F7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9BEDA-DBCC-415F-91DF-E8DBBDC4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D8DD6-29D4-450F-9764-ECE59B71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2DFCE-F630-44EC-B64E-AEF79F1F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6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899B1-D24E-45A9-B9DE-236BB86B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91B02-1786-44FB-BB34-ADB8CC6C3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90976-33FE-48A5-8783-8CCE642DF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F96A17-2076-43F1-88E4-13FF3518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41533-9472-4B93-96C7-0DDF15BD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BF82A-77CF-40FC-B867-F6CAAFC1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4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17AC4-4857-4B62-8430-DCD36BC7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D5F45-89DD-4AC9-B94F-512DD466B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FD492-8B7F-4B98-B301-888EFE4CD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6B7927-93BB-450D-BC20-EB502509E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907619-D309-4624-A0E9-94E5A98C6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372B78-8581-40BC-991D-D53B627F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9D1463-5D2F-466C-ABE6-8F36FAE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830135-4914-4830-B326-2EBD7415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89415-F40F-4BF0-8537-4626B80E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3D0447-EF0E-4C99-8022-86B07221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BF2533-1D89-47C1-A45C-C8FE676B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FA3804-9423-40AD-8493-3A6B4476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8A885-3459-49DE-9DCD-E85F5DED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D1461-F427-448B-B409-4563C632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27F33-0E6D-4734-A49A-E9AE5513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5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A4E21-F731-40E1-B801-0856A191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C8739-9A58-489C-8278-AC38D12E5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0B7AA-6348-465E-BFC7-E590CEE6C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8EC47-C2EE-4F50-854B-A6B5A745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266BD1-060C-46F6-BECF-38A6CB70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86BE6-BC27-4794-891E-2991B3C9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7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484DD-ED5A-41D6-98A3-0CEB72B5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799EFC-7CC1-48AE-94E7-42CB26E4C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EED97E-FF4E-45D6-AC1D-16211A434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DF380-950C-453A-B975-B852356F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A1668D-CFDA-413F-99B8-75F44386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5BF58-8BB5-434B-97AA-B6B8F1D6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3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5A0E30-79CA-476C-BE55-46749C10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CA465-E64D-4279-945D-7568B9AA4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C273C-2C65-41D2-97ED-79F75EF49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DF66-95B7-4832-BC1F-0E715489427C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060BF-2936-494A-B975-65D5B5B6D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4B347-B8B8-4CFB-8DD1-4EECA4265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2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B5C70E-C766-40B1-B399-D53B6F4EC7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5267115" y="6204568"/>
            <a:ext cx="1657769" cy="44092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3537189-5ADE-4B12-86BA-5112F80BB09A}"/>
              </a:ext>
            </a:extLst>
          </p:cNvPr>
          <p:cNvGrpSpPr/>
          <p:nvPr/>
        </p:nvGrpSpPr>
        <p:grpSpPr>
          <a:xfrm>
            <a:off x="9174377" y="3"/>
            <a:ext cx="3017626" cy="3200398"/>
            <a:chOff x="8859796" y="2"/>
            <a:chExt cx="3332207" cy="353403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441785BF-D66B-4A8C-BAB0-198BC4006778}"/>
                </a:ext>
              </a:extLst>
            </p:cNvPr>
            <p:cNvSpPr/>
            <p:nvPr/>
          </p:nvSpPr>
          <p:spPr>
            <a:xfrm rot="5400000" flipV="1">
              <a:off x="9111052" y="453084"/>
              <a:ext cx="3534033" cy="2627869"/>
            </a:xfrm>
            <a:prstGeom prst="rtTriangle">
              <a:avLst/>
            </a:prstGeom>
            <a:solidFill>
              <a:srgbClr val="002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EBA55A6C-6BD3-4A60-9F63-0FF7F6D404CB}"/>
                </a:ext>
              </a:extLst>
            </p:cNvPr>
            <p:cNvSpPr/>
            <p:nvPr/>
          </p:nvSpPr>
          <p:spPr>
            <a:xfrm rot="5400000" flipV="1">
              <a:off x="9141941" y="-282143"/>
              <a:ext cx="2767916" cy="3332206"/>
            </a:xfrm>
            <a:prstGeom prst="rtTriangle">
              <a:avLst/>
            </a:prstGeom>
            <a:solidFill>
              <a:srgbClr val="A0A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36D1C79F-60AD-4F81-BE08-F875757C6572}"/>
                </a:ext>
              </a:extLst>
            </p:cNvPr>
            <p:cNvSpPr/>
            <p:nvPr/>
          </p:nvSpPr>
          <p:spPr>
            <a:xfrm rot="5400000" flipV="1">
              <a:off x="9238735" y="6178"/>
              <a:ext cx="2953265" cy="2953265"/>
            </a:xfrm>
            <a:prstGeom prst="rtTriangle">
              <a:avLst/>
            </a:prstGeom>
            <a:solidFill>
              <a:srgbClr val="DB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C25F71-8F53-45D3-8003-5295BD9018A0}"/>
              </a:ext>
            </a:extLst>
          </p:cNvPr>
          <p:cNvGrpSpPr/>
          <p:nvPr/>
        </p:nvGrpSpPr>
        <p:grpSpPr>
          <a:xfrm rot="10800000">
            <a:off x="0" y="3657602"/>
            <a:ext cx="3017626" cy="3200398"/>
            <a:chOff x="8859796" y="2"/>
            <a:chExt cx="3332207" cy="3534033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78F501D4-1E03-45D3-93C5-BA16AFC62207}"/>
                </a:ext>
              </a:extLst>
            </p:cNvPr>
            <p:cNvSpPr/>
            <p:nvPr/>
          </p:nvSpPr>
          <p:spPr>
            <a:xfrm rot="5400000" flipV="1">
              <a:off x="9111052" y="453084"/>
              <a:ext cx="3534033" cy="2627869"/>
            </a:xfrm>
            <a:prstGeom prst="rtTriangle">
              <a:avLst/>
            </a:prstGeom>
            <a:solidFill>
              <a:srgbClr val="002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2D883011-F520-4826-BAB5-D41AD5D5C474}"/>
                </a:ext>
              </a:extLst>
            </p:cNvPr>
            <p:cNvSpPr/>
            <p:nvPr/>
          </p:nvSpPr>
          <p:spPr>
            <a:xfrm rot="5400000" flipV="1">
              <a:off x="9141941" y="-282143"/>
              <a:ext cx="2767916" cy="3332206"/>
            </a:xfrm>
            <a:prstGeom prst="rtTriangle">
              <a:avLst/>
            </a:prstGeom>
            <a:solidFill>
              <a:srgbClr val="A0A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145D3794-E65D-44C2-A05E-9A9BD54EE9CB}"/>
                </a:ext>
              </a:extLst>
            </p:cNvPr>
            <p:cNvSpPr/>
            <p:nvPr/>
          </p:nvSpPr>
          <p:spPr>
            <a:xfrm rot="5400000" flipV="1">
              <a:off x="9238735" y="6178"/>
              <a:ext cx="2953265" cy="2953265"/>
            </a:xfrm>
            <a:prstGeom prst="rtTriangle">
              <a:avLst/>
            </a:prstGeom>
            <a:solidFill>
              <a:srgbClr val="DB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C554FB2-6258-4295-A6AA-29357B101A73}"/>
              </a:ext>
            </a:extLst>
          </p:cNvPr>
          <p:cNvSpPr txBox="1"/>
          <p:nvPr/>
        </p:nvSpPr>
        <p:spPr>
          <a:xfrm>
            <a:off x="1666130" y="2126054"/>
            <a:ext cx="8859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002448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Genetic</a:t>
            </a:r>
            <a:r>
              <a:rPr lang="ko-KR" altLang="en-US" sz="6600" dirty="0">
                <a:solidFill>
                  <a:srgbClr val="002448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 </a:t>
            </a:r>
            <a:r>
              <a:rPr lang="en-US" altLang="ko-KR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Algorithm</a:t>
            </a:r>
            <a:endParaRPr lang="ko-KR" altLang="en-US" sz="6600" dirty="0">
              <a:solidFill>
                <a:srgbClr val="4F6881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0614F1-F7FC-4A9E-A980-2F938875B6F3}"/>
              </a:ext>
            </a:extLst>
          </p:cNvPr>
          <p:cNvSpPr/>
          <p:nvPr/>
        </p:nvSpPr>
        <p:spPr>
          <a:xfrm>
            <a:off x="1428009" y="3258764"/>
            <a:ext cx="93359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A0A7A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N-Queens Problem Implementation</a:t>
            </a:r>
            <a:endParaRPr lang="ko-KR" altLang="en-US" sz="3200" dirty="0">
              <a:solidFill>
                <a:srgbClr val="A0A7AE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B53455-8D67-46CE-8CF7-998ABE936775}"/>
              </a:ext>
            </a:extLst>
          </p:cNvPr>
          <p:cNvSpPr/>
          <p:nvPr/>
        </p:nvSpPr>
        <p:spPr>
          <a:xfrm>
            <a:off x="4459973" y="4177948"/>
            <a:ext cx="3272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소프트웨어학과 </a:t>
            </a:r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2015125005 </a:t>
            </a:r>
            <a:r>
              <a:rPr lang="ko-KR" altLang="en-US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강정석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8614168-79F7-4E05-9EAA-89079DAB8065}"/>
              </a:ext>
            </a:extLst>
          </p:cNvPr>
          <p:cNvCxnSpPr>
            <a:cxnSpLocks/>
          </p:cNvCxnSpPr>
          <p:nvPr/>
        </p:nvCxnSpPr>
        <p:spPr>
          <a:xfrm>
            <a:off x="1428009" y="3234050"/>
            <a:ext cx="9335977" cy="0"/>
          </a:xfrm>
          <a:prstGeom prst="line">
            <a:avLst/>
          </a:prstGeom>
          <a:ln w="19050">
            <a:solidFill>
              <a:srgbClr val="A0A7AE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717184" cy="1154657"/>
            <a:chOff x="189224" y="-8720"/>
            <a:chExt cx="6717184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5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5" y="171484"/>
              <a:ext cx="5382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Result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2" y="635303"/>
              <a:ext cx="4286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way to get better performance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261FB41-93EE-4FD8-99B9-F02EFFA05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85492"/>
          <a:stretch/>
        </p:blipFill>
        <p:spPr>
          <a:xfrm>
            <a:off x="1035750" y="2004271"/>
            <a:ext cx="1768899" cy="302209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C267F-21B7-4B80-B4A8-C0E665E7C8C8}"/>
              </a:ext>
            </a:extLst>
          </p:cNvPr>
          <p:cNvSpPr/>
          <p:nvPr/>
        </p:nvSpPr>
        <p:spPr>
          <a:xfrm>
            <a:off x="8251115" y="6409517"/>
            <a:ext cx="37878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https://github.com/rapsealk/GeneticAlgorithm.git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23F096-CC75-458F-9AF9-1024EF37005A}"/>
              </a:ext>
            </a:extLst>
          </p:cNvPr>
          <p:cNvSpPr/>
          <p:nvPr/>
        </p:nvSpPr>
        <p:spPr>
          <a:xfrm>
            <a:off x="1035750" y="1654261"/>
            <a:ext cx="1403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epoch: 206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CC4D3D-2327-4915-8146-2F7D7BD58E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235"/>
          <a:stretch/>
        </p:blipFill>
        <p:spPr>
          <a:xfrm>
            <a:off x="3555647" y="1924105"/>
            <a:ext cx="2409713" cy="32143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554C58-0343-45AD-BDB0-FB8E53D7648A}"/>
              </a:ext>
            </a:extLst>
          </p:cNvPr>
          <p:cNvSpPr/>
          <p:nvPr/>
        </p:nvSpPr>
        <p:spPr>
          <a:xfrm>
            <a:off x="3555647" y="1585551"/>
            <a:ext cx="1403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epoch: 4600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65AB0A-E03C-48C7-8878-9E1150767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740" y="1892975"/>
            <a:ext cx="2085975" cy="32766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70F9B1-7A76-4AB7-94B6-7B248CF270E3}"/>
              </a:ext>
            </a:extLst>
          </p:cNvPr>
          <p:cNvSpPr/>
          <p:nvPr/>
        </p:nvSpPr>
        <p:spPr>
          <a:xfrm>
            <a:off x="6274740" y="1585551"/>
            <a:ext cx="1403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epoch: 7045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ECCF88-EE3D-4383-A3A7-60772841C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8038" y="1992815"/>
            <a:ext cx="2438400" cy="32956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6D46A3-79C5-4B85-AE76-4E7295B90FA9}"/>
              </a:ext>
            </a:extLst>
          </p:cNvPr>
          <p:cNvSpPr/>
          <p:nvPr/>
        </p:nvSpPr>
        <p:spPr>
          <a:xfrm>
            <a:off x="8670095" y="1603564"/>
            <a:ext cx="1403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epoch: 99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97EDA1-FA93-4E1F-844F-3B7795EC2256}"/>
              </a:ext>
            </a:extLst>
          </p:cNvPr>
          <p:cNvSpPr/>
          <p:nvPr/>
        </p:nvSpPr>
        <p:spPr>
          <a:xfrm>
            <a:off x="6430766" y="5722186"/>
            <a:ext cx="4735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* Performance depends on the initial pool state.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68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B5C70E-C766-40B1-B399-D53B6F4EC7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5267115" y="6204568"/>
            <a:ext cx="1657769" cy="44092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CCE2E0B-EA42-4934-9EEE-01D30F17CAB4}"/>
              </a:ext>
            </a:extLst>
          </p:cNvPr>
          <p:cNvGrpSpPr/>
          <p:nvPr/>
        </p:nvGrpSpPr>
        <p:grpSpPr>
          <a:xfrm>
            <a:off x="9174377" y="3"/>
            <a:ext cx="3017626" cy="3200398"/>
            <a:chOff x="8859796" y="2"/>
            <a:chExt cx="3332207" cy="3534033"/>
          </a:xfrm>
        </p:grpSpPr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9B4B21D5-F7DC-45D4-BE9A-2153DF5DDF81}"/>
                </a:ext>
              </a:extLst>
            </p:cNvPr>
            <p:cNvSpPr/>
            <p:nvPr/>
          </p:nvSpPr>
          <p:spPr>
            <a:xfrm rot="5400000" flipV="1">
              <a:off x="9111052" y="453084"/>
              <a:ext cx="3534033" cy="2627869"/>
            </a:xfrm>
            <a:prstGeom prst="rtTriangle">
              <a:avLst/>
            </a:prstGeom>
            <a:solidFill>
              <a:srgbClr val="002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8A4B21C5-A2B0-461D-9232-32EEC2A88AFB}"/>
                </a:ext>
              </a:extLst>
            </p:cNvPr>
            <p:cNvSpPr/>
            <p:nvPr/>
          </p:nvSpPr>
          <p:spPr>
            <a:xfrm rot="5400000" flipV="1">
              <a:off x="9141941" y="-282143"/>
              <a:ext cx="2767916" cy="3332206"/>
            </a:xfrm>
            <a:prstGeom prst="rtTriangle">
              <a:avLst/>
            </a:prstGeom>
            <a:solidFill>
              <a:srgbClr val="A0A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5DA8F6C-176D-4E52-B3A1-1870B559452F}"/>
                </a:ext>
              </a:extLst>
            </p:cNvPr>
            <p:cNvSpPr/>
            <p:nvPr/>
          </p:nvSpPr>
          <p:spPr>
            <a:xfrm rot="5400000" flipV="1">
              <a:off x="9238735" y="6178"/>
              <a:ext cx="2953265" cy="2953265"/>
            </a:xfrm>
            <a:prstGeom prst="rtTriangle">
              <a:avLst/>
            </a:prstGeom>
            <a:solidFill>
              <a:srgbClr val="DB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4760B33-C5BF-4C57-97CB-8DFE74884315}"/>
              </a:ext>
            </a:extLst>
          </p:cNvPr>
          <p:cNvGrpSpPr/>
          <p:nvPr/>
        </p:nvGrpSpPr>
        <p:grpSpPr>
          <a:xfrm rot="10800000">
            <a:off x="0" y="3756456"/>
            <a:ext cx="3017626" cy="3200398"/>
            <a:chOff x="8859796" y="2"/>
            <a:chExt cx="3332207" cy="3534033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C5B5C5A7-4143-44BC-B669-E6EE78F41991}"/>
                </a:ext>
              </a:extLst>
            </p:cNvPr>
            <p:cNvSpPr/>
            <p:nvPr/>
          </p:nvSpPr>
          <p:spPr>
            <a:xfrm rot="5400000" flipV="1">
              <a:off x="9111052" y="453084"/>
              <a:ext cx="3534033" cy="2627869"/>
            </a:xfrm>
            <a:prstGeom prst="rtTriangle">
              <a:avLst/>
            </a:prstGeom>
            <a:solidFill>
              <a:srgbClr val="002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494BA59F-651B-45C2-A8F1-1577F587936B}"/>
                </a:ext>
              </a:extLst>
            </p:cNvPr>
            <p:cNvSpPr/>
            <p:nvPr/>
          </p:nvSpPr>
          <p:spPr>
            <a:xfrm rot="5400000" flipV="1">
              <a:off x="9141941" y="-282143"/>
              <a:ext cx="2767916" cy="3332206"/>
            </a:xfrm>
            <a:prstGeom prst="rtTriangle">
              <a:avLst/>
            </a:prstGeom>
            <a:solidFill>
              <a:srgbClr val="A0A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9A8E96D3-1BDB-4FB6-9847-4F27322CB972}"/>
                </a:ext>
              </a:extLst>
            </p:cNvPr>
            <p:cNvSpPr/>
            <p:nvPr/>
          </p:nvSpPr>
          <p:spPr>
            <a:xfrm rot="5400000" flipV="1">
              <a:off x="9238735" y="6178"/>
              <a:ext cx="2953265" cy="2953265"/>
            </a:xfrm>
            <a:prstGeom prst="rtTriangle">
              <a:avLst/>
            </a:prstGeom>
            <a:solidFill>
              <a:srgbClr val="DB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82F154-A767-4579-B536-7B5A48C06C23}"/>
              </a:ext>
            </a:extLst>
          </p:cNvPr>
          <p:cNvSpPr txBox="1"/>
          <p:nvPr/>
        </p:nvSpPr>
        <p:spPr>
          <a:xfrm>
            <a:off x="4136437" y="2327181"/>
            <a:ext cx="39191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002448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감사</a:t>
            </a:r>
            <a:r>
              <a: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합니다</a:t>
            </a:r>
          </a:p>
        </p:txBody>
      </p:sp>
    </p:spTree>
    <p:extLst>
      <p:ext uri="{BB962C8B-B14F-4D97-AF65-F5344CB8AC3E}">
        <p14:creationId xmlns:p14="http://schemas.microsoft.com/office/powerpoint/2010/main" val="90734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B5C70E-C766-40B1-B399-D53B6F4EC7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5267115" y="6204568"/>
            <a:ext cx="1657769" cy="440926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8614168-79F7-4E05-9EAA-89079DAB8065}"/>
              </a:ext>
            </a:extLst>
          </p:cNvPr>
          <p:cNvCxnSpPr>
            <a:cxnSpLocks/>
          </p:cNvCxnSpPr>
          <p:nvPr/>
        </p:nvCxnSpPr>
        <p:spPr>
          <a:xfrm>
            <a:off x="469557" y="3234050"/>
            <a:ext cx="11182865" cy="0"/>
          </a:xfrm>
          <a:prstGeom prst="line">
            <a:avLst/>
          </a:prstGeom>
          <a:ln w="19050">
            <a:solidFill>
              <a:srgbClr val="A0A7AE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1FF717-5917-4073-B0D8-0735286296FA}"/>
              </a:ext>
            </a:extLst>
          </p:cNvPr>
          <p:cNvGrpSpPr/>
          <p:nvPr/>
        </p:nvGrpSpPr>
        <p:grpSpPr>
          <a:xfrm>
            <a:off x="640381" y="3525094"/>
            <a:ext cx="2826062" cy="1740026"/>
            <a:chOff x="1011084" y="3579789"/>
            <a:chExt cx="2826062" cy="1740026"/>
          </a:xfrm>
        </p:grpSpPr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581B7CEB-B273-45D1-949A-95D318DD3CAC}"/>
                </a:ext>
              </a:extLst>
            </p:cNvPr>
            <p:cNvSpPr/>
            <p:nvPr/>
          </p:nvSpPr>
          <p:spPr>
            <a:xfrm>
              <a:off x="1963283" y="3579789"/>
              <a:ext cx="921664" cy="805522"/>
            </a:xfrm>
            <a:prstGeom prst="hexagon">
              <a:avLst/>
            </a:prstGeom>
            <a:solidFill>
              <a:srgbClr val="002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989B0D-D025-4B74-B03F-BAADA7ED1BCA}"/>
                </a:ext>
              </a:extLst>
            </p:cNvPr>
            <p:cNvSpPr txBox="1"/>
            <p:nvPr/>
          </p:nvSpPr>
          <p:spPr>
            <a:xfrm>
              <a:off x="2076134" y="3628832"/>
              <a:ext cx="695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8FB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01</a:t>
              </a:r>
              <a:endParaRPr lang="ko-KR" altLang="en-US" sz="3600" dirty="0">
                <a:solidFill>
                  <a:srgbClr val="F8FBFF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CE9CCA-4C54-4F96-8334-A7A28B8F664D}"/>
                </a:ext>
              </a:extLst>
            </p:cNvPr>
            <p:cNvSpPr txBox="1"/>
            <p:nvPr/>
          </p:nvSpPr>
          <p:spPr>
            <a:xfrm>
              <a:off x="1011084" y="4581151"/>
              <a:ext cx="2826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4F6881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제목을 적어주세요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67E27-569D-4E9F-9381-5C5C49AB3C3D}"/>
                </a:ext>
              </a:extLst>
            </p:cNvPr>
            <p:cNvSpPr txBox="1"/>
            <p:nvPr/>
          </p:nvSpPr>
          <p:spPr>
            <a:xfrm>
              <a:off x="1277126" y="4981261"/>
              <a:ext cx="2293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소제목을 적어주세요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B83E138-317C-4DF2-B4AE-850F2D8478F9}"/>
              </a:ext>
            </a:extLst>
          </p:cNvPr>
          <p:cNvGrpSpPr/>
          <p:nvPr/>
        </p:nvGrpSpPr>
        <p:grpSpPr>
          <a:xfrm>
            <a:off x="5399003" y="3525094"/>
            <a:ext cx="2826062" cy="1743898"/>
            <a:chOff x="1011084" y="3579789"/>
            <a:chExt cx="2826062" cy="1743898"/>
          </a:xfrm>
        </p:grpSpPr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E2847BB8-D58C-47DB-BD77-DCDA412A677F}"/>
                </a:ext>
              </a:extLst>
            </p:cNvPr>
            <p:cNvSpPr/>
            <p:nvPr/>
          </p:nvSpPr>
          <p:spPr>
            <a:xfrm>
              <a:off x="1963283" y="3579789"/>
              <a:ext cx="921664" cy="805522"/>
            </a:xfrm>
            <a:prstGeom prst="hexagon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C1EC2E-4CB4-43CA-A3A0-2EF8AAB52DEC}"/>
                </a:ext>
              </a:extLst>
            </p:cNvPr>
            <p:cNvSpPr txBox="1"/>
            <p:nvPr/>
          </p:nvSpPr>
          <p:spPr>
            <a:xfrm>
              <a:off x="2076134" y="3628832"/>
              <a:ext cx="695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8FB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03</a:t>
              </a:r>
              <a:endParaRPr lang="ko-KR" altLang="en-US" sz="3600" dirty="0">
                <a:solidFill>
                  <a:srgbClr val="F8FBFF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A70EC2-1C8F-4342-BFA6-B4C0DE6C6605}"/>
                </a:ext>
              </a:extLst>
            </p:cNvPr>
            <p:cNvSpPr txBox="1"/>
            <p:nvPr/>
          </p:nvSpPr>
          <p:spPr>
            <a:xfrm>
              <a:off x="1011084" y="4581151"/>
              <a:ext cx="2826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4F6881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제목을 적어주세요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F3D8FD-3E13-4727-9375-6B5B01D5C1B4}"/>
                </a:ext>
              </a:extLst>
            </p:cNvPr>
            <p:cNvSpPr txBox="1"/>
            <p:nvPr/>
          </p:nvSpPr>
          <p:spPr>
            <a:xfrm>
              <a:off x="1277126" y="4985133"/>
              <a:ext cx="2293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소제목을 적어주세요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5CA4C3E-1125-42E6-AF94-75574CA9E0D6}"/>
              </a:ext>
            </a:extLst>
          </p:cNvPr>
          <p:cNvGrpSpPr/>
          <p:nvPr/>
        </p:nvGrpSpPr>
        <p:grpSpPr>
          <a:xfrm>
            <a:off x="8337916" y="3525094"/>
            <a:ext cx="2826062" cy="1740026"/>
            <a:chOff x="1011084" y="3579789"/>
            <a:chExt cx="2826062" cy="1740026"/>
          </a:xfrm>
        </p:grpSpPr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DC01A428-CD9A-4554-9F95-E60576480CEB}"/>
                </a:ext>
              </a:extLst>
            </p:cNvPr>
            <p:cNvSpPr/>
            <p:nvPr/>
          </p:nvSpPr>
          <p:spPr>
            <a:xfrm>
              <a:off x="1963283" y="3579789"/>
              <a:ext cx="921664" cy="805522"/>
            </a:xfrm>
            <a:prstGeom prst="hexagon">
              <a:avLst/>
            </a:prstGeom>
            <a:solidFill>
              <a:srgbClr val="A0A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87F40D-AA6B-4A16-8C1D-A4A9CF142316}"/>
                </a:ext>
              </a:extLst>
            </p:cNvPr>
            <p:cNvSpPr txBox="1"/>
            <p:nvPr/>
          </p:nvSpPr>
          <p:spPr>
            <a:xfrm>
              <a:off x="2076134" y="3628832"/>
              <a:ext cx="695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8FB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04</a:t>
              </a:r>
              <a:endParaRPr lang="ko-KR" altLang="en-US" sz="3600" dirty="0">
                <a:solidFill>
                  <a:srgbClr val="F8FBFF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49AC61-87CB-44BA-BF58-7ADDD979822D}"/>
                </a:ext>
              </a:extLst>
            </p:cNvPr>
            <p:cNvSpPr txBox="1"/>
            <p:nvPr/>
          </p:nvSpPr>
          <p:spPr>
            <a:xfrm>
              <a:off x="1011084" y="4581151"/>
              <a:ext cx="2826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4F6881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제목을 적어주세요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61B73C-0246-43A4-8422-1C9F8152D89D}"/>
                </a:ext>
              </a:extLst>
            </p:cNvPr>
            <p:cNvSpPr txBox="1"/>
            <p:nvPr/>
          </p:nvSpPr>
          <p:spPr>
            <a:xfrm>
              <a:off x="1277126" y="4981261"/>
              <a:ext cx="2293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소제목을 적어주세요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885C5D9-6D7D-4E9D-A938-70FDEFF7B0A2}"/>
              </a:ext>
            </a:extLst>
          </p:cNvPr>
          <p:cNvGrpSpPr/>
          <p:nvPr/>
        </p:nvGrpSpPr>
        <p:grpSpPr>
          <a:xfrm>
            <a:off x="3198966" y="1324755"/>
            <a:ext cx="2826062" cy="1732741"/>
            <a:chOff x="1011084" y="3596713"/>
            <a:chExt cx="2826062" cy="1732741"/>
          </a:xfrm>
        </p:grpSpPr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5F4540E0-E4BE-4913-BEE8-13F43C3F6927}"/>
                </a:ext>
              </a:extLst>
            </p:cNvPr>
            <p:cNvSpPr/>
            <p:nvPr/>
          </p:nvSpPr>
          <p:spPr>
            <a:xfrm>
              <a:off x="1963283" y="3596713"/>
              <a:ext cx="921664" cy="805522"/>
            </a:xfrm>
            <a:prstGeom prst="hexagon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2B36CB-A0D3-4B8B-B2FD-70D73F1D9FFF}"/>
                </a:ext>
              </a:extLst>
            </p:cNvPr>
            <p:cNvSpPr txBox="1"/>
            <p:nvPr/>
          </p:nvSpPr>
          <p:spPr>
            <a:xfrm>
              <a:off x="2076134" y="3666678"/>
              <a:ext cx="695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8FB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02</a:t>
              </a:r>
              <a:endParaRPr lang="ko-KR" altLang="en-US" sz="3600" dirty="0">
                <a:solidFill>
                  <a:srgbClr val="F8FBFF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209D3D-0B26-4849-A450-BB4703ED73F0}"/>
                </a:ext>
              </a:extLst>
            </p:cNvPr>
            <p:cNvSpPr txBox="1"/>
            <p:nvPr/>
          </p:nvSpPr>
          <p:spPr>
            <a:xfrm>
              <a:off x="1011084" y="4581151"/>
              <a:ext cx="2826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4F6881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제목을 적어주세요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1C379D-34D2-43C9-8620-B786AB710F72}"/>
                </a:ext>
              </a:extLst>
            </p:cNvPr>
            <p:cNvSpPr txBox="1"/>
            <p:nvPr/>
          </p:nvSpPr>
          <p:spPr>
            <a:xfrm>
              <a:off x="1277126" y="4990900"/>
              <a:ext cx="2293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소제목을 적어주세요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7E6BA0-284B-4A10-9DE9-54259BAAF7FC}"/>
              </a:ext>
            </a:extLst>
          </p:cNvPr>
          <p:cNvGrpSpPr/>
          <p:nvPr/>
        </p:nvGrpSpPr>
        <p:grpSpPr>
          <a:xfrm>
            <a:off x="8748581" y="-14973"/>
            <a:ext cx="926098" cy="1176469"/>
            <a:chOff x="8983361" y="-14973"/>
            <a:chExt cx="926098" cy="1176469"/>
          </a:xfrm>
        </p:grpSpPr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47B0EE4A-49BB-4444-A878-2FE0C1FCD52B}"/>
                </a:ext>
              </a:extLst>
            </p:cNvPr>
            <p:cNvSpPr/>
            <p:nvPr/>
          </p:nvSpPr>
          <p:spPr>
            <a:xfrm>
              <a:off x="8983361" y="-14972"/>
              <a:ext cx="926098" cy="1176468"/>
            </a:xfrm>
            <a:prstGeom prst="parallelogram">
              <a:avLst>
                <a:gd name="adj" fmla="val 77364"/>
              </a:avLst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89FACD1C-DA54-40B2-A810-C100C37E2E3C}"/>
                </a:ext>
              </a:extLst>
            </p:cNvPr>
            <p:cNvSpPr/>
            <p:nvPr/>
          </p:nvSpPr>
          <p:spPr>
            <a:xfrm>
              <a:off x="9114222" y="-14973"/>
              <a:ext cx="642552" cy="1176469"/>
            </a:xfrm>
            <a:prstGeom prst="parallelogram">
              <a:avLst>
                <a:gd name="adj" fmla="val 77364"/>
              </a:avLst>
            </a:prstGeom>
            <a:solidFill>
              <a:srgbClr val="002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BEE761C-E9D3-489D-8578-68E09D0E0438}"/>
              </a:ext>
            </a:extLst>
          </p:cNvPr>
          <p:cNvSpPr txBox="1"/>
          <p:nvPr/>
        </p:nvSpPr>
        <p:spPr>
          <a:xfrm>
            <a:off x="9440811" y="274367"/>
            <a:ext cx="2597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IN</a:t>
            </a:r>
            <a:r>
              <a:rPr lang="en-US" altLang="ko-KR" sz="6600" dirty="0">
                <a:solidFill>
                  <a:srgbClr val="002448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DEX</a:t>
            </a:r>
            <a:endParaRPr lang="ko-KR" altLang="en-US" sz="6600" dirty="0">
              <a:solidFill>
                <a:srgbClr val="4F6881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272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056104-06CC-497C-95A3-8BF0856429E6}"/>
              </a:ext>
            </a:extLst>
          </p:cNvPr>
          <p:cNvSpPr/>
          <p:nvPr/>
        </p:nvSpPr>
        <p:spPr>
          <a:xfrm>
            <a:off x="5127705" y="3244576"/>
            <a:ext cx="58830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N (must be 4 in this case) queens are placed on the board.</a:t>
            </a:r>
          </a:p>
          <a:p>
            <a:endParaRPr lang="en-US" altLang="ko-KR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No two queens are on the same row, column, or diagonal.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EDF436-76FF-43D6-8431-ECC0A82B384E}"/>
              </a:ext>
            </a:extLst>
          </p:cNvPr>
          <p:cNvSpPr/>
          <p:nvPr/>
        </p:nvSpPr>
        <p:spPr>
          <a:xfrm>
            <a:off x="3386979" y="6409517"/>
            <a:ext cx="86519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Image from: The N-queens Problem (Google Optimization Tools, https://developers.google.com/optimization/cp/queens)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652640" cy="1154657"/>
            <a:chOff x="189224" y="-8720"/>
            <a:chExt cx="6652640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1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6" y="171484"/>
              <a:ext cx="5318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What</a:t>
              </a:r>
              <a:r>
                <a:rPr lang="ko-KR" altLang="en-US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 </a:t>
              </a:r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is</a:t>
              </a:r>
              <a:r>
                <a:rPr lang="ko-KR" altLang="en-US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 </a:t>
              </a:r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the</a:t>
              </a:r>
              <a:r>
                <a:rPr lang="ko-KR" altLang="en-US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 </a:t>
              </a:r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N-Queens</a:t>
              </a:r>
              <a:r>
                <a:rPr lang="ko-KR" altLang="en-US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 </a:t>
              </a:r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Problem?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3" y="635303"/>
              <a:ext cx="3225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Problem Definitions</a:t>
              </a:r>
              <a:endParaRPr lang="ko-KR" altLang="en-US" sz="2000" dirty="0">
                <a:solidFill>
                  <a:srgbClr val="A0A7AE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1026" name="Picture 2" descr="https://developers.google.com/optimization/images/queens/sol_4x4_b.png">
            <a:extLst>
              <a:ext uri="{FF2B5EF4-FFF2-40B4-BE49-F238E27FC236}">
                <a16:creationId xmlns:a16="http://schemas.microsoft.com/office/drawing/2014/main" id="{AE4967ED-9BBE-4D53-BD1B-F2FC53D9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0" y="2073467"/>
            <a:ext cx="3119657" cy="311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2A90E0-F99A-4FD9-8DA9-6031844000F4}"/>
              </a:ext>
            </a:extLst>
          </p:cNvPr>
          <p:cNvCxnSpPr>
            <a:cxnSpLocks/>
          </p:cNvCxnSpPr>
          <p:nvPr/>
        </p:nvCxnSpPr>
        <p:spPr>
          <a:xfrm>
            <a:off x="1551719" y="2462106"/>
            <a:ext cx="0" cy="234237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5B3C34E-7A00-4A2F-B76A-AB99D5D47294}"/>
              </a:ext>
            </a:extLst>
          </p:cNvPr>
          <p:cNvCxnSpPr>
            <a:cxnSpLocks/>
          </p:cNvCxnSpPr>
          <p:nvPr/>
        </p:nvCxnSpPr>
        <p:spPr>
          <a:xfrm flipH="1">
            <a:off x="1551719" y="3244506"/>
            <a:ext cx="242861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45EA49B-07E5-45E2-8516-9B01D2F7359E}"/>
              </a:ext>
            </a:extLst>
          </p:cNvPr>
          <p:cNvCxnSpPr>
            <a:cxnSpLocks/>
          </p:cNvCxnSpPr>
          <p:nvPr/>
        </p:nvCxnSpPr>
        <p:spPr>
          <a:xfrm flipH="1">
            <a:off x="1551719" y="2462105"/>
            <a:ext cx="786371" cy="78240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C82FDC6-6448-4137-92BC-7AD669242293}"/>
              </a:ext>
            </a:extLst>
          </p:cNvPr>
          <p:cNvCxnSpPr>
            <a:cxnSpLocks/>
          </p:cNvCxnSpPr>
          <p:nvPr/>
        </p:nvCxnSpPr>
        <p:spPr>
          <a:xfrm>
            <a:off x="1551719" y="3244506"/>
            <a:ext cx="1589514" cy="155997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2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056104-06CC-497C-95A3-8BF0856429E6}"/>
              </a:ext>
            </a:extLst>
          </p:cNvPr>
          <p:cNvSpPr/>
          <p:nvPr/>
        </p:nvSpPr>
        <p:spPr>
          <a:xfrm>
            <a:off x="1023393" y="1789666"/>
            <a:ext cx="5883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The Basic Elements of Genetic Algorithm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EDF436-76FF-43D6-8431-ECC0A82B384E}"/>
              </a:ext>
            </a:extLst>
          </p:cNvPr>
          <p:cNvSpPr/>
          <p:nvPr/>
        </p:nvSpPr>
        <p:spPr>
          <a:xfrm>
            <a:off x="3386979" y="6409517"/>
            <a:ext cx="86519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Image from: The N-queens Problem (Google Optimization Tools, https://developers.google.com/optimization/cp/queens)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717184" cy="1154657"/>
            <a:chOff x="189224" y="-8720"/>
            <a:chExt cx="6717184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2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5" y="171484"/>
              <a:ext cx="5382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How to apply Genetic Algorithm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3" y="635303"/>
              <a:ext cx="3225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Definitions</a:t>
              </a:r>
              <a:endParaRPr lang="ko-KR" altLang="en-US" sz="2000" dirty="0">
                <a:solidFill>
                  <a:srgbClr val="A0A7AE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1026" name="Picture 2" descr="https://developers.google.com/optimization/images/queens/sol_4x4_b.png">
            <a:extLst>
              <a:ext uri="{FF2B5EF4-FFF2-40B4-BE49-F238E27FC236}">
                <a16:creationId xmlns:a16="http://schemas.microsoft.com/office/drawing/2014/main" id="{AE4967ED-9BBE-4D53-BD1B-F2FC53D9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186" y="2302382"/>
            <a:ext cx="1976587" cy="197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9A0251-0253-44CB-84EA-000EA5851F62}"/>
              </a:ext>
            </a:extLst>
          </p:cNvPr>
          <p:cNvSpPr/>
          <p:nvPr/>
        </p:nvSpPr>
        <p:spPr>
          <a:xfrm>
            <a:off x="1023392" y="2333212"/>
            <a:ext cx="5883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1) Chromosome (set queen to 1 and no queen to 0)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3B839E1-FA9B-42A1-87EC-80CAF3EEA9D3}"/>
              </a:ext>
            </a:extLst>
          </p:cNvPr>
          <p:cNvCxnSpPr>
            <a:cxnSpLocks/>
          </p:cNvCxnSpPr>
          <p:nvPr/>
        </p:nvCxnSpPr>
        <p:spPr>
          <a:xfrm>
            <a:off x="8687482" y="2531383"/>
            <a:ext cx="73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FEF0F25-16A1-4989-96B7-908FA4FA1A2C}"/>
              </a:ext>
            </a:extLst>
          </p:cNvPr>
          <p:cNvCxnSpPr>
            <a:cxnSpLocks/>
          </p:cNvCxnSpPr>
          <p:nvPr/>
        </p:nvCxnSpPr>
        <p:spPr>
          <a:xfrm>
            <a:off x="8687482" y="3049543"/>
            <a:ext cx="73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5993F39-9957-4822-92D8-DCA4BD5BD957}"/>
              </a:ext>
            </a:extLst>
          </p:cNvPr>
          <p:cNvCxnSpPr>
            <a:cxnSpLocks/>
          </p:cNvCxnSpPr>
          <p:nvPr/>
        </p:nvCxnSpPr>
        <p:spPr>
          <a:xfrm>
            <a:off x="8687482" y="3567703"/>
            <a:ext cx="73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C8118B6-7481-4586-92E3-F5C7E8FE5848}"/>
              </a:ext>
            </a:extLst>
          </p:cNvPr>
          <p:cNvCxnSpPr>
            <a:cxnSpLocks/>
          </p:cNvCxnSpPr>
          <p:nvPr/>
        </p:nvCxnSpPr>
        <p:spPr>
          <a:xfrm>
            <a:off x="8687482" y="4085863"/>
            <a:ext cx="73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7A04F-1AEA-402B-A0AB-C23111C9511E}"/>
              </a:ext>
            </a:extLst>
          </p:cNvPr>
          <p:cNvSpPr/>
          <p:nvPr/>
        </p:nvSpPr>
        <p:spPr>
          <a:xfrm>
            <a:off x="9500711" y="2362106"/>
            <a:ext cx="875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0 0 1 0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397761-C232-42F1-8FF9-7B2E2D5230C5}"/>
              </a:ext>
            </a:extLst>
          </p:cNvPr>
          <p:cNvSpPr/>
          <p:nvPr/>
        </p:nvSpPr>
        <p:spPr>
          <a:xfrm>
            <a:off x="9500711" y="2880266"/>
            <a:ext cx="875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1 0 0 0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64072F-B128-45C3-8B84-C6C29C4ECE08}"/>
              </a:ext>
            </a:extLst>
          </p:cNvPr>
          <p:cNvSpPr/>
          <p:nvPr/>
        </p:nvSpPr>
        <p:spPr>
          <a:xfrm>
            <a:off x="9500711" y="3398426"/>
            <a:ext cx="875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0 0 0 1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A2E8D5-714E-4333-91D5-043215BBFA27}"/>
              </a:ext>
            </a:extLst>
          </p:cNvPr>
          <p:cNvSpPr/>
          <p:nvPr/>
        </p:nvSpPr>
        <p:spPr>
          <a:xfrm>
            <a:off x="9500711" y="3916586"/>
            <a:ext cx="875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0 1 0 0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A87219-7E54-409F-8756-79D583A0FED2}"/>
              </a:ext>
            </a:extLst>
          </p:cNvPr>
          <p:cNvSpPr/>
          <p:nvPr/>
        </p:nvSpPr>
        <p:spPr>
          <a:xfrm>
            <a:off x="1023392" y="2807135"/>
            <a:ext cx="5883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2) Population (each consists of N chromosomes)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91C843-400D-4E75-9E72-60281565F324}"/>
              </a:ext>
            </a:extLst>
          </p:cNvPr>
          <p:cNvSpPr/>
          <p:nvPr/>
        </p:nvSpPr>
        <p:spPr>
          <a:xfrm>
            <a:off x="1023392" y="3281058"/>
            <a:ext cx="5883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3) Pool (with 100 populations)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CEF7FB-39A2-4992-8323-FFA7B84CE187}"/>
              </a:ext>
            </a:extLst>
          </p:cNvPr>
          <p:cNvSpPr/>
          <p:nvPr/>
        </p:nvSpPr>
        <p:spPr>
          <a:xfrm>
            <a:off x="1023392" y="3754981"/>
            <a:ext cx="5883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4) Operations (e.g. Selection, Crossover, Mutation, etc.)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06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6" grpId="0"/>
      <p:bldP spid="27" grpId="0"/>
      <p:bldP spid="28" grpId="0"/>
      <p:bldP spid="31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BE6943-4617-41C7-9DA6-BF1DDED3D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1409658"/>
            <a:ext cx="6762750" cy="502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717184" cy="1154657"/>
            <a:chOff x="189224" y="-8720"/>
            <a:chExt cx="6717184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3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5" y="171484"/>
              <a:ext cx="5382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Process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3" y="635303"/>
              <a:ext cx="3225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with Java Implementation</a:t>
              </a:r>
              <a:endParaRPr lang="ko-KR" altLang="en-US" sz="2000" dirty="0">
                <a:solidFill>
                  <a:srgbClr val="A0A7AE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5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F3C2F3-B6F1-4ECC-9AC2-75E9CCD6E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65" y="1105059"/>
            <a:ext cx="8458200" cy="571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717184" cy="1154657"/>
            <a:chOff x="189224" y="-8720"/>
            <a:chExt cx="6717184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3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5" y="171484"/>
              <a:ext cx="5382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Process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3" y="635303"/>
              <a:ext cx="3225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Fitness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7EBEF7B-3E15-4827-9DD8-6F87953B8216}"/>
                  </a:ext>
                </a:extLst>
              </p:cNvPr>
              <p:cNvSpPr/>
              <p:nvPr/>
            </p:nvSpPr>
            <p:spPr>
              <a:xfrm>
                <a:off x="8541571" y="3270326"/>
                <a:ext cx="3209365" cy="865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002448"/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</a:rPr>
                  <a:t>fitness </a:t>
                </a:r>
                <a:r>
                  <a:rPr lang="ko-KR" altLang="en-US" sz="3200" b="1" dirty="0"/>
                  <a:t>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𝒑𝒆𝒏𝒂𝒍𝒕𝒚</m:t>
                        </m:r>
                      </m:den>
                    </m:f>
                  </m:oMath>
                </a14:m>
                <a:endParaRPr lang="ko-KR" altLang="en-US" sz="2800" dirty="0">
                  <a:solidFill>
                    <a:srgbClr val="002448"/>
                  </a:solidFill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7EBEF7B-3E15-4827-9DD8-6F87953B8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71" y="3270326"/>
                <a:ext cx="3209365" cy="865173"/>
              </a:xfrm>
              <a:prstGeom prst="rect">
                <a:avLst/>
              </a:prstGeom>
              <a:blipFill>
                <a:blip r:embed="rId5"/>
                <a:stretch>
                  <a:fillRect l="-3795"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4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717184" cy="1154657"/>
            <a:chOff x="189224" y="-8720"/>
            <a:chExt cx="6717184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3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5" y="171484"/>
              <a:ext cx="5382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Process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3" y="635303"/>
              <a:ext cx="3225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Crossover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C42FCEC-9C37-4673-8652-1FF0C7C21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48" y="1866666"/>
            <a:ext cx="6981825" cy="18859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B84AAC-B3ED-49E0-AF25-F653E25AB761}"/>
              </a:ext>
            </a:extLst>
          </p:cNvPr>
          <p:cNvSpPr/>
          <p:nvPr/>
        </p:nvSpPr>
        <p:spPr>
          <a:xfrm>
            <a:off x="1775072" y="4583869"/>
            <a:ext cx="169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2448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01010000</a:t>
            </a:r>
            <a:endParaRPr lang="ko-KR" altLang="en-US" sz="2400" dirty="0">
              <a:solidFill>
                <a:srgbClr val="002448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541455-00FA-42F9-B9F6-95F74576C45F}"/>
              </a:ext>
            </a:extLst>
          </p:cNvPr>
          <p:cNvSpPr/>
          <p:nvPr/>
        </p:nvSpPr>
        <p:spPr>
          <a:xfrm>
            <a:off x="1775072" y="5521578"/>
            <a:ext cx="1621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10101111</a:t>
            </a:r>
            <a:endParaRPr lang="ko-KR" altLang="en-US" sz="2400" dirty="0">
              <a:solidFill>
                <a:schemeClr val="accent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4C77FA-1DD4-451B-B37A-AD00E29C69B1}"/>
              </a:ext>
            </a:extLst>
          </p:cNvPr>
          <p:cNvCxnSpPr/>
          <p:nvPr/>
        </p:nvCxnSpPr>
        <p:spPr>
          <a:xfrm>
            <a:off x="2553358" y="4356846"/>
            <a:ext cx="0" cy="18718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20A500-B1F9-4138-BF51-D3AA1406F3E9}"/>
              </a:ext>
            </a:extLst>
          </p:cNvPr>
          <p:cNvSpPr/>
          <p:nvPr/>
        </p:nvSpPr>
        <p:spPr>
          <a:xfrm>
            <a:off x="1820998" y="6222696"/>
            <a:ext cx="1464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position (random)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99BD030-C61D-4C66-B3D2-E76A672DF2B2}"/>
              </a:ext>
            </a:extLst>
          </p:cNvPr>
          <p:cNvSpPr/>
          <p:nvPr/>
        </p:nvSpPr>
        <p:spPr>
          <a:xfrm>
            <a:off x="4084325" y="4814700"/>
            <a:ext cx="2786224" cy="93770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BC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Crossover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6594CF-AB61-4869-8CBD-886B4BFDAB4B}"/>
              </a:ext>
            </a:extLst>
          </p:cNvPr>
          <p:cNvSpPr/>
          <p:nvPr/>
        </p:nvSpPr>
        <p:spPr>
          <a:xfrm>
            <a:off x="356278" y="4676201"/>
            <a:ext cx="1464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Chromosome #1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C84A97-EEEF-4859-A18F-0B982632BD87}"/>
              </a:ext>
            </a:extLst>
          </p:cNvPr>
          <p:cNvSpPr/>
          <p:nvPr/>
        </p:nvSpPr>
        <p:spPr>
          <a:xfrm>
            <a:off x="352431" y="5613910"/>
            <a:ext cx="1464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Chromosome #2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04B310-4BFC-4A87-B770-297C39204B17}"/>
              </a:ext>
            </a:extLst>
          </p:cNvPr>
          <p:cNvSpPr/>
          <p:nvPr/>
        </p:nvSpPr>
        <p:spPr>
          <a:xfrm>
            <a:off x="9068709" y="4583869"/>
            <a:ext cx="169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2448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0101</a:t>
            </a:r>
            <a:r>
              <a:rPr lang="en-US" altLang="ko-KR" sz="2400" dirty="0">
                <a:solidFill>
                  <a:schemeClr val="accent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1111</a:t>
            </a:r>
            <a:endParaRPr lang="ko-KR" altLang="en-US" sz="2400" dirty="0">
              <a:solidFill>
                <a:srgbClr val="002448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1D78DB-C64C-4A7C-BA48-910404B570C5}"/>
              </a:ext>
            </a:extLst>
          </p:cNvPr>
          <p:cNvSpPr/>
          <p:nvPr/>
        </p:nvSpPr>
        <p:spPr>
          <a:xfrm>
            <a:off x="9068709" y="5521578"/>
            <a:ext cx="1621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1010</a:t>
            </a:r>
            <a:r>
              <a:rPr lang="en-US" altLang="ko-KR" sz="2400" dirty="0">
                <a:solidFill>
                  <a:srgbClr val="002448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0000</a:t>
            </a:r>
            <a:endParaRPr lang="ko-KR" altLang="en-US" sz="2400" dirty="0">
              <a:solidFill>
                <a:srgbClr val="002448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7119F3-18F0-49AC-A364-59B2CBA94F3A}"/>
              </a:ext>
            </a:extLst>
          </p:cNvPr>
          <p:cNvSpPr/>
          <p:nvPr/>
        </p:nvSpPr>
        <p:spPr>
          <a:xfrm>
            <a:off x="7418212" y="4676201"/>
            <a:ext cx="169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New Chromosome #1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28C047-2F2D-41C4-86D7-8748903A80AB}"/>
              </a:ext>
            </a:extLst>
          </p:cNvPr>
          <p:cNvSpPr/>
          <p:nvPr/>
        </p:nvSpPr>
        <p:spPr>
          <a:xfrm>
            <a:off x="7414365" y="5613910"/>
            <a:ext cx="169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New Chromosome #2</a:t>
            </a:r>
          </a:p>
        </p:txBody>
      </p:sp>
    </p:spTree>
    <p:extLst>
      <p:ext uri="{BB962C8B-B14F-4D97-AF65-F5344CB8AC3E}">
        <p14:creationId xmlns:p14="http://schemas.microsoft.com/office/powerpoint/2010/main" val="195567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8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717184" cy="1154657"/>
            <a:chOff x="189224" y="-8720"/>
            <a:chExt cx="6717184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3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5" y="171484"/>
              <a:ext cx="5382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Process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3" y="635303"/>
              <a:ext cx="3225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Selection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5CD3EA-E760-4CA4-968A-2F653F84213A}"/>
              </a:ext>
            </a:extLst>
          </p:cNvPr>
          <p:cNvSpPr/>
          <p:nvPr/>
        </p:nvSpPr>
        <p:spPr>
          <a:xfrm>
            <a:off x="1023393" y="3193756"/>
            <a:ext cx="5883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Order populations by fitness 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350904-59A2-4DF0-936A-7CFA29603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93" y="1927181"/>
            <a:ext cx="4143375" cy="1143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98D52B-BCDA-456F-BF4C-74274C3AD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825" y="4127966"/>
            <a:ext cx="7534275" cy="10763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6C64B7-810C-4700-9FFD-0517FFD39136}"/>
              </a:ext>
            </a:extLst>
          </p:cNvPr>
          <p:cNvSpPr/>
          <p:nvPr/>
        </p:nvSpPr>
        <p:spPr>
          <a:xfrm>
            <a:off x="1023392" y="5399956"/>
            <a:ext cx="5883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Select the fittest populations and drop the others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5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717184" cy="1154657"/>
            <a:chOff x="189224" y="-8720"/>
            <a:chExt cx="6717184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4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5" y="171484"/>
              <a:ext cx="5382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Run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3" y="635303"/>
              <a:ext cx="3225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Whole process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261FB41-93EE-4FD8-99B9-F02EFFA05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088"/>
          <a:stretch/>
        </p:blipFill>
        <p:spPr>
          <a:xfrm>
            <a:off x="490207" y="1917952"/>
            <a:ext cx="5475642" cy="302209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C267F-21B7-4B80-B4A8-C0E665E7C8C8}"/>
              </a:ext>
            </a:extLst>
          </p:cNvPr>
          <p:cNvSpPr/>
          <p:nvPr/>
        </p:nvSpPr>
        <p:spPr>
          <a:xfrm>
            <a:off x="8251115" y="6409517"/>
            <a:ext cx="37878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https://github.com/rapsealk/GeneticAlgorithm.git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4EC426-A3D8-4DA2-AFD1-51AFC7146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05320"/>
              </p:ext>
            </p:extLst>
          </p:nvPr>
        </p:nvGraphicFramePr>
        <p:xfrm>
          <a:off x="7087490" y="1567942"/>
          <a:ext cx="4122568" cy="379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21">
                  <a:extLst>
                    <a:ext uri="{9D8B030D-6E8A-4147-A177-3AD203B41FA5}">
                      <a16:colId xmlns:a16="http://schemas.microsoft.com/office/drawing/2014/main" val="1519313932"/>
                    </a:ext>
                  </a:extLst>
                </a:gridCol>
                <a:gridCol w="515321">
                  <a:extLst>
                    <a:ext uri="{9D8B030D-6E8A-4147-A177-3AD203B41FA5}">
                      <a16:colId xmlns:a16="http://schemas.microsoft.com/office/drawing/2014/main" val="3054601535"/>
                    </a:ext>
                  </a:extLst>
                </a:gridCol>
                <a:gridCol w="515321">
                  <a:extLst>
                    <a:ext uri="{9D8B030D-6E8A-4147-A177-3AD203B41FA5}">
                      <a16:colId xmlns:a16="http://schemas.microsoft.com/office/drawing/2014/main" val="4282644260"/>
                    </a:ext>
                  </a:extLst>
                </a:gridCol>
                <a:gridCol w="515321">
                  <a:extLst>
                    <a:ext uri="{9D8B030D-6E8A-4147-A177-3AD203B41FA5}">
                      <a16:colId xmlns:a16="http://schemas.microsoft.com/office/drawing/2014/main" val="115779803"/>
                    </a:ext>
                  </a:extLst>
                </a:gridCol>
                <a:gridCol w="515321">
                  <a:extLst>
                    <a:ext uri="{9D8B030D-6E8A-4147-A177-3AD203B41FA5}">
                      <a16:colId xmlns:a16="http://schemas.microsoft.com/office/drawing/2014/main" val="3960350041"/>
                    </a:ext>
                  </a:extLst>
                </a:gridCol>
                <a:gridCol w="515321">
                  <a:extLst>
                    <a:ext uri="{9D8B030D-6E8A-4147-A177-3AD203B41FA5}">
                      <a16:colId xmlns:a16="http://schemas.microsoft.com/office/drawing/2014/main" val="1405469183"/>
                    </a:ext>
                  </a:extLst>
                </a:gridCol>
                <a:gridCol w="515321">
                  <a:extLst>
                    <a:ext uri="{9D8B030D-6E8A-4147-A177-3AD203B41FA5}">
                      <a16:colId xmlns:a16="http://schemas.microsoft.com/office/drawing/2014/main" val="1424205515"/>
                    </a:ext>
                  </a:extLst>
                </a:gridCol>
                <a:gridCol w="515321">
                  <a:extLst>
                    <a:ext uri="{9D8B030D-6E8A-4147-A177-3AD203B41FA5}">
                      <a16:colId xmlns:a16="http://schemas.microsoft.com/office/drawing/2014/main" val="279817759"/>
                    </a:ext>
                  </a:extLst>
                </a:gridCol>
              </a:tblGrid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931464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140460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080852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05026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92046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80412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746645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4762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23F096-CC75-458F-9AF9-1024EF37005A}"/>
              </a:ext>
            </a:extLst>
          </p:cNvPr>
          <p:cNvSpPr/>
          <p:nvPr/>
        </p:nvSpPr>
        <p:spPr>
          <a:xfrm>
            <a:off x="490207" y="1567942"/>
            <a:ext cx="5883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epoch: 206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3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8637</TotalTime>
  <Words>320</Words>
  <Application>Microsoft Office PowerPoint</Application>
  <PresentationFormat>와이드스크린</PresentationFormat>
  <Paragraphs>88</Paragraphs>
  <Slides>11</Slides>
  <Notes>11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a고딕18</vt:lpstr>
      <vt:lpstr>맑은 고딕</vt:lpstr>
      <vt:lpstr>a고딕13</vt:lpstr>
      <vt:lpstr>Arial</vt:lpstr>
      <vt:lpstr>Cambria Math</vt:lpstr>
      <vt:lpstr>a고딕16</vt:lpstr>
      <vt:lpstr>a고딕15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BORAM</dc:creator>
  <cp:lastModifiedBy>강정석(소프트웨어학과(학부))</cp:lastModifiedBy>
  <cp:revision>117</cp:revision>
  <dcterms:created xsi:type="dcterms:W3CDTF">2017-11-12T12:07:08Z</dcterms:created>
  <dcterms:modified xsi:type="dcterms:W3CDTF">2018-03-30T08:52:28Z</dcterms:modified>
</cp:coreProperties>
</file>