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64" r:id="rId2"/>
    <p:sldId id="258" r:id="rId3"/>
    <p:sldId id="267" r:id="rId4"/>
    <p:sldId id="268" r:id="rId5"/>
    <p:sldId id="276" r:id="rId6"/>
    <p:sldId id="277" r:id="rId7"/>
    <p:sldId id="278" r:id="rId8"/>
    <p:sldId id="274" r:id="rId9"/>
    <p:sldId id="275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a고딕18" panose="02020600000000000000" pitchFamily="18" charset="-127"/>
      <p:regular r:id="rId14"/>
    </p:embeddedFont>
    <p:embeddedFont>
      <p:font typeface="a고딕15" panose="02020600000000000000" pitchFamily="18" charset="-127"/>
      <p:regular r:id="rId15"/>
    </p:embeddedFont>
    <p:embeddedFont>
      <p:font typeface="a고딕13" panose="02020600000000000000" pitchFamily="18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448"/>
    <a:srgbClr val="ABCEEF"/>
    <a:srgbClr val="4F6881"/>
    <a:srgbClr val="A0A7AE"/>
    <a:srgbClr val="F8FBFF"/>
    <a:srgbClr val="EBF4FF"/>
    <a:srgbClr val="DBEDFF"/>
    <a:srgbClr val="676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046" autoAdjust="0"/>
  </p:normalViewPr>
  <p:slideViewPr>
    <p:cSldViewPr snapToGrid="0">
      <p:cViewPr varScale="1">
        <p:scale>
          <a:sx n="89" d="100"/>
          <a:sy n="89" d="100"/>
        </p:scale>
        <p:origin x="143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8F6DE-1E3C-466F-AC2F-26549AFF1161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A9D19-7C87-46CF-A4FB-E2696C753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54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A9D19-7C87-46CF-A4FB-E2696C75384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208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A9D19-7C87-46CF-A4FB-E2696C75384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958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A9D19-7C87-46CF-A4FB-E2696C75384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031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A9D19-7C87-46CF-A4FB-E2696C75384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311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A9D19-7C87-46CF-A4FB-E2696C75384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546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A9D19-7C87-46CF-A4FB-E2696C75384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163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A9D19-7C87-46CF-A4FB-E2696C75384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611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A9D19-7C87-46CF-A4FB-E2696C75384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960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A9D19-7C87-46CF-A4FB-E2696C75384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420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9BEB3-18DB-499F-A352-6D449DD34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7A88C6-14A5-490B-AE01-A5CAA24A0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7FD69-4E00-4676-A4EC-FB0CEF0EF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DF66-95B7-4832-BC1F-0E715489427C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9FA063-A5A3-4823-8415-7DB9ABC14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85913-1073-4BDC-A25D-A0CF1F35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0BF7-B56C-47CC-8632-7629BA08B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49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EBE3D-E880-4600-AB10-589E354B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F3AA83-6DC6-4E93-AC1D-B6CCB7766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55B96-6440-4D34-938C-DAF867D9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DF66-95B7-4832-BC1F-0E715489427C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58A9D-D2E4-4448-A801-3F8365CC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5773B2-FF57-4D21-B337-EFAE38E6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0BF7-B56C-47CC-8632-7629BA08B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120D8E-C5DA-46A8-8ED1-C411F62E0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EC544F-76FB-4428-A4AF-62D02EC0C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09730-A8D2-4011-8EB1-47FB3BC3F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DF66-95B7-4832-BC1F-0E715489427C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6892DA-4270-4E94-B7A2-66E03C10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74ECB-CEDA-49A9-A293-1FBF114A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0BF7-B56C-47CC-8632-7629BA08B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23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03E5F-3B79-4656-9E93-275AC0D4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AAE8BA-C570-4590-8803-D4E4F31C3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6DFAFC-3315-4E58-BB9D-3441D846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DF66-95B7-4832-BC1F-0E715489427C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905D1F-6242-4C99-B720-A299B1606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93429D-68B4-4BD6-85A8-7547ECFF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0BF7-B56C-47CC-8632-7629BA08B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81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E08EB-6877-43B3-A6A7-73A281BF2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839B8B-EFF4-4C4F-87A3-34CEAC3F7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9BEDA-DBCC-415F-91DF-E8DBBDC49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DF66-95B7-4832-BC1F-0E715489427C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D8DD6-29D4-450F-9764-ECE59B71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2DFCE-F630-44EC-B64E-AEF79F1F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0BF7-B56C-47CC-8632-7629BA08B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06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899B1-D24E-45A9-B9DE-236BB86BE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91B02-1786-44FB-BB34-ADB8CC6C3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90976-33FE-48A5-8783-8CCE642DF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F96A17-2076-43F1-88E4-13FF3518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DF66-95B7-4832-BC1F-0E715489427C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941533-9472-4B93-96C7-0DDF15BD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8BF82A-77CF-40FC-B867-F6CAAFC1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0BF7-B56C-47CC-8632-7629BA08B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84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17AC4-4857-4B62-8430-DCD36BC7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DD5F45-89DD-4AC9-B94F-512DD466B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AFD492-8B7F-4B98-B301-888EFE4CD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6B7927-93BB-450D-BC20-EB502509E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907619-D309-4624-A0E9-94E5A98C6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372B78-8581-40BC-991D-D53B627F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DF66-95B7-4832-BC1F-0E715489427C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9D1463-5D2F-466C-ABE6-8F36FAE5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830135-4914-4830-B326-2EBD7415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0BF7-B56C-47CC-8632-7629BA08B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82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89415-F40F-4BF0-8537-4626B80E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3D0447-EF0E-4C99-8022-86B072213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DF66-95B7-4832-BC1F-0E715489427C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BF2533-1D89-47C1-A45C-C8FE676B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FA3804-9423-40AD-8493-3A6B4476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0BF7-B56C-47CC-8632-7629BA08B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2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8A885-3459-49DE-9DCD-E85F5DED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DF66-95B7-4832-BC1F-0E715489427C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9D1461-F427-448B-B409-4563C632F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A27F33-0E6D-4734-A49A-E9AE5513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0BF7-B56C-47CC-8632-7629BA08B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15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A4E21-F731-40E1-B801-0856A1918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C8739-9A58-489C-8278-AC38D12E5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30B7AA-6348-465E-BFC7-E590CEE6C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B8EC47-C2EE-4F50-854B-A6B5A745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DF66-95B7-4832-BC1F-0E715489427C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266BD1-060C-46F6-BECF-38A6CB70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486BE6-BC27-4794-891E-2991B3C9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0BF7-B56C-47CC-8632-7629BA08B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87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484DD-ED5A-41D6-98A3-0CEB72B5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799EFC-7CC1-48AE-94E7-42CB26E4C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EED97E-FF4E-45D6-AC1D-16211A434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EDF380-950C-453A-B975-B852356F6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DF66-95B7-4832-BC1F-0E715489427C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A1668D-CFDA-413F-99B8-75F44386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55BF58-8BB5-434B-97AA-B6B8F1D6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0BF7-B56C-47CC-8632-7629BA08B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53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5A0E30-79CA-476C-BE55-46749C100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DCA465-E64D-4279-945D-7568B9AA4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C273C-2C65-41D2-97ED-79F75EF49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7DF66-95B7-4832-BC1F-0E715489427C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D060BF-2936-494A-B975-65D5B5B6D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C4B347-B8B8-4CFB-8DD1-4EECA4265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C0BF7-B56C-47CC-8632-7629BA08B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02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9B5C70E-C766-40B1-B399-D53B6F4EC7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10"/>
          <a:stretch/>
        </p:blipFill>
        <p:spPr>
          <a:xfrm>
            <a:off x="5267115" y="6204568"/>
            <a:ext cx="1657769" cy="44092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83537189-5ADE-4B12-86BA-5112F80BB09A}"/>
              </a:ext>
            </a:extLst>
          </p:cNvPr>
          <p:cNvGrpSpPr/>
          <p:nvPr/>
        </p:nvGrpSpPr>
        <p:grpSpPr>
          <a:xfrm>
            <a:off x="9174377" y="3"/>
            <a:ext cx="3017626" cy="3200398"/>
            <a:chOff x="8859796" y="2"/>
            <a:chExt cx="3332207" cy="3534033"/>
          </a:xfrm>
        </p:grpSpPr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441785BF-D66B-4A8C-BAB0-198BC4006778}"/>
                </a:ext>
              </a:extLst>
            </p:cNvPr>
            <p:cNvSpPr/>
            <p:nvPr/>
          </p:nvSpPr>
          <p:spPr>
            <a:xfrm rot="5400000" flipV="1">
              <a:off x="9111052" y="453084"/>
              <a:ext cx="3534033" cy="2627869"/>
            </a:xfrm>
            <a:prstGeom prst="rtTriangle">
              <a:avLst/>
            </a:prstGeom>
            <a:solidFill>
              <a:srgbClr val="002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EBA55A6C-6BD3-4A60-9F63-0FF7F6D404CB}"/>
                </a:ext>
              </a:extLst>
            </p:cNvPr>
            <p:cNvSpPr/>
            <p:nvPr/>
          </p:nvSpPr>
          <p:spPr>
            <a:xfrm rot="5400000" flipV="1">
              <a:off x="9141941" y="-282143"/>
              <a:ext cx="2767916" cy="3332206"/>
            </a:xfrm>
            <a:prstGeom prst="rtTriangle">
              <a:avLst/>
            </a:prstGeom>
            <a:solidFill>
              <a:srgbClr val="A0A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36D1C79F-60AD-4F81-BE08-F875757C6572}"/>
                </a:ext>
              </a:extLst>
            </p:cNvPr>
            <p:cNvSpPr/>
            <p:nvPr/>
          </p:nvSpPr>
          <p:spPr>
            <a:xfrm rot="5400000" flipV="1">
              <a:off x="9238735" y="6178"/>
              <a:ext cx="2953265" cy="2953265"/>
            </a:xfrm>
            <a:prstGeom prst="rtTriangle">
              <a:avLst/>
            </a:prstGeom>
            <a:solidFill>
              <a:srgbClr val="DB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0C25F71-8F53-45D3-8003-5295BD9018A0}"/>
              </a:ext>
            </a:extLst>
          </p:cNvPr>
          <p:cNvGrpSpPr/>
          <p:nvPr/>
        </p:nvGrpSpPr>
        <p:grpSpPr>
          <a:xfrm rot="10800000">
            <a:off x="0" y="3657602"/>
            <a:ext cx="3017626" cy="3200398"/>
            <a:chOff x="8859796" y="2"/>
            <a:chExt cx="3332207" cy="3534033"/>
          </a:xfrm>
        </p:grpSpPr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78F501D4-1E03-45D3-93C5-BA16AFC62207}"/>
                </a:ext>
              </a:extLst>
            </p:cNvPr>
            <p:cNvSpPr/>
            <p:nvPr/>
          </p:nvSpPr>
          <p:spPr>
            <a:xfrm rot="5400000" flipV="1">
              <a:off x="9111052" y="453084"/>
              <a:ext cx="3534033" cy="2627869"/>
            </a:xfrm>
            <a:prstGeom prst="rtTriangle">
              <a:avLst/>
            </a:prstGeom>
            <a:solidFill>
              <a:srgbClr val="002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2D883011-F520-4826-BAB5-D41AD5D5C474}"/>
                </a:ext>
              </a:extLst>
            </p:cNvPr>
            <p:cNvSpPr/>
            <p:nvPr/>
          </p:nvSpPr>
          <p:spPr>
            <a:xfrm rot="5400000" flipV="1">
              <a:off x="9141941" y="-282143"/>
              <a:ext cx="2767916" cy="3332206"/>
            </a:xfrm>
            <a:prstGeom prst="rtTriangle">
              <a:avLst/>
            </a:prstGeom>
            <a:solidFill>
              <a:srgbClr val="A0A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145D3794-E65D-44C2-A05E-9A9BD54EE9CB}"/>
                </a:ext>
              </a:extLst>
            </p:cNvPr>
            <p:cNvSpPr/>
            <p:nvPr/>
          </p:nvSpPr>
          <p:spPr>
            <a:xfrm rot="5400000" flipV="1">
              <a:off x="9238735" y="6178"/>
              <a:ext cx="2953265" cy="2953265"/>
            </a:xfrm>
            <a:prstGeom prst="rtTriangle">
              <a:avLst/>
            </a:prstGeom>
            <a:solidFill>
              <a:srgbClr val="DB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C554FB2-6258-4295-A6AA-29357B101A73}"/>
              </a:ext>
            </a:extLst>
          </p:cNvPr>
          <p:cNvSpPr txBox="1"/>
          <p:nvPr/>
        </p:nvSpPr>
        <p:spPr>
          <a:xfrm>
            <a:off x="1666130" y="2126054"/>
            <a:ext cx="8859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002448"/>
                </a:solidFill>
                <a:latin typeface="a고딕18" panose="02020600000000000000" pitchFamily="18" charset="-127"/>
                <a:ea typeface="a고딕18" panose="02020600000000000000" pitchFamily="18" charset="-127"/>
              </a:rPr>
              <a:t>Genetic</a:t>
            </a:r>
            <a:r>
              <a:rPr lang="ko-KR" altLang="en-US" sz="6600" dirty="0">
                <a:solidFill>
                  <a:srgbClr val="002448"/>
                </a:solidFill>
                <a:latin typeface="a고딕18" panose="02020600000000000000" pitchFamily="18" charset="-127"/>
                <a:ea typeface="a고딕18" panose="02020600000000000000" pitchFamily="18" charset="-127"/>
              </a:rPr>
              <a:t> </a:t>
            </a:r>
            <a:r>
              <a:rPr lang="en-US" altLang="ko-KR" sz="6600" dirty="0">
                <a:solidFill>
                  <a:srgbClr val="4F6881"/>
                </a:solidFill>
                <a:latin typeface="a고딕18" panose="02020600000000000000" pitchFamily="18" charset="-127"/>
                <a:ea typeface="a고딕18" panose="02020600000000000000" pitchFamily="18" charset="-127"/>
              </a:rPr>
              <a:t>Algorithm</a:t>
            </a:r>
            <a:endParaRPr lang="ko-KR" altLang="en-US" sz="6600" dirty="0">
              <a:solidFill>
                <a:srgbClr val="4F6881"/>
              </a:solidFill>
              <a:latin typeface="a고딕18" panose="02020600000000000000" pitchFamily="18" charset="-127"/>
              <a:ea typeface="a고딕18" panose="02020600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0614F1-F7FC-4A9E-A980-2F938875B6F3}"/>
              </a:ext>
            </a:extLst>
          </p:cNvPr>
          <p:cNvSpPr/>
          <p:nvPr/>
        </p:nvSpPr>
        <p:spPr>
          <a:xfrm>
            <a:off x="1428009" y="3258764"/>
            <a:ext cx="93359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rgbClr val="A0A7AE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N-Queens Problem Implementation</a:t>
            </a:r>
            <a:endParaRPr lang="ko-KR" altLang="en-US" sz="3200" dirty="0">
              <a:solidFill>
                <a:srgbClr val="A0A7AE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B53455-8D67-46CE-8CF7-998ABE936775}"/>
              </a:ext>
            </a:extLst>
          </p:cNvPr>
          <p:cNvSpPr/>
          <p:nvPr/>
        </p:nvSpPr>
        <p:spPr>
          <a:xfrm>
            <a:off x="4459973" y="4177948"/>
            <a:ext cx="32720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00244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소프트웨어학과 </a:t>
            </a:r>
            <a:r>
              <a:rPr lang="en-US" altLang="ko-KR" sz="1600" dirty="0">
                <a:solidFill>
                  <a:srgbClr val="00244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2015125005 </a:t>
            </a:r>
            <a:r>
              <a:rPr lang="ko-KR" altLang="en-US" sz="1600" dirty="0">
                <a:solidFill>
                  <a:srgbClr val="00244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강정석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8614168-79F7-4E05-9EAA-89079DAB8065}"/>
              </a:ext>
            </a:extLst>
          </p:cNvPr>
          <p:cNvCxnSpPr>
            <a:cxnSpLocks/>
          </p:cNvCxnSpPr>
          <p:nvPr/>
        </p:nvCxnSpPr>
        <p:spPr>
          <a:xfrm>
            <a:off x="1428009" y="3234050"/>
            <a:ext cx="9335977" cy="0"/>
          </a:xfrm>
          <a:prstGeom prst="line">
            <a:avLst/>
          </a:prstGeom>
          <a:ln w="19050">
            <a:solidFill>
              <a:srgbClr val="A0A7AE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98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0AFAA56-2B97-4328-94BB-43E8833A66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10"/>
          <a:stretch/>
        </p:blipFill>
        <p:spPr>
          <a:xfrm>
            <a:off x="10381174" y="75617"/>
            <a:ext cx="1657769" cy="44092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7056104-06CC-497C-95A3-8BF0856429E6}"/>
              </a:ext>
            </a:extLst>
          </p:cNvPr>
          <p:cNvSpPr/>
          <p:nvPr/>
        </p:nvSpPr>
        <p:spPr>
          <a:xfrm>
            <a:off x="5127705" y="3244576"/>
            <a:ext cx="58830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244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N (must be 4 in this case) queens are placed on the board.</a:t>
            </a:r>
          </a:p>
          <a:p>
            <a:endParaRPr lang="en-US" altLang="ko-KR" sz="1600" dirty="0">
              <a:solidFill>
                <a:srgbClr val="002448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en-US" altLang="ko-KR" sz="1600" dirty="0">
                <a:solidFill>
                  <a:srgbClr val="00244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No two queens are on the same row, column, or diagonal.</a:t>
            </a:r>
            <a:endParaRPr lang="ko-KR" altLang="en-US" sz="1600" dirty="0">
              <a:solidFill>
                <a:srgbClr val="002448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EDF436-76FF-43D6-8431-ECC0A82B384E}"/>
              </a:ext>
            </a:extLst>
          </p:cNvPr>
          <p:cNvSpPr/>
          <p:nvPr/>
        </p:nvSpPr>
        <p:spPr>
          <a:xfrm>
            <a:off x="3386979" y="6409517"/>
            <a:ext cx="86519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676F7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Image from: The N-queens Problem (Google Optimization Tools, https://developers.google.com/optimization/cp/queens)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E0B9E57-B112-449B-9440-4E853B039767}"/>
              </a:ext>
            </a:extLst>
          </p:cNvPr>
          <p:cNvGrpSpPr/>
          <p:nvPr/>
        </p:nvGrpSpPr>
        <p:grpSpPr>
          <a:xfrm>
            <a:off x="189224" y="-8720"/>
            <a:ext cx="6652640" cy="1154657"/>
            <a:chOff x="189224" y="-8720"/>
            <a:chExt cx="6652640" cy="115465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6710BC1-6A86-4CA7-9501-76C6DA8E258E}"/>
                </a:ext>
              </a:extLst>
            </p:cNvPr>
            <p:cNvSpPr txBox="1"/>
            <p:nvPr/>
          </p:nvSpPr>
          <p:spPr>
            <a:xfrm>
              <a:off x="490207" y="37941"/>
              <a:ext cx="117123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>
                  <a:solidFill>
                    <a:srgbClr val="EBF4FF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0</a:t>
              </a:r>
              <a:r>
                <a:rPr lang="en-US" altLang="ko-KR" sz="6600" dirty="0">
                  <a:solidFill>
                    <a:srgbClr val="4F6881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1</a:t>
              </a:r>
              <a:endParaRPr lang="ko-KR" altLang="en-US" sz="6600" dirty="0">
                <a:solidFill>
                  <a:srgbClr val="4F6881"/>
                </a:solidFill>
                <a:latin typeface="a고딕18" panose="02020600000000000000" pitchFamily="18" charset="-127"/>
                <a:ea typeface="a고딕18" panose="02020600000000000000" pitchFamily="18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6760DF0-095B-4BF4-AD2B-B4AB3889C406}"/>
                </a:ext>
              </a:extLst>
            </p:cNvPr>
            <p:cNvSpPr txBox="1"/>
            <p:nvPr/>
          </p:nvSpPr>
          <p:spPr>
            <a:xfrm>
              <a:off x="1523516" y="171484"/>
              <a:ext cx="5318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rgbClr val="002448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What</a:t>
              </a:r>
              <a:r>
                <a:rPr lang="ko-KR" altLang="en-US" sz="2800" dirty="0">
                  <a:solidFill>
                    <a:srgbClr val="002448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 </a:t>
              </a:r>
              <a:r>
                <a:rPr lang="en-US" altLang="ko-KR" sz="2800" dirty="0">
                  <a:solidFill>
                    <a:srgbClr val="002448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is</a:t>
              </a:r>
              <a:r>
                <a:rPr lang="ko-KR" altLang="en-US" sz="2800" dirty="0">
                  <a:solidFill>
                    <a:srgbClr val="002448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 </a:t>
              </a:r>
              <a:r>
                <a:rPr lang="en-US" altLang="ko-KR" sz="2800" dirty="0">
                  <a:solidFill>
                    <a:srgbClr val="002448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the</a:t>
              </a:r>
              <a:r>
                <a:rPr lang="ko-KR" altLang="en-US" sz="2800" dirty="0">
                  <a:solidFill>
                    <a:srgbClr val="002448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 </a:t>
              </a:r>
              <a:r>
                <a:rPr lang="en-US" altLang="ko-KR" sz="2800" dirty="0">
                  <a:solidFill>
                    <a:srgbClr val="002448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N-Queens</a:t>
              </a:r>
              <a:r>
                <a:rPr lang="ko-KR" altLang="en-US" sz="2800" dirty="0">
                  <a:solidFill>
                    <a:srgbClr val="002448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 </a:t>
              </a:r>
              <a:r>
                <a:rPr lang="en-US" altLang="ko-KR" sz="2800" dirty="0">
                  <a:solidFill>
                    <a:srgbClr val="002448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Problem?</a:t>
              </a:r>
              <a:endParaRPr lang="ko-KR" altLang="en-US" sz="2800" dirty="0">
                <a:solidFill>
                  <a:srgbClr val="002448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5FAF514-C5C5-46CF-9329-B90F96FF0858}"/>
                </a:ext>
              </a:extLst>
            </p:cNvPr>
            <p:cNvSpPr txBox="1"/>
            <p:nvPr/>
          </p:nvSpPr>
          <p:spPr>
            <a:xfrm>
              <a:off x="1511903" y="635303"/>
              <a:ext cx="3225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A0A7AE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Problem Definitions</a:t>
              </a:r>
              <a:endParaRPr lang="ko-KR" altLang="en-US" sz="2000" dirty="0">
                <a:solidFill>
                  <a:srgbClr val="A0A7AE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9995A7E-BEE3-4026-A7C3-072BE2B353CC}"/>
                </a:ext>
              </a:extLst>
            </p:cNvPr>
            <p:cNvSpPr/>
            <p:nvPr/>
          </p:nvSpPr>
          <p:spPr>
            <a:xfrm>
              <a:off x="239590" y="0"/>
              <a:ext cx="163207" cy="1058466"/>
            </a:xfrm>
            <a:prstGeom prst="rect">
              <a:avLst/>
            </a:prstGeom>
            <a:solidFill>
              <a:srgbClr val="4F68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0F047AE-BF01-4765-B3F9-27E5AAF3ED17}"/>
                </a:ext>
              </a:extLst>
            </p:cNvPr>
            <p:cNvSpPr/>
            <p:nvPr/>
          </p:nvSpPr>
          <p:spPr>
            <a:xfrm>
              <a:off x="189224" y="-8720"/>
              <a:ext cx="163207" cy="873692"/>
            </a:xfrm>
            <a:prstGeom prst="rect">
              <a:avLst/>
            </a:prstGeom>
            <a:solidFill>
              <a:srgbClr val="ABC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pic>
        <p:nvPicPr>
          <p:cNvPr id="1026" name="Picture 2" descr="https://developers.google.com/optimization/images/queens/sol_4x4_b.png">
            <a:extLst>
              <a:ext uri="{FF2B5EF4-FFF2-40B4-BE49-F238E27FC236}">
                <a16:creationId xmlns:a16="http://schemas.microsoft.com/office/drawing/2014/main" id="{AE4967ED-9BBE-4D53-BD1B-F2FC53D9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280" y="2073467"/>
            <a:ext cx="3119657" cy="311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62A90E0-F99A-4FD9-8DA9-6031844000F4}"/>
              </a:ext>
            </a:extLst>
          </p:cNvPr>
          <p:cNvCxnSpPr>
            <a:cxnSpLocks/>
          </p:cNvCxnSpPr>
          <p:nvPr/>
        </p:nvCxnSpPr>
        <p:spPr>
          <a:xfrm>
            <a:off x="1551719" y="2462106"/>
            <a:ext cx="0" cy="234237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5B3C34E-7A00-4A2F-B76A-AB99D5D47294}"/>
              </a:ext>
            </a:extLst>
          </p:cNvPr>
          <p:cNvCxnSpPr>
            <a:cxnSpLocks/>
          </p:cNvCxnSpPr>
          <p:nvPr/>
        </p:nvCxnSpPr>
        <p:spPr>
          <a:xfrm flipH="1">
            <a:off x="1551719" y="3244506"/>
            <a:ext cx="242861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45EA49B-07E5-45E2-8516-9B01D2F7359E}"/>
              </a:ext>
            </a:extLst>
          </p:cNvPr>
          <p:cNvCxnSpPr>
            <a:cxnSpLocks/>
          </p:cNvCxnSpPr>
          <p:nvPr/>
        </p:nvCxnSpPr>
        <p:spPr>
          <a:xfrm flipH="1">
            <a:off x="1551719" y="2462105"/>
            <a:ext cx="786371" cy="78240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C82FDC6-6448-4137-92BC-7AD669242293}"/>
              </a:ext>
            </a:extLst>
          </p:cNvPr>
          <p:cNvCxnSpPr>
            <a:cxnSpLocks/>
          </p:cNvCxnSpPr>
          <p:nvPr/>
        </p:nvCxnSpPr>
        <p:spPr>
          <a:xfrm>
            <a:off x="1551719" y="3244506"/>
            <a:ext cx="1589514" cy="155997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82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0AFAA56-2B97-4328-94BB-43E8833A66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10"/>
          <a:stretch/>
        </p:blipFill>
        <p:spPr>
          <a:xfrm>
            <a:off x="10381174" y="75617"/>
            <a:ext cx="1657769" cy="44092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7056104-06CC-497C-95A3-8BF0856429E6}"/>
              </a:ext>
            </a:extLst>
          </p:cNvPr>
          <p:cNvSpPr/>
          <p:nvPr/>
        </p:nvSpPr>
        <p:spPr>
          <a:xfrm>
            <a:off x="1023393" y="1789666"/>
            <a:ext cx="58830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244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The Basic Elements of Genetic Algorithm</a:t>
            </a:r>
            <a:endParaRPr lang="ko-KR" altLang="en-US" sz="1600" dirty="0">
              <a:solidFill>
                <a:srgbClr val="002448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EDF436-76FF-43D6-8431-ECC0A82B384E}"/>
              </a:ext>
            </a:extLst>
          </p:cNvPr>
          <p:cNvSpPr/>
          <p:nvPr/>
        </p:nvSpPr>
        <p:spPr>
          <a:xfrm>
            <a:off x="3386979" y="6409517"/>
            <a:ext cx="86519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676F7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Image from: The N-queens Problem (Google Optimization Tools, https://developers.google.com/optimization/cp/queens)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E0B9E57-B112-449B-9440-4E853B039767}"/>
              </a:ext>
            </a:extLst>
          </p:cNvPr>
          <p:cNvGrpSpPr/>
          <p:nvPr/>
        </p:nvGrpSpPr>
        <p:grpSpPr>
          <a:xfrm>
            <a:off x="189224" y="-8720"/>
            <a:ext cx="6717184" cy="1154657"/>
            <a:chOff x="189224" y="-8720"/>
            <a:chExt cx="6717184" cy="115465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6710BC1-6A86-4CA7-9501-76C6DA8E258E}"/>
                </a:ext>
              </a:extLst>
            </p:cNvPr>
            <p:cNvSpPr txBox="1"/>
            <p:nvPr/>
          </p:nvSpPr>
          <p:spPr>
            <a:xfrm>
              <a:off x="490207" y="37941"/>
              <a:ext cx="117123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>
                  <a:solidFill>
                    <a:srgbClr val="EBF4FF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0</a:t>
              </a:r>
              <a:r>
                <a:rPr lang="en-US" altLang="ko-KR" sz="6600" dirty="0">
                  <a:solidFill>
                    <a:srgbClr val="4F6881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2</a:t>
              </a:r>
              <a:endParaRPr lang="ko-KR" altLang="en-US" sz="6600" dirty="0">
                <a:solidFill>
                  <a:srgbClr val="4F6881"/>
                </a:solidFill>
                <a:latin typeface="a고딕18" panose="02020600000000000000" pitchFamily="18" charset="-127"/>
                <a:ea typeface="a고딕18" panose="02020600000000000000" pitchFamily="18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6760DF0-095B-4BF4-AD2B-B4AB3889C406}"/>
                </a:ext>
              </a:extLst>
            </p:cNvPr>
            <p:cNvSpPr txBox="1"/>
            <p:nvPr/>
          </p:nvSpPr>
          <p:spPr>
            <a:xfrm>
              <a:off x="1523515" y="171484"/>
              <a:ext cx="53828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rgbClr val="002448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How to apply Genetic Algorithm</a:t>
              </a:r>
              <a:endParaRPr lang="ko-KR" altLang="en-US" sz="2800" dirty="0">
                <a:solidFill>
                  <a:srgbClr val="002448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5FAF514-C5C5-46CF-9329-B90F96FF0858}"/>
                </a:ext>
              </a:extLst>
            </p:cNvPr>
            <p:cNvSpPr txBox="1"/>
            <p:nvPr/>
          </p:nvSpPr>
          <p:spPr>
            <a:xfrm>
              <a:off x="1511903" y="635303"/>
              <a:ext cx="3225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A0A7AE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Definitions</a:t>
              </a:r>
              <a:endParaRPr lang="ko-KR" altLang="en-US" sz="2000" dirty="0">
                <a:solidFill>
                  <a:srgbClr val="A0A7AE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9995A7E-BEE3-4026-A7C3-072BE2B353CC}"/>
                </a:ext>
              </a:extLst>
            </p:cNvPr>
            <p:cNvSpPr/>
            <p:nvPr/>
          </p:nvSpPr>
          <p:spPr>
            <a:xfrm>
              <a:off x="239590" y="0"/>
              <a:ext cx="163207" cy="1058466"/>
            </a:xfrm>
            <a:prstGeom prst="rect">
              <a:avLst/>
            </a:prstGeom>
            <a:solidFill>
              <a:srgbClr val="4F68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0F047AE-BF01-4765-B3F9-27E5AAF3ED17}"/>
                </a:ext>
              </a:extLst>
            </p:cNvPr>
            <p:cNvSpPr/>
            <p:nvPr/>
          </p:nvSpPr>
          <p:spPr>
            <a:xfrm>
              <a:off x="189224" y="-8720"/>
              <a:ext cx="163207" cy="873692"/>
            </a:xfrm>
            <a:prstGeom prst="rect">
              <a:avLst/>
            </a:prstGeom>
            <a:solidFill>
              <a:srgbClr val="ABC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pic>
        <p:nvPicPr>
          <p:cNvPr id="1026" name="Picture 2" descr="https://developers.google.com/optimization/images/queens/sol_4x4_b.png">
            <a:extLst>
              <a:ext uri="{FF2B5EF4-FFF2-40B4-BE49-F238E27FC236}">
                <a16:creationId xmlns:a16="http://schemas.microsoft.com/office/drawing/2014/main" id="{AE4967ED-9BBE-4D53-BD1B-F2FC53D9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186" y="2302382"/>
            <a:ext cx="1976587" cy="197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9A0251-0253-44CB-84EA-000EA5851F62}"/>
              </a:ext>
            </a:extLst>
          </p:cNvPr>
          <p:cNvSpPr/>
          <p:nvPr/>
        </p:nvSpPr>
        <p:spPr>
          <a:xfrm>
            <a:off x="1023392" y="2333212"/>
            <a:ext cx="58830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244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1) Chromosome (set queen to 1 and no queen to 0)</a:t>
            </a:r>
            <a:endParaRPr lang="ko-KR" altLang="en-US" sz="1600" dirty="0">
              <a:solidFill>
                <a:srgbClr val="002448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3B839E1-FA9B-42A1-87EC-80CAF3EEA9D3}"/>
              </a:ext>
            </a:extLst>
          </p:cNvPr>
          <p:cNvCxnSpPr>
            <a:cxnSpLocks/>
          </p:cNvCxnSpPr>
          <p:nvPr/>
        </p:nvCxnSpPr>
        <p:spPr>
          <a:xfrm>
            <a:off x="8687482" y="2531383"/>
            <a:ext cx="7315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FEF0F25-16A1-4989-96B7-908FA4FA1A2C}"/>
              </a:ext>
            </a:extLst>
          </p:cNvPr>
          <p:cNvCxnSpPr>
            <a:cxnSpLocks/>
          </p:cNvCxnSpPr>
          <p:nvPr/>
        </p:nvCxnSpPr>
        <p:spPr>
          <a:xfrm>
            <a:off x="8687482" y="3049543"/>
            <a:ext cx="7315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5993F39-9957-4822-92D8-DCA4BD5BD957}"/>
              </a:ext>
            </a:extLst>
          </p:cNvPr>
          <p:cNvCxnSpPr>
            <a:cxnSpLocks/>
          </p:cNvCxnSpPr>
          <p:nvPr/>
        </p:nvCxnSpPr>
        <p:spPr>
          <a:xfrm>
            <a:off x="8687482" y="3567703"/>
            <a:ext cx="7315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C8118B6-7481-4586-92E3-F5C7E8FE5848}"/>
              </a:ext>
            </a:extLst>
          </p:cNvPr>
          <p:cNvCxnSpPr>
            <a:cxnSpLocks/>
          </p:cNvCxnSpPr>
          <p:nvPr/>
        </p:nvCxnSpPr>
        <p:spPr>
          <a:xfrm>
            <a:off x="8687482" y="4085863"/>
            <a:ext cx="7315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D7A04F-1AEA-402B-A0AB-C23111C9511E}"/>
              </a:ext>
            </a:extLst>
          </p:cNvPr>
          <p:cNvSpPr/>
          <p:nvPr/>
        </p:nvSpPr>
        <p:spPr>
          <a:xfrm>
            <a:off x="9500711" y="2362106"/>
            <a:ext cx="8757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676F7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0 0 1 0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1397761-C232-42F1-8FF9-7B2E2D5230C5}"/>
              </a:ext>
            </a:extLst>
          </p:cNvPr>
          <p:cNvSpPr/>
          <p:nvPr/>
        </p:nvSpPr>
        <p:spPr>
          <a:xfrm>
            <a:off x="9500711" y="2880266"/>
            <a:ext cx="8757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676F7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1 0 0 0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964072F-B128-45C3-8B84-C6C29C4ECE08}"/>
              </a:ext>
            </a:extLst>
          </p:cNvPr>
          <p:cNvSpPr/>
          <p:nvPr/>
        </p:nvSpPr>
        <p:spPr>
          <a:xfrm>
            <a:off x="9500711" y="3398426"/>
            <a:ext cx="8757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676F7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0 0 0 1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A2E8D5-714E-4333-91D5-043215BBFA27}"/>
              </a:ext>
            </a:extLst>
          </p:cNvPr>
          <p:cNvSpPr/>
          <p:nvPr/>
        </p:nvSpPr>
        <p:spPr>
          <a:xfrm>
            <a:off x="9500711" y="3916586"/>
            <a:ext cx="8757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676F7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0 1 0 0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9A87219-7E54-409F-8756-79D583A0FED2}"/>
              </a:ext>
            </a:extLst>
          </p:cNvPr>
          <p:cNvSpPr/>
          <p:nvPr/>
        </p:nvSpPr>
        <p:spPr>
          <a:xfrm>
            <a:off x="1023392" y="2807135"/>
            <a:ext cx="58830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244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2) Population (each consists of N chromosomes)</a:t>
            </a:r>
            <a:endParaRPr lang="ko-KR" altLang="en-US" sz="1600" dirty="0">
              <a:solidFill>
                <a:srgbClr val="002448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91C843-400D-4E75-9E72-60281565F324}"/>
              </a:ext>
            </a:extLst>
          </p:cNvPr>
          <p:cNvSpPr/>
          <p:nvPr/>
        </p:nvSpPr>
        <p:spPr>
          <a:xfrm>
            <a:off x="1023392" y="3281058"/>
            <a:ext cx="58830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244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3) Pool (with 100 populations)</a:t>
            </a:r>
            <a:endParaRPr lang="ko-KR" altLang="en-US" sz="1600" dirty="0">
              <a:solidFill>
                <a:srgbClr val="002448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7CEF7FB-39A2-4992-8323-FFA7B84CE187}"/>
              </a:ext>
            </a:extLst>
          </p:cNvPr>
          <p:cNvSpPr/>
          <p:nvPr/>
        </p:nvSpPr>
        <p:spPr>
          <a:xfrm>
            <a:off x="1023392" y="3754981"/>
            <a:ext cx="58830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244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4) Operations (e.g. Selection, Crossover, Mutation, etc.)</a:t>
            </a:r>
            <a:endParaRPr lang="ko-KR" altLang="en-US" sz="1600" dirty="0">
              <a:solidFill>
                <a:srgbClr val="002448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3EF17EB2-54B0-4C4C-8B35-5661B63EBA18}"/>
              </a:ext>
            </a:extLst>
          </p:cNvPr>
          <p:cNvSpPr/>
          <p:nvPr/>
        </p:nvSpPr>
        <p:spPr>
          <a:xfrm>
            <a:off x="6357424" y="1459377"/>
            <a:ext cx="4496697" cy="366259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10668D-5117-4DF9-99B0-498174A68DD7}"/>
              </a:ext>
            </a:extLst>
          </p:cNvPr>
          <p:cNvSpPr/>
          <p:nvPr/>
        </p:nvSpPr>
        <p:spPr>
          <a:xfrm>
            <a:off x="6288525" y="1539087"/>
            <a:ext cx="4995134" cy="4137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2" descr="https://developers.google.com/optimization/images/queens/sol_4x4_b.png">
            <a:extLst>
              <a:ext uri="{FF2B5EF4-FFF2-40B4-BE49-F238E27FC236}">
                <a16:creationId xmlns:a16="http://schemas.microsoft.com/office/drawing/2014/main" id="{056EFA7A-AFEB-4F1D-980B-F768A1286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186" y="2333212"/>
            <a:ext cx="1976587" cy="197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FC0B221-F417-487B-A6B1-6B110B12AADC}"/>
              </a:ext>
            </a:extLst>
          </p:cNvPr>
          <p:cNvCxnSpPr>
            <a:cxnSpLocks/>
          </p:cNvCxnSpPr>
          <p:nvPr/>
        </p:nvCxnSpPr>
        <p:spPr>
          <a:xfrm>
            <a:off x="8742582" y="2586042"/>
            <a:ext cx="7315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4286AA9-20AA-4D0E-9D19-0BD237C075B2}"/>
              </a:ext>
            </a:extLst>
          </p:cNvPr>
          <p:cNvCxnSpPr>
            <a:cxnSpLocks/>
          </p:cNvCxnSpPr>
          <p:nvPr/>
        </p:nvCxnSpPr>
        <p:spPr>
          <a:xfrm>
            <a:off x="8742582" y="3104202"/>
            <a:ext cx="7315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1DE5E00-D80F-4EA7-A26D-8FA6563D2AEF}"/>
              </a:ext>
            </a:extLst>
          </p:cNvPr>
          <p:cNvCxnSpPr>
            <a:cxnSpLocks/>
          </p:cNvCxnSpPr>
          <p:nvPr/>
        </p:nvCxnSpPr>
        <p:spPr>
          <a:xfrm>
            <a:off x="8742582" y="3622362"/>
            <a:ext cx="7315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CB9427D-8ADF-4F39-A2D5-92BD46CB96E2}"/>
              </a:ext>
            </a:extLst>
          </p:cNvPr>
          <p:cNvCxnSpPr>
            <a:cxnSpLocks/>
          </p:cNvCxnSpPr>
          <p:nvPr/>
        </p:nvCxnSpPr>
        <p:spPr>
          <a:xfrm>
            <a:off x="8742582" y="4140522"/>
            <a:ext cx="7315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E6A14DF-FC64-43D0-89DF-BC4C0EE3FBAA}"/>
              </a:ext>
            </a:extLst>
          </p:cNvPr>
          <p:cNvSpPr/>
          <p:nvPr/>
        </p:nvSpPr>
        <p:spPr>
          <a:xfrm>
            <a:off x="9555811" y="2416765"/>
            <a:ext cx="8757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676F7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2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91B02F7-A530-4988-A909-874DECBCC2BD}"/>
              </a:ext>
            </a:extLst>
          </p:cNvPr>
          <p:cNvSpPr/>
          <p:nvPr/>
        </p:nvSpPr>
        <p:spPr>
          <a:xfrm>
            <a:off x="9555811" y="2934925"/>
            <a:ext cx="8757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676F7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0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141837B-CF5F-4543-9CF7-6922B082EBBC}"/>
              </a:ext>
            </a:extLst>
          </p:cNvPr>
          <p:cNvSpPr/>
          <p:nvPr/>
        </p:nvSpPr>
        <p:spPr>
          <a:xfrm>
            <a:off x="9555811" y="3453085"/>
            <a:ext cx="8757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676F7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3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487E3B5-60AB-4A12-8B0A-1A6F4FB4C1E8}"/>
              </a:ext>
            </a:extLst>
          </p:cNvPr>
          <p:cNvSpPr/>
          <p:nvPr/>
        </p:nvSpPr>
        <p:spPr>
          <a:xfrm>
            <a:off x="9555811" y="3971245"/>
            <a:ext cx="8757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676F7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5206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  <p:bldP spid="26" grpId="0"/>
      <p:bldP spid="27" grpId="0"/>
      <p:bldP spid="28" grpId="0"/>
      <p:bldP spid="31" grpId="0"/>
      <p:bldP spid="35" grpId="0"/>
      <p:bldP spid="36" grpId="0"/>
      <p:bldP spid="2" grpId="0" animBg="1"/>
      <p:bldP spid="3" grpId="0" animBg="1"/>
      <p:bldP spid="37" grpId="0"/>
      <p:bldP spid="38" grpId="0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0BE6943-4617-41C7-9DA6-BF1DDED3D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07" y="1499232"/>
            <a:ext cx="6088547" cy="45278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0AFAA56-2B97-4328-94BB-43E8833A66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10"/>
          <a:stretch/>
        </p:blipFill>
        <p:spPr>
          <a:xfrm>
            <a:off x="10381174" y="75617"/>
            <a:ext cx="1657769" cy="440926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CE0B9E57-B112-449B-9440-4E853B039767}"/>
              </a:ext>
            </a:extLst>
          </p:cNvPr>
          <p:cNvGrpSpPr/>
          <p:nvPr/>
        </p:nvGrpSpPr>
        <p:grpSpPr>
          <a:xfrm>
            <a:off x="189224" y="-8720"/>
            <a:ext cx="6717184" cy="1154657"/>
            <a:chOff x="189224" y="-8720"/>
            <a:chExt cx="6717184" cy="115465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6710BC1-6A86-4CA7-9501-76C6DA8E258E}"/>
                </a:ext>
              </a:extLst>
            </p:cNvPr>
            <p:cNvSpPr txBox="1"/>
            <p:nvPr/>
          </p:nvSpPr>
          <p:spPr>
            <a:xfrm>
              <a:off x="490207" y="37941"/>
              <a:ext cx="117123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>
                  <a:solidFill>
                    <a:srgbClr val="EBF4FF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0</a:t>
              </a:r>
              <a:r>
                <a:rPr lang="en-US" altLang="ko-KR" sz="6600" dirty="0">
                  <a:solidFill>
                    <a:srgbClr val="4F6881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3</a:t>
              </a:r>
              <a:endParaRPr lang="ko-KR" altLang="en-US" sz="6600" dirty="0">
                <a:solidFill>
                  <a:srgbClr val="4F6881"/>
                </a:solidFill>
                <a:latin typeface="a고딕18" panose="02020600000000000000" pitchFamily="18" charset="-127"/>
                <a:ea typeface="a고딕18" panose="02020600000000000000" pitchFamily="18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6760DF0-095B-4BF4-AD2B-B4AB3889C406}"/>
                </a:ext>
              </a:extLst>
            </p:cNvPr>
            <p:cNvSpPr txBox="1"/>
            <p:nvPr/>
          </p:nvSpPr>
          <p:spPr>
            <a:xfrm>
              <a:off x="1523515" y="171484"/>
              <a:ext cx="53828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rgbClr val="002448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Process</a:t>
              </a:r>
              <a:endParaRPr lang="ko-KR" altLang="en-US" sz="2800" dirty="0">
                <a:solidFill>
                  <a:srgbClr val="002448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5FAF514-C5C5-46CF-9329-B90F96FF0858}"/>
                </a:ext>
              </a:extLst>
            </p:cNvPr>
            <p:cNvSpPr txBox="1"/>
            <p:nvPr/>
          </p:nvSpPr>
          <p:spPr>
            <a:xfrm>
              <a:off x="1511903" y="635303"/>
              <a:ext cx="3225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A0A7AE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with Java Implementation</a:t>
              </a:r>
              <a:endParaRPr lang="ko-KR" altLang="en-US" sz="2000" dirty="0">
                <a:solidFill>
                  <a:srgbClr val="A0A7AE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9995A7E-BEE3-4026-A7C3-072BE2B353CC}"/>
                </a:ext>
              </a:extLst>
            </p:cNvPr>
            <p:cNvSpPr/>
            <p:nvPr/>
          </p:nvSpPr>
          <p:spPr>
            <a:xfrm>
              <a:off x="239590" y="0"/>
              <a:ext cx="163207" cy="1058466"/>
            </a:xfrm>
            <a:prstGeom prst="rect">
              <a:avLst/>
            </a:prstGeom>
            <a:solidFill>
              <a:srgbClr val="4F68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0F047AE-BF01-4765-B3F9-27E5AAF3ED17}"/>
                </a:ext>
              </a:extLst>
            </p:cNvPr>
            <p:cNvSpPr/>
            <p:nvPr/>
          </p:nvSpPr>
          <p:spPr>
            <a:xfrm>
              <a:off x="189224" y="-8720"/>
              <a:ext cx="163207" cy="873692"/>
            </a:xfrm>
            <a:prstGeom prst="rect">
              <a:avLst/>
            </a:prstGeom>
            <a:solidFill>
              <a:srgbClr val="ABC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B74C557-CB9D-47A2-B866-5DCD82479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352" y="3199055"/>
            <a:ext cx="49625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0AFAA56-2B97-4328-94BB-43E8833A66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10"/>
          <a:stretch/>
        </p:blipFill>
        <p:spPr>
          <a:xfrm>
            <a:off x="10381174" y="75617"/>
            <a:ext cx="1657769" cy="440926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CE0B9E57-B112-449B-9440-4E853B039767}"/>
              </a:ext>
            </a:extLst>
          </p:cNvPr>
          <p:cNvGrpSpPr/>
          <p:nvPr/>
        </p:nvGrpSpPr>
        <p:grpSpPr>
          <a:xfrm>
            <a:off x="189224" y="-8720"/>
            <a:ext cx="6717184" cy="1154657"/>
            <a:chOff x="189224" y="-8720"/>
            <a:chExt cx="6717184" cy="115465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6710BC1-6A86-4CA7-9501-76C6DA8E258E}"/>
                </a:ext>
              </a:extLst>
            </p:cNvPr>
            <p:cNvSpPr txBox="1"/>
            <p:nvPr/>
          </p:nvSpPr>
          <p:spPr>
            <a:xfrm>
              <a:off x="490207" y="37941"/>
              <a:ext cx="117123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>
                  <a:solidFill>
                    <a:srgbClr val="EBF4FF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0</a:t>
              </a:r>
              <a:r>
                <a:rPr lang="en-US" altLang="ko-KR" sz="6600" dirty="0">
                  <a:solidFill>
                    <a:srgbClr val="4F6881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3</a:t>
              </a:r>
              <a:endParaRPr lang="ko-KR" altLang="en-US" sz="6600" dirty="0">
                <a:solidFill>
                  <a:srgbClr val="4F6881"/>
                </a:solidFill>
                <a:latin typeface="a고딕18" panose="02020600000000000000" pitchFamily="18" charset="-127"/>
                <a:ea typeface="a고딕18" panose="02020600000000000000" pitchFamily="18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6760DF0-095B-4BF4-AD2B-B4AB3889C406}"/>
                </a:ext>
              </a:extLst>
            </p:cNvPr>
            <p:cNvSpPr txBox="1"/>
            <p:nvPr/>
          </p:nvSpPr>
          <p:spPr>
            <a:xfrm>
              <a:off x="1523515" y="171484"/>
              <a:ext cx="53828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rgbClr val="002448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Process</a:t>
              </a:r>
              <a:endParaRPr lang="ko-KR" altLang="en-US" sz="2800" dirty="0">
                <a:solidFill>
                  <a:srgbClr val="002448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5FAF514-C5C5-46CF-9329-B90F96FF0858}"/>
                </a:ext>
              </a:extLst>
            </p:cNvPr>
            <p:cNvSpPr txBox="1"/>
            <p:nvPr/>
          </p:nvSpPr>
          <p:spPr>
            <a:xfrm>
              <a:off x="1511903" y="635303"/>
              <a:ext cx="3225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A0A7AE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Population and fitness</a:t>
              </a:r>
              <a:endParaRPr lang="ko-KR" altLang="en-US" sz="2000" dirty="0">
                <a:solidFill>
                  <a:srgbClr val="A0A7AE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9995A7E-BEE3-4026-A7C3-072BE2B353CC}"/>
                </a:ext>
              </a:extLst>
            </p:cNvPr>
            <p:cNvSpPr/>
            <p:nvPr/>
          </p:nvSpPr>
          <p:spPr>
            <a:xfrm>
              <a:off x="239590" y="0"/>
              <a:ext cx="163207" cy="1058466"/>
            </a:xfrm>
            <a:prstGeom prst="rect">
              <a:avLst/>
            </a:prstGeom>
            <a:solidFill>
              <a:srgbClr val="4F68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0F047AE-BF01-4765-B3F9-27E5AAF3ED17}"/>
                </a:ext>
              </a:extLst>
            </p:cNvPr>
            <p:cNvSpPr/>
            <p:nvPr/>
          </p:nvSpPr>
          <p:spPr>
            <a:xfrm>
              <a:off x="189224" y="-8720"/>
              <a:ext cx="163207" cy="873692"/>
            </a:xfrm>
            <a:prstGeom prst="rect">
              <a:avLst/>
            </a:prstGeom>
            <a:solidFill>
              <a:srgbClr val="ABC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440290F2-426E-475B-8D72-29304ABC8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825" y="1743299"/>
            <a:ext cx="8162925" cy="581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9E0D728-157D-445E-838D-922EDEB75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825" y="2517860"/>
            <a:ext cx="5295900" cy="1028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F5AAC7-02AB-4564-BF88-DCC002B3A6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825" y="3740096"/>
            <a:ext cx="7162800" cy="268605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D19B43-C1ED-4E9B-BE5E-E13F4AA6F2B5}"/>
              </a:ext>
            </a:extLst>
          </p:cNvPr>
          <p:cNvGrpSpPr/>
          <p:nvPr/>
        </p:nvGrpSpPr>
        <p:grpSpPr>
          <a:xfrm>
            <a:off x="7363333" y="3032210"/>
            <a:ext cx="3846725" cy="1740645"/>
            <a:chOff x="7846837" y="3342476"/>
            <a:chExt cx="3846725" cy="1740645"/>
          </a:xfrm>
        </p:grpSpPr>
        <p:sp>
          <p:nvSpPr>
            <p:cNvPr id="8" name="사각형: 위쪽 모서리의 한쪽은 둥글고 다른 한쪽은 잘림 7">
              <a:extLst>
                <a:ext uri="{FF2B5EF4-FFF2-40B4-BE49-F238E27FC236}">
                  <a16:creationId xmlns:a16="http://schemas.microsoft.com/office/drawing/2014/main" id="{E9322ED1-EA59-4978-9509-0FAD884F4E7F}"/>
                </a:ext>
              </a:extLst>
            </p:cNvPr>
            <p:cNvSpPr/>
            <p:nvPr/>
          </p:nvSpPr>
          <p:spPr>
            <a:xfrm>
              <a:off x="7846837" y="3348450"/>
              <a:ext cx="3846725" cy="1734671"/>
            </a:xfrm>
            <a:prstGeom prst="snip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F7AE27-6C91-47AB-8D59-AF4ACE9FDABF}"/>
                </a:ext>
              </a:extLst>
            </p:cNvPr>
            <p:cNvSpPr txBox="1"/>
            <p:nvPr/>
          </p:nvSpPr>
          <p:spPr>
            <a:xfrm>
              <a:off x="7967719" y="3342476"/>
              <a:ext cx="2093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</a:rPr>
                <a:t>Pool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788DCE1-3D31-440A-876D-5A8D3E98C4F0}"/>
                </a:ext>
              </a:extLst>
            </p:cNvPr>
            <p:cNvSpPr/>
            <p:nvPr/>
          </p:nvSpPr>
          <p:spPr>
            <a:xfrm>
              <a:off x="7955563" y="3804141"/>
              <a:ext cx="1731041" cy="46166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14602223</a:t>
              </a:r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445464B-4401-48E6-8168-40B66975FD0E}"/>
                </a:ext>
              </a:extLst>
            </p:cNvPr>
            <p:cNvSpPr/>
            <p:nvPr/>
          </p:nvSpPr>
          <p:spPr>
            <a:xfrm>
              <a:off x="9822463" y="3804141"/>
              <a:ext cx="1731041" cy="46166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13000167</a:t>
              </a:r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B72D2088-407A-4FE9-AAB9-583868DF33B5}"/>
                </a:ext>
              </a:extLst>
            </p:cNvPr>
            <p:cNvSpPr/>
            <p:nvPr/>
          </p:nvSpPr>
          <p:spPr>
            <a:xfrm>
              <a:off x="7982696" y="4360628"/>
              <a:ext cx="1731041" cy="46166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61030753</a:t>
              </a:r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87D8AD4-4CF3-4DA6-A488-CE1432249722}"/>
                </a:ext>
              </a:extLst>
            </p:cNvPr>
            <p:cNvSpPr/>
            <p:nvPr/>
          </p:nvSpPr>
          <p:spPr>
            <a:xfrm>
              <a:off x="9849596" y="4360628"/>
              <a:ext cx="1731041" cy="46166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13002223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336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0AFAA56-2B97-4328-94BB-43E8833A66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10"/>
          <a:stretch/>
        </p:blipFill>
        <p:spPr>
          <a:xfrm>
            <a:off x="10381174" y="75617"/>
            <a:ext cx="1657769" cy="440926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CE0B9E57-B112-449B-9440-4E853B039767}"/>
              </a:ext>
            </a:extLst>
          </p:cNvPr>
          <p:cNvGrpSpPr/>
          <p:nvPr/>
        </p:nvGrpSpPr>
        <p:grpSpPr>
          <a:xfrm>
            <a:off x="189224" y="-8720"/>
            <a:ext cx="6717184" cy="1154657"/>
            <a:chOff x="189224" y="-8720"/>
            <a:chExt cx="6717184" cy="115465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6710BC1-6A86-4CA7-9501-76C6DA8E258E}"/>
                </a:ext>
              </a:extLst>
            </p:cNvPr>
            <p:cNvSpPr txBox="1"/>
            <p:nvPr/>
          </p:nvSpPr>
          <p:spPr>
            <a:xfrm>
              <a:off x="490207" y="37941"/>
              <a:ext cx="117123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>
                  <a:solidFill>
                    <a:srgbClr val="EBF4FF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0</a:t>
              </a:r>
              <a:r>
                <a:rPr lang="en-US" altLang="ko-KR" sz="6600" dirty="0">
                  <a:solidFill>
                    <a:srgbClr val="4F6881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3</a:t>
              </a:r>
              <a:endParaRPr lang="ko-KR" altLang="en-US" sz="6600" dirty="0">
                <a:solidFill>
                  <a:srgbClr val="4F6881"/>
                </a:solidFill>
                <a:latin typeface="a고딕18" panose="02020600000000000000" pitchFamily="18" charset="-127"/>
                <a:ea typeface="a고딕18" panose="02020600000000000000" pitchFamily="18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6760DF0-095B-4BF4-AD2B-B4AB3889C406}"/>
                </a:ext>
              </a:extLst>
            </p:cNvPr>
            <p:cNvSpPr txBox="1"/>
            <p:nvPr/>
          </p:nvSpPr>
          <p:spPr>
            <a:xfrm>
              <a:off x="1523515" y="171484"/>
              <a:ext cx="53828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rgbClr val="002448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Process</a:t>
              </a:r>
              <a:endParaRPr lang="ko-KR" altLang="en-US" sz="2800" dirty="0">
                <a:solidFill>
                  <a:srgbClr val="002448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5FAF514-C5C5-46CF-9329-B90F96FF0858}"/>
                </a:ext>
              </a:extLst>
            </p:cNvPr>
            <p:cNvSpPr txBox="1"/>
            <p:nvPr/>
          </p:nvSpPr>
          <p:spPr>
            <a:xfrm>
              <a:off x="1511903" y="635303"/>
              <a:ext cx="3225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A0A7AE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Loop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9995A7E-BEE3-4026-A7C3-072BE2B353CC}"/>
                </a:ext>
              </a:extLst>
            </p:cNvPr>
            <p:cNvSpPr/>
            <p:nvPr/>
          </p:nvSpPr>
          <p:spPr>
            <a:xfrm>
              <a:off x="239590" y="0"/>
              <a:ext cx="163207" cy="1058466"/>
            </a:xfrm>
            <a:prstGeom prst="rect">
              <a:avLst/>
            </a:prstGeom>
            <a:solidFill>
              <a:srgbClr val="4F68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0F047AE-BF01-4765-B3F9-27E5AAF3ED17}"/>
                </a:ext>
              </a:extLst>
            </p:cNvPr>
            <p:cNvSpPr/>
            <p:nvPr/>
          </p:nvSpPr>
          <p:spPr>
            <a:xfrm>
              <a:off x="189224" y="-8720"/>
              <a:ext cx="163207" cy="873692"/>
            </a:xfrm>
            <a:prstGeom prst="rect">
              <a:avLst/>
            </a:prstGeom>
            <a:solidFill>
              <a:srgbClr val="ABC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FD56024-4635-4828-912C-68B01D446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38" y="2328839"/>
            <a:ext cx="11201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5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0AFAA56-2B97-4328-94BB-43E8833A66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10"/>
          <a:stretch/>
        </p:blipFill>
        <p:spPr>
          <a:xfrm>
            <a:off x="10381174" y="75617"/>
            <a:ext cx="1657769" cy="440926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CE0B9E57-B112-449B-9440-4E853B039767}"/>
              </a:ext>
            </a:extLst>
          </p:cNvPr>
          <p:cNvGrpSpPr/>
          <p:nvPr/>
        </p:nvGrpSpPr>
        <p:grpSpPr>
          <a:xfrm>
            <a:off x="189224" y="-8720"/>
            <a:ext cx="6717184" cy="1154657"/>
            <a:chOff x="189224" y="-8720"/>
            <a:chExt cx="6717184" cy="115465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6710BC1-6A86-4CA7-9501-76C6DA8E258E}"/>
                </a:ext>
              </a:extLst>
            </p:cNvPr>
            <p:cNvSpPr txBox="1"/>
            <p:nvPr/>
          </p:nvSpPr>
          <p:spPr>
            <a:xfrm>
              <a:off x="490207" y="37941"/>
              <a:ext cx="117123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>
                  <a:solidFill>
                    <a:srgbClr val="EBF4FF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0</a:t>
              </a:r>
              <a:r>
                <a:rPr lang="en-US" altLang="ko-KR" sz="6600" dirty="0">
                  <a:solidFill>
                    <a:srgbClr val="4F6881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3</a:t>
              </a:r>
              <a:endParaRPr lang="ko-KR" altLang="en-US" sz="6600" dirty="0">
                <a:solidFill>
                  <a:srgbClr val="4F6881"/>
                </a:solidFill>
                <a:latin typeface="a고딕18" panose="02020600000000000000" pitchFamily="18" charset="-127"/>
                <a:ea typeface="a고딕18" panose="02020600000000000000" pitchFamily="18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6760DF0-095B-4BF4-AD2B-B4AB3889C406}"/>
                </a:ext>
              </a:extLst>
            </p:cNvPr>
            <p:cNvSpPr txBox="1"/>
            <p:nvPr/>
          </p:nvSpPr>
          <p:spPr>
            <a:xfrm>
              <a:off x="1523515" y="171484"/>
              <a:ext cx="53828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rgbClr val="002448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Process</a:t>
              </a:r>
              <a:endParaRPr lang="ko-KR" altLang="en-US" sz="2800" dirty="0">
                <a:solidFill>
                  <a:srgbClr val="002448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5FAF514-C5C5-46CF-9329-B90F96FF0858}"/>
                </a:ext>
              </a:extLst>
            </p:cNvPr>
            <p:cNvSpPr txBox="1"/>
            <p:nvPr/>
          </p:nvSpPr>
          <p:spPr>
            <a:xfrm>
              <a:off x="1511903" y="635303"/>
              <a:ext cx="3511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A0A7AE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Drop, crossover and mutate</a:t>
              </a:r>
              <a:endParaRPr lang="ko-KR" altLang="en-US" sz="2000" dirty="0">
                <a:solidFill>
                  <a:srgbClr val="A0A7AE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9995A7E-BEE3-4026-A7C3-072BE2B353CC}"/>
                </a:ext>
              </a:extLst>
            </p:cNvPr>
            <p:cNvSpPr/>
            <p:nvPr/>
          </p:nvSpPr>
          <p:spPr>
            <a:xfrm>
              <a:off x="239590" y="0"/>
              <a:ext cx="163207" cy="1058466"/>
            </a:xfrm>
            <a:prstGeom prst="rect">
              <a:avLst/>
            </a:prstGeom>
            <a:solidFill>
              <a:srgbClr val="4F68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0F047AE-BF01-4765-B3F9-27E5AAF3ED17}"/>
                </a:ext>
              </a:extLst>
            </p:cNvPr>
            <p:cNvSpPr/>
            <p:nvPr/>
          </p:nvSpPr>
          <p:spPr>
            <a:xfrm>
              <a:off x="189224" y="-8720"/>
              <a:ext cx="163207" cy="873692"/>
            </a:xfrm>
            <a:prstGeom prst="rect">
              <a:avLst/>
            </a:prstGeom>
            <a:solidFill>
              <a:srgbClr val="ABC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sp>
        <p:nvSpPr>
          <p:cNvPr id="8" name="사각형: 위쪽 모서리의 한쪽은 둥글고 다른 한쪽은 잘림 7">
            <a:extLst>
              <a:ext uri="{FF2B5EF4-FFF2-40B4-BE49-F238E27FC236}">
                <a16:creationId xmlns:a16="http://schemas.microsoft.com/office/drawing/2014/main" id="{E9322ED1-EA59-4978-9509-0FAD884F4E7F}"/>
              </a:ext>
            </a:extLst>
          </p:cNvPr>
          <p:cNvSpPr/>
          <p:nvPr/>
        </p:nvSpPr>
        <p:spPr>
          <a:xfrm>
            <a:off x="4172637" y="2564651"/>
            <a:ext cx="3846725" cy="1734671"/>
          </a:xfrm>
          <a:prstGeom prst="snip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F7AE27-6C91-47AB-8D59-AF4ACE9FDABF}"/>
              </a:ext>
            </a:extLst>
          </p:cNvPr>
          <p:cNvSpPr txBox="1"/>
          <p:nvPr/>
        </p:nvSpPr>
        <p:spPr>
          <a:xfrm>
            <a:off x="4293519" y="2558677"/>
            <a:ext cx="209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Pool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88DCE1-3D31-440A-876D-5A8D3E98C4F0}"/>
              </a:ext>
            </a:extLst>
          </p:cNvPr>
          <p:cNvSpPr/>
          <p:nvPr/>
        </p:nvSpPr>
        <p:spPr>
          <a:xfrm>
            <a:off x="4281363" y="3020342"/>
            <a:ext cx="1731041" cy="4616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14602223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445464B-4401-48E6-8168-40B66975FD0E}"/>
              </a:ext>
            </a:extLst>
          </p:cNvPr>
          <p:cNvSpPr/>
          <p:nvPr/>
        </p:nvSpPr>
        <p:spPr>
          <a:xfrm>
            <a:off x="6148263" y="3020342"/>
            <a:ext cx="1731041" cy="4616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13000167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72D2088-407A-4FE9-AAB9-583868DF33B5}"/>
              </a:ext>
            </a:extLst>
          </p:cNvPr>
          <p:cNvSpPr/>
          <p:nvPr/>
        </p:nvSpPr>
        <p:spPr>
          <a:xfrm>
            <a:off x="4293519" y="3659832"/>
            <a:ext cx="1731041" cy="4616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61030753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87D8AD4-4CF3-4DA6-A488-CE1432249722}"/>
              </a:ext>
            </a:extLst>
          </p:cNvPr>
          <p:cNvSpPr/>
          <p:nvPr/>
        </p:nvSpPr>
        <p:spPr>
          <a:xfrm>
            <a:off x="6160419" y="3659832"/>
            <a:ext cx="1731041" cy="4616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13002223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A778E93-E1C7-4056-839C-78B6054E3272}"/>
              </a:ext>
            </a:extLst>
          </p:cNvPr>
          <p:cNvGrpSpPr/>
          <p:nvPr/>
        </p:nvGrpSpPr>
        <p:grpSpPr>
          <a:xfrm>
            <a:off x="748964" y="3202962"/>
            <a:ext cx="10525327" cy="646331"/>
            <a:chOff x="748964" y="3202962"/>
            <a:chExt cx="10525327" cy="646331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DF20B07-D26B-4E80-9007-3D0D5873082A}"/>
                </a:ext>
              </a:extLst>
            </p:cNvPr>
            <p:cNvCxnSpPr/>
            <p:nvPr/>
          </p:nvCxnSpPr>
          <p:spPr>
            <a:xfrm>
              <a:off x="774828" y="3578826"/>
              <a:ext cx="1049946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A5E25A1-CF33-4B0F-BF89-FA49851B5AA2}"/>
                </a:ext>
              </a:extLst>
            </p:cNvPr>
            <p:cNvSpPr txBox="1"/>
            <p:nvPr/>
          </p:nvSpPr>
          <p:spPr>
            <a:xfrm>
              <a:off x="748964" y="3202962"/>
              <a:ext cx="15491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50% drop (selection)</a:t>
              </a:r>
              <a:endParaRPr lang="ko-KR" altLang="en-US" dirty="0"/>
            </a:p>
          </p:txBody>
        </p: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B50293EC-11B6-4AC8-B785-A40E8CF78710}"/>
              </a:ext>
            </a:extLst>
          </p:cNvPr>
          <p:cNvSpPr/>
          <p:nvPr/>
        </p:nvSpPr>
        <p:spPr>
          <a:xfrm>
            <a:off x="1075825" y="4970620"/>
            <a:ext cx="1731041" cy="4616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14602223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5F293D6-264E-4EA5-99E0-E23FD21A0E72}"/>
              </a:ext>
            </a:extLst>
          </p:cNvPr>
          <p:cNvSpPr/>
          <p:nvPr/>
        </p:nvSpPr>
        <p:spPr>
          <a:xfrm>
            <a:off x="1094878" y="5761032"/>
            <a:ext cx="1731041" cy="4616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13000167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10D33C4-60E4-4556-B88C-6611E679A60A}"/>
              </a:ext>
            </a:extLst>
          </p:cNvPr>
          <p:cNvCxnSpPr>
            <a:stCxn id="10" idx="4"/>
            <a:endCxn id="21" idx="0"/>
          </p:cNvCxnSpPr>
          <p:nvPr/>
        </p:nvCxnSpPr>
        <p:spPr>
          <a:xfrm flipH="1">
            <a:off x="1941346" y="3482007"/>
            <a:ext cx="3205538" cy="148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C4DAA07-B574-4E23-BAA6-E4A7036F24B8}"/>
              </a:ext>
            </a:extLst>
          </p:cNvPr>
          <p:cNvCxnSpPr>
            <a:cxnSpLocks/>
            <a:stCxn id="17" idx="4"/>
            <a:endCxn id="22" idx="0"/>
          </p:cNvCxnSpPr>
          <p:nvPr/>
        </p:nvCxnSpPr>
        <p:spPr>
          <a:xfrm flipH="1">
            <a:off x="1960399" y="3482007"/>
            <a:ext cx="5053385" cy="2279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AABB42E-DAB1-407F-96B6-5E4094781A58}"/>
              </a:ext>
            </a:extLst>
          </p:cNvPr>
          <p:cNvCxnSpPr/>
          <p:nvPr/>
        </p:nvCxnSpPr>
        <p:spPr>
          <a:xfrm>
            <a:off x="1820549" y="4465549"/>
            <a:ext cx="0" cy="7359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220A049-479D-4107-90AE-6CFC8F916C23}"/>
              </a:ext>
            </a:extLst>
          </p:cNvPr>
          <p:cNvGrpSpPr/>
          <p:nvPr/>
        </p:nvGrpSpPr>
        <p:grpSpPr>
          <a:xfrm>
            <a:off x="3150220" y="5201452"/>
            <a:ext cx="1626867" cy="392524"/>
            <a:chOff x="3150220" y="5201452"/>
            <a:chExt cx="1626867" cy="392524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EBFB51B7-5D0F-481D-8804-B954E0FD2A3E}"/>
                </a:ext>
              </a:extLst>
            </p:cNvPr>
            <p:cNvCxnSpPr>
              <a:cxnSpLocks/>
            </p:cNvCxnSpPr>
            <p:nvPr/>
          </p:nvCxnSpPr>
          <p:spPr>
            <a:xfrm>
              <a:off x="3217689" y="5593976"/>
              <a:ext cx="1269402" cy="0"/>
            </a:xfrm>
            <a:prstGeom prst="straightConnector1">
              <a:avLst/>
            </a:prstGeom>
            <a:ln w="76200">
              <a:solidFill>
                <a:srgbClr val="00244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12FC16-1C09-4547-82B2-872DDDBE8754}"/>
                </a:ext>
              </a:extLst>
            </p:cNvPr>
            <p:cNvSpPr txBox="1"/>
            <p:nvPr/>
          </p:nvSpPr>
          <p:spPr>
            <a:xfrm>
              <a:off x="3150220" y="5201452"/>
              <a:ext cx="1626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crossover</a:t>
              </a:r>
              <a:endParaRPr lang="ko-KR" altLang="en-US" dirty="0"/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6ABD7094-30C2-4C61-B9CC-FCD5A93A846C}"/>
              </a:ext>
            </a:extLst>
          </p:cNvPr>
          <p:cNvSpPr/>
          <p:nvPr/>
        </p:nvSpPr>
        <p:spPr>
          <a:xfrm>
            <a:off x="4916936" y="4977152"/>
            <a:ext cx="1731041" cy="4616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146</a:t>
            </a:r>
            <a:r>
              <a:rPr lang="en-US" altLang="ko-KR" dirty="0"/>
              <a:t>00167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6F3AF99-F411-4C24-BFBF-2A8B0D2C2E38}"/>
              </a:ext>
            </a:extLst>
          </p:cNvPr>
          <p:cNvSpPr/>
          <p:nvPr/>
        </p:nvSpPr>
        <p:spPr>
          <a:xfrm>
            <a:off x="4935989" y="5767564"/>
            <a:ext cx="1731041" cy="4616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130</a:t>
            </a:r>
            <a:r>
              <a:rPr lang="en-US" altLang="ko-KR" dirty="0">
                <a:solidFill>
                  <a:srgbClr val="FFFF00"/>
                </a:solidFill>
              </a:rPr>
              <a:t>02223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2222130-1B6B-4791-95F0-668A07D32192}"/>
              </a:ext>
            </a:extLst>
          </p:cNvPr>
          <p:cNvSpPr/>
          <p:nvPr/>
        </p:nvSpPr>
        <p:spPr>
          <a:xfrm>
            <a:off x="4281362" y="3655234"/>
            <a:ext cx="1731041" cy="4616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146</a:t>
            </a:r>
            <a:r>
              <a:rPr lang="en-US" altLang="ko-KR" dirty="0"/>
              <a:t>00167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D459149-FC68-4405-B74A-02A0A4A7D9ED}"/>
              </a:ext>
            </a:extLst>
          </p:cNvPr>
          <p:cNvSpPr/>
          <p:nvPr/>
        </p:nvSpPr>
        <p:spPr>
          <a:xfrm>
            <a:off x="6179597" y="3645028"/>
            <a:ext cx="1731041" cy="4616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130</a:t>
            </a:r>
            <a:r>
              <a:rPr lang="en-US" altLang="ko-KR" dirty="0">
                <a:solidFill>
                  <a:srgbClr val="FFFF00"/>
                </a:solidFill>
              </a:rPr>
              <a:t>02223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F1FA1F0-BA6A-40E4-8FAA-D47370E897FC}"/>
              </a:ext>
            </a:extLst>
          </p:cNvPr>
          <p:cNvCxnSpPr>
            <a:cxnSpLocks/>
            <a:stCxn id="17" idx="4"/>
            <a:endCxn id="42" idx="0"/>
          </p:cNvCxnSpPr>
          <p:nvPr/>
        </p:nvCxnSpPr>
        <p:spPr>
          <a:xfrm>
            <a:off x="7013784" y="3482007"/>
            <a:ext cx="1208875" cy="181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6899A3FC-604A-49FB-81B6-207FA6443857}"/>
              </a:ext>
            </a:extLst>
          </p:cNvPr>
          <p:cNvSpPr/>
          <p:nvPr/>
        </p:nvSpPr>
        <p:spPr>
          <a:xfrm>
            <a:off x="7357138" y="5299367"/>
            <a:ext cx="1731041" cy="4616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13000167</a:t>
            </a:r>
            <a:endParaRPr lang="ko-KR" altLang="en-US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0BFF86C-6A99-48DC-AC48-ACEC8C918D22}"/>
              </a:ext>
            </a:extLst>
          </p:cNvPr>
          <p:cNvGrpSpPr/>
          <p:nvPr/>
        </p:nvGrpSpPr>
        <p:grpSpPr>
          <a:xfrm>
            <a:off x="9141921" y="5137675"/>
            <a:ext cx="1626867" cy="923330"/>
            <a:chOff x="3150220" y="5201452"/>
            <a:chExt cx="1626867" cy="923330"/>
          </a:xfrm>
        </p:grpSpPr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ACEF7B41-2D88-40FA-91AF-3ADE6314B8B2}"/>
                </a:ext>
              </a:extLst>
            </p:cNvPr>
            <p:cNvCxnSpPr>
              <a:cxnSpLocks/>
            </p:cNvCxnSpPr>
            <p:nvPr/>
          </p:nvCxnSpPr>
          <p:spPr>
            <a:xfrm>
              <a:off x="3217689" y="5593976"/>
              <a:ext cx="1269402" cy="0"/>
            </a:xfrm>
            <a:prstGeom prst="straightConnector1">
              <a:avLst/>
            </a:prstGeom>
            <a:ln w="76200">
              <a:solidFill>
                <a:srgbClr val="00244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D1D45E0-9649-42AE-8FA9-B2F414DC4114}"/>
                </a:ext>
              </a:extLst>
            </p:cNvPr>
            <p:cNvSpPr txBox="1"/>
            <p:nvPr/>
          </p:nvSpPr>
          <p:spPr>
            <a:xfrm>
              <a:off x="3150220" y="5201452"/>
              <a:ext cx="16268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mutate</a:t>
              </a:r>
            </a:p>
            <a:p>
              <a:endParaRPr lang="en-US" altLang="ko-KR" dirty="0"/>
            </a:p>
            <a:p>
              <a:r>
                <a:rPr lang="en-US" altLang="ko-KR" dirty="0"/>
                <a:t>0.04%</a:t>
              </a:r>
              <a:endParaRPr lang="ko-KR" altLang="en-US" dirty="0"/>
            </a:p>
          </p:txBody>
        </p:sp>
      </p:grpSp>
      <p:sp>
        <p:nvSpPr>
          <p:cNvPr id="54" name="타원 53">
            <a:extLst>
              <a:ext uri="{FF2B5EF4-FFF2-40B4-BE49-F238E27FC236}">
                <a16:creationId xmlns:a16="http://schemas.microsoft.com/office/drawing/2014/main" id="{83BB4A3F-9C9A-46A2-B49C-9CE44ED0A905}"/>
              </a:ext>
            </a:extLst>
          </p:cNvPr>
          <p:cNvSpPr/>
          <p:nvPr/>
        </p:nvSpPr>
        <p:spPr>
          <a:xfrm>
            <a:off x="10546261" y="5307239"/>
            <a:ext cx="1731041" cy="4616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130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en-US" altLang="ko-KR" dirty="0"/>
              <a:t>0167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4E5D479-E97E-46EE-A1E6-C668E41F5008}"/>
              </a:ext>
            </a:extLst>
          </p:cNvPr>
          <p:cNvSpPr/>
          <p:nvPr/>
        </p:nvSpPr>
        <p:spPr>
          <a:xfrm>
            <a:off x="6169079" y="3020341"/>
            <a:ext cx="1731041" cy="4616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130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en-US" altLang="ko-KR" dirty="0"/>
              <a:t>0167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959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 animBg="1"/>
      <p:bldP spid="35" grpId="0" animBg="1"/>
      <p:bldP spid="36" grpId="0" animBg="1"/>
      <p:bldP spid="37" grpId="0" animBg="1"/>
      <p:bldP spid="38" grpId="0" animBg="1"/>
      <p:bldP spid="42" grpId="0" animBg="1"/>
      <p:bldP spid="54" grpId="0" animBg="1"/>
      <p:bldP spid="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0AFAA56-2B97-4328-94BB-43E8833A66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10"/>
          <a:stretch/>
        </p:blipFill>
        <p:spPr>
          <a:xfrm>
            <a:off x="10381174" y="75617"/>
            <a:ext cx="1657769" cy="440926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CE0B9E57-B112-449B-9440-4E853B039767}"/>
              </a:ext>
            </a:extLst>
          </p:cNvPr>
          <p:cNvGrpSpPr/>
          <p:nvPr/>
        </p:nvGrpSpPr>
        <p:grpSpPr>
          <a:xfrm>
            <a:off x="189224" y="-8720"/>
            <a:ext cx="6717184" cy="1154657"/>
            <a:chOff x="189224" y="-8720"/>
            <a:chExt cx="6717184" cy="115465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6710BC1-6A86-4CA7-9501-76C6DA8E258E}"/>
                </a:ext>
              </a:extLst>
            </p:cNvPr>
            <p:cNvSpPr txBox="1"/>
            <p:nvPr/>
          </p:nvSpPr>
          <p:spPr>
            <a:xfrm>
              <a:off x="490207" y="37941"/>
              <a:ext cx="117123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>
                  <a:solidFill>
                    <a:srgbClr val="EBF4FF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0</a:t>
              </a:r>
              <a:r>
                <a:rPr lang="en-US" altLang="ko-KR" sz="6600" dirty="0">
                  <a:solidFill>
                    <a:srgbClr val="4F6881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4</a:t>
              </a:r>
              <a:endParaRPr lang="ko-KR" altLang="en-US" sz="6600" dirty="0">
                <a:solidFill>
                  <a:srgbClr val="4F6881"/>
                </a:solidFill>
                <a:latin typeface="a고딕18" panose="02020600000000000000" pitchFamily="18" charset="-127"/>
                <a:ea typeface="a고딕18" panose="02020600000000000000" pitchFamily="18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6760DF0-095B-4BF4-AD2B-B4AB3889C406}"/>
                </a:ext>
              </a:extLst>
            </p:cNvPr>
            <p:cNvSpPr txBox="1"/>
            <p:nvPr/>
          </p:nvSpPr>
          <p:spPr>
            <a:xfrm>
              <a:off x="1523515" y="171484"/>
              <a:ext cx="53828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rgbClr val="002448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Run</a:t>
              </a:r>
              <a:endParaRPr lang="ko-KR" altLang="en-US" sz="2800" dirty="0">
                <a:solidFill>
                  <a:srgbClr val="002448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5FAF514-C5C5-46CF-9329-B90F96FF0858}"/>
                </a:ext>
              </a:extLst>
            </p:cNvPr>
            <p:cNvSpPr txBox="1"/>
            <p:nvPr/>
          </p:nvSpPr>
          <p:spPr>
            <a:xfrm>
              <a:off x="1511903" y="635303"/>
              <a:ext cx="3225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A0A7AE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Whole process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9995A7E-BEE3-4026-A7C3-072BE2B353CC}"/>
                </a:ext>
              </a:extLst>
            </p:cNvPr>
            <p:cNvSpPr/>
            <p:nvPr/>
          </p:nvSpPr>
          <p:spPr>
            <a:xfrm>
              <a:off x="239590" y="0"/>
              <a:ext cx="163207" cy="1058466"/>
            </a:xfrm>
            <a:prstGeom prst="rect">
              <a:avLst/>
            </a:prstGeom>
            <a:solidFill>
              <a:srgbClr val="4F68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0F047AE-BF01-4765-B3F9-27E5AAF3ED17}"/>
                </a:ext>
              </a:extLst>
            </p:cNvPr>
            <p:cNvSpPr/>
            <p:nvPr/>
          </p:nvSpPr>
          <p:spPr>
            <a:xfrm>
              <a:off x="189224" y="-8720"/>
              <a:ext cx="163207" cy="873692"/>
            </a:xfrm>
            <a:prstGeom prst="rect">
              <a:avLst/>
            </a:prstGeom>
            <a:solidFill>
              <a:srgbClr val="ABC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9C267F-21B7-4B80-B4A8-C0E665E7C8C8}"/>
              </a:ext>
            </a:extLst>
          </p:cNvPr>
          <p:cNvSpPr/>
          <p:nvPr/>
        </p:nvSpPr>
        <p:spPr>
          <a:xfrm>
            <a:off x="8251115" y="6409517"/>
            <a:ext cx="37878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676F7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https://github.com/rapsealk/GeneticAlgorithm.git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04EC426-A3D8-4DA2-AFD1-51AFC7146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342117"/>
              </p:ext>
            </p:extLst>
          </p:nvPr>
        </p:nvGraphicFramePr>
        <p:xfrm>
          <a:off x="6373222" y="1987491"/>
          <a:ext cx="4122568" cy="3790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321">
                  <a:extLst>
                    <a:ext uri="{9D8B030D-6E8A-4147-A177-3AD203B41FA5}">
                      <a16:colId xmlns:a16="http://schemas.microsoft.com/office/drawing/2014/main" val="1519313932"/>
                    </a:ext>
                  </a:extLst>
                </a:gridCol>
                <a:gridCol w="515321">
                  <a:extLst>
                    <a:ext uri="{9D8B030D-6E8A-4147-A177-3AD203B41FA5}">
                      <a16:colId xmlns:a16="http://schemas.microsoft.com/office/drawing/2014/main" val="3054601535"/>
                    </a:ext>
                  </a:extLst>
                </a:gridCol>
                <a:gridCol w="515321">
                  <a:extLst>
                    <a:ext uri="{9D8B030D-6E8A-4147-A177-3AD203B41FA5}">
                      <a16:colId xmlns:a16="http://schemas.microsoft.com/office/drawing/2014/main" val="4282644260"/>
                    </a:ext>
                  </a:extLst>
                </a:gridCol>
                <a:gridCol w="515321">
                  <a:extLst>
                    <a:ext uri="{9D8B030D-6E8A-4147-A177-3AD203B41FA5}">
                      <a16:colId xmlns:a16="http://schemas.microsoft.com/office/drawing/2014/main" val="115779803"/>
                    </a:ext>
                  </a:extLst>
                </a:gridCol>
                <a:gridCol w="515321">
                  <a:extLst>
                    <a:ext uri="{9D8B030D-6E8A-4147-A177-3AD203B41FA5}">
                      <a16:colId xmlns:a16="http://schemas.microsoft.com/office/drawing/2014/main" val="3960350041"/>
                    </a:ext>
                  </a:extLst>
                </a:gridCol>
                <a:gridCol w="515321">
                  <a:extLst>
                    <a:ext uri="{9D8B030D-6E8A-4147-A177-3AD203B41FA5}">
                      <a16:colId xmlns:a16="http://schemas.microsoft.com/office/drawing/2014/main" val="1405469183"/>
                    </a:ext>
                  </a:extLst>
                </a:gridCol>
                <a:gridCol w="515321">
                  <a:extLst>
                    <a:ext uri="{9D8B030D-6E8A-4147-A177-3AD203B41FA5}">
                      <a16:colId xmlns:a16="http://schemas.microsoft.com/office/drawing/2014/main" val="1424205515"/>
                    </a:ext>
                  </a:extLst>
                </a:gridCol>
                <a:gridCol w="515321">
                  <a:extLst>
                    <a:ext uri="{9D8B030D-6E8A-4147-A177-3AD203B41FA5}">
                      <a16:colId xmlns:a16="http://schemas.microsoft.com/office/drawing/2014/main" val="279817759"/>
                    </a:ext>
                  </a:extLst>
                </a:gridCol>
              </a:tblGrid>
              <a:tr h="47377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931464"/>
                  </a:ext>
                </a:extLst>
              </a:tr>
              <a:tr h="47377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140460"/>
                  </a:ext>
                </a:extLst>
              </a:tr>
              <a:tr h="47377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080852"/>
                  </a:ext>
                </a:extLst>
              </a:tr>
              <a:tr h="47377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605026"/>
                  </a:ext>
                </a:extLst>
              </a:tr>
              <a:tr h="47377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92046"/>
                  </a:ext>
                </a:extLst>
              </a:tr>
              <a:tr h="47377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280412"/>
                  </a:ext>
                </a:extLst>
              </a:tr>
              <a:tr h="47377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3746645"/>
                  </a:ext>
                </a:extLst>
              </a:tr>
              <a:tr h="47377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947620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23F096-CC75-458F-9AF9-1024EF37005A}"/>
              </a:ext>
            </a:extLst>
          </p:cNvPr>
          <p:cNvSpPr/>
          <p:nvPr/>
        </p:nvSpPr>
        <p:spPr>
          <a:xfrm>
            <a:off x="1523515" y="1446373"/>
            <a:ext cx="58830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244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epoch: 18485</a:t>
            </a:r>
            <a:endParaRPr lang="ko-KR" altLang="en-US" sz="1600" dirty="0">
              <a:solidFill>
                <a:srgbClr val="002448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2478FD2-EAD8-4952-872F-002241FAA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542" y="1987491"/>
            <a:ext cx="2562225" cy="18669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FEEC990-EBF8-4499-A2B4-ED682F8AA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8392" y="4056955"/>
            <a:ext cx="26193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67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0AFAA56-2B97-4328-94BB-43E8833A66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10"/>
          <a:stretch/>
        </p:blipFill>
        <p:spPr>
          <a:xfrm>
            <a:off x="10381174" y="75617"/>
            <a:ext cx="1657769" cy="440926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CE0B9E57-B112-449B-9440-4E853B039767}"/>
              </a:ext>
            </a:extLst>
          </p:cNvPr>
          <p:cNvGrpSpPr/>
          <p:nvPr/>
        </p:nvGrpSpPr>
        <p:grpSpPr>
          <a:xfrm>
            <a:off x="189224" y="-8720"/>
            <a:ext cx="6717184" cy="1154657"/>
            <a:chOff x="189224" y="-8720"/>
            <a:chExt cx="6717184" cy="115465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6710BC1-6A86-4CA7-9501-76C6DA8E258E}"/>
                </a:ext>
              </a:extLst>
            </p:cNvPr>
            <p:cNvSpPr txBox="1"/>
            <p:nvPr/>
          </p:nvSpPr>
          <p:spPr>
            <a:xfrm>
              <a:off x="490207" y="37941"/>
              <a:ext cx="117123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>
                  <a:solidFill>
                    <a:srgbClr val="EBF4FF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0</a:t>
              </a:r>
              <a:r>
                <a:rPr lang="en-US" altLang="ko-KR" sz="6600" dirty="0">
                  <a:solidFill>
                    <a:srgbClr val="4F6881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5</a:t>
              </a:r>
              <a:endParaRPr lang="ko-KR" altLang="en-US" sz="6600" dirty="0">
                <a:solidFill>
                  <a:srgbClr val="4F6881"/>
                </a:solidFill>
                <a:latin typeface="a고딕18" panose="02020600000000000000" pitchFamily="18" charset="-127"/>
                <a:ea typeface="a고딕18" panose="02020600000000000000" pitchFamily="18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6760DF0-095B-4BF4-AD2B-B4AB3889C406}"/>
                </a:ext>
              </a:extLst>
            </p:cNvPr>
            <p:cNvSpPr txBox="1"/>
            <p:nvPr/>
          </p:nvSpPr>
          <p:spPr>
            <a:xfrm>
              <a:off x="1523515" y="171484"/>
              <a:ext cx="53828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rgbClr val="002448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Result</a:t>
              </a:r>
              <a:endParaRPr lang="ko-KR" altLang="en-US" sz="2800" dirty="0">
                <a:solidFill>
                  <a:srgbClr val="002448"/>
                </a:solidFill>
                <a:latin typeface="a고딕15" panose="02020600000000000000" pitchFamily="18" charset="-127"/>
                <a:ea typeface="a고딕15" panose="02020600000000000000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5FAF514-C5C5-46CF-9329-B90F96FF0858}"/>
                </a:ext>
              </a:extLst>
            </p:cNvPr>
            <p:cNvSpPr txBox="1"/>
            <p:nvPr/>
          </p:nvSpPr>
          <p:spPr>
            <a:xfrm>
              <a:off x="1511902" y="635303"/>
              <a:ext cx="4286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A0A7AE"/>
                  </a:solidFill>
                  <a:latin typeface="a고딕15" panose="02020600000000000000" pitchFamily="18" charset="-127"/>
                  <a:ea typeface="a고딕15" panose="02020600000000000000" pitchFamily="18" charset="-127"/>
                </a:rPr>
                <a:t>way to get better performance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9995A7E-BEE3-4026-A7C3-072BE2B353CC}"/>
                </a:ext>
              </a:extLst>
            </p:cNvPr>
            <p:cNvSpPr/>
            <p:nvPr/>
          </p:nvSpPr>
          <p:spPr>
            <a:xfrm>
              <a:off x="239590" y="0"/>
              <a:ext cx="163207" cy="1058466"/>
            </a:xfrm>
            <a:prstGeom prst="rect">
              <a:avLst/>
            </a:prstGeom>
            <a:solidFill>
              <a:srgbClr val="4F68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0F047AE-BF01-4765-B3F9-27E5AAF3ED17}"/>
                </a:ext>
              </a:extLst>
            </p:cNvPr>
            <p:cNvSpPr/>
            <p:nvPr/>
          </p:nvSpPr>
          <p:spPr>
            <a:xfrm>
              <a:off x="189224" y="-8720"/>
              <a:ext cx="163207" cy="873692"/>
            </a:xfrm>
            <a:prstGeom prst="rect">
              <a:avLst/>
            </a:prstGeom>
            <a:solidFill>
              <a:srgbClr val="ABC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9C267F-21B7-4B80-B4A8-C0E665E7C8C8}"/>
              </a:ext>
            </a:extLst>
          </p:cNvPr>
          <p:cNvSpPr/>
          <p:nvPr/>
        </p:nvSpPr>
        <p:spPr>
          <a:xfrm>
            <a:off x="8251115" y="6409517"/>
            <a:ext cx="37878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676F7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https://github.com/rapsealk/GeneticAlgorithm.git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23F096-CC75-458F-9AF9-1024EF37005A}"/>
              </a:ext>
            </a:extLst>
          </p:cNvPr>
          <p:cNvSpPr/>
          <p:nvPr/>
        </p:nvSpPr>
        <p:spPr>
          <a:xfrm>
            <a:off x="5883395" y="2160710"/>
            <a:ext cx="259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244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epoch: 1205 / 10,000,000</a:t>
            </a:r>
          </a:p>
          <a:p>
            <a:r>
              <a:rPr lang="en-US" altLang="ko-KR" sz="1600" dirty="0">
                <a:solidFill>
                  <a:srgbClr val="00244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Population: 100</a:t>
            </a:r>
            <a:endParaRPr lang="ko-KR" altLang="en-US" sz="1600" dirty="0">
              <a:solidFill>
                <a:srgbClr val="002448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2D4E809-9E6C-4BDE-8399-35D8A4A01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645" y="3260023"/>
            <a:ext cx="2590800" cy="18383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C411773-DDD4-4760-A000-866135B66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913" y="3279073"/>
            <a:ext cx="2571750" cy="181927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0BAC83-1821-4F7D-9DF0-33A693FED332}"/>
              </a:ext>
            </a:extLst>
          </p:cNvPr>
          <p:cNvSpPr/>
          <p:nvPr/>
        </p:nvSpPr>
        <p:spPr>
          <a:xfrm>
            <a:off x="3117913" y="2170325"/>
            <a:ext cx="259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244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epoch: 10,000 / 10,000</a:t>
            </a:r>
          </a:p>
          <a:p>
            <a:r>
              <a:rPr lang="en-US" altLang="ko-KR" sz="1600" dirty="0">
                <a:solidFill>
                  <a:srgbClr val="00244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Population: 100</a:t>
            </a:r>
            <a:endParaRPr lang="ko-KR" altLang="en-US" sz="1600" dirty="0">
              <a:solidFill>
                <a:srgbClr val="002448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E14566-1E72-4C5D-8F8A-2BA8E630ED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956" y="3279073"/>
            <a:ext cx="2466975" cy="181927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0BA315-F838-4A83-B673-1AEEEDB1FF60}"/>
              </a:ext>
            </a:extLst>
          </p:cNvPr>
          <p:cNvSpPr/>
          <p:nvPr/>
        </p:nvSpPr>
        <p:spPr>
          <a:xfrm>
            <a:off x="352431" y="2170326"/>
            <a:ext cx="259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244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epoch: 10,000 / 10,000</a:t>
            </a:r>
          </a:p>
          <a:p>
            <a:r>
              <a:rPr lang="en-US" altLang="ko-KR" sz="1600" dirty="0">
                <a:solidFill>
                  <a:srgbClr val="00244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Population: 10</a:t>
            </a:r>
            <a:endParaRPr lang="ko-KR" altLang="en-US" sz="1600" dirty="0">
              <a:solidFill>
                <a:srgbClr val="002448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684BFD-7A24-46C3-A364-27E6C97510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6427" y="3269548"/>
            <a:ext cx="2686050" cy="182880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042D390D-8A9C-488F-904E-AE444CB06C10}"/>
              </a:ext>
            </a:extLst>
          </p:cNvPr>
          <p:cNvSpPr/>
          <p:nvPr/>
        </p:nvSpPr>
        <p:spPr>
          <a:xfrm>
            <a:off x="8648877" y="2160709"/>
            <a:ext cx="30277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244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epoch: 3,954,919 / 10,000,000</a:t>
            </a:r>
          </a:p>
          <a:p>
            <a:r>
              <a:rPr lang="en-US" altLang="ko-KR" sz="1600" dirty="0">
                <a:solidFill>
                  <a:srgbClr val="002448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Population: 10</a:t>
            </a:r>
            <a:endParaRPr lang="ko-KR" altLang="en-US" sz="1600" dirty="0">
              <a:solidFill>
                <a:srgbClr val="002448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2326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8700</TotalTime>
  <Words>304</Words>
  <Application>Microsoft Office PowerPoint</Application>
  <PresentationFormat>와이드스크린</PresentationFormat>
  <Paragraphs>89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a고딕18</vt:lpstr>
      <vt:lpstr>a고딕15</vt:lpstr>
      <vt:lpstr>a고딕13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BORAM</dc:creator>
  <cp:lastModifiedBy>강정석(소프트웨어학과(학부))</cp:lastModifiedBy>
  <cp:revision>137</cp:revision>
  <dcterms:created xsi:type="dcterms:W3CDTF">2017-11-12T12:07:08Z</dcterms:created>
  <dcterms:modified xsi:type="dcterms:W3CDTF">2018-04-09T04:25:12Z</dcterms:modified>
</cp:coreProperties>
</file>