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10" r:id="rId2"/>
    <p:sldId id="511" r:id="rId3"/>
    <p:sldId id="512" r:id="rId4"/>
    <p:sldId id="509" r:id="rId5"/>
    <p:sldId id="516" r:id="rId6"/>
    <p:sldId id="517" r:id="rId7"/>
    <p:sldId id="518" r:id="rId8"/>
    <p:sldId id="513" r:id="rId9"/>
    <p:sldId id="519" r:id="rId10"/>
    <p:sldId id="520" r:id="rId11"/>
    <p:sldId id="521" r:id="rId12"/>
    <p:sldId id="514" r:id="rId13"/>
    <p:sldId id="522" r:id="rId14"/>
    <p:sldId id="525" r:id="rId15"/>
    <p:sldId id="526" r:id="rId16"/>
    <p:sldId id="528" r:id="rId17"/>
    <p:sldId id="529" r:id="rId18"/>
    <p:sldId id="527" r:id="rId19"/>
    <p:sldId id="508" r:id="rId20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  <a:srgbClr val="0C47EE"/>
    <a:srgbClr val="507BF6"/>
    <a:srgbClr val="83A9FD"/>
    <a:srgbClr val="2058F4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76600"/>
  </p:normalViewPr>
  <p:slideViewPr>
    <p:cSldViewPr>
      <p:cViewPr varScale="1">
        <p:scale>
          <a:sx n="70" d="100"/>
          <a:sy n="70" d="100"/>
        </p:scale>
        <p:origin x="56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2020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75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64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71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OV,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/>
              <a:t>JGG 04/28/2020</a:t>
            </a:r>
            <a:endParaRPr lang="en-US" altLang="en-US" sz="700" b="1" i="0" baseline="0" dirty="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  <p:sldLayoutId id="2147483706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(2D) Convolutional Neural Networks</a:t>
            </a:r>
            <a:endParaRPr lang="en-US" dirty="0"/>
          </a:p>
        </p:txBody>
      </p:sp>
      <p:sp>
        <p:nvSpPr>
          <p:cNvPr id="5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400" dirty="0" smtClean="0"/>
              <a:t>Jordan Montgomery</a:t>
            </a:r>
            <a:endParaRPr lang="en-US" sz="2400" dirty="0"/>
          </a:p>
          <a:p>
            <a:pPr>
              <a:spcAft>
                <a:spcPts val="1000"/>
              </a:spcAft>
            </a:pPr>
            <a:r>
              <a:rPr lang="en-US" sz="2400"/>
              <a:t>July </a:t>
            </a:r>
            <a:r>
              <a:rPr lang="en-US" sz="2400" smtClean="0"/>
              <a:t>21, </a:t>
            </a:r>
            <a:r>
              <a:rPr lang="en-US" sz="2400" dirty="0" smtClean="0"/>
              <a:t>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10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612" y="1289304"/>
            <a:ext cx="7289394" cy="4828032"/>
          </a:xfrm>
        </p:spPr>
        <p:txBody>
          <a:bodyPr/>
          <a:lstStyle/>
          <a:p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Applies a </a:t>
            </a:r>
            <a:r>
              <a:rPr lang="en-US" i="1" dirty="0" smtClean="0"/>
              <a:t>learned</a:t>
            </a:r>
            <a:r>
              <a:rPr lang="en-US" dirty="0" smtClean="0"/>
              <a:t> kernel to the input data</a:t>
            </a:r>
          </a:p>
          <a:p>
            <a:pPr lvl="1"/>
            <a:r>
              <a:rPr lang="en-US" dirty="0" smtClean="0"/>
              <a:t>First convolutional layer takes in raw image data</a:t>
            </a:r>
          </a:p>
          <a:p>
            <a:pPr lvl="1"/>
            <a:r>
              <a:rPr lang="en-US" dirty="0" smtClean="0"/>
              <a:t>Subsequent convolutional layers take in feature maps</a:t>
            </a:r>
          </a:p>
          <a:p>
            <a:pPr marL="283464" lvl="1" indent="0">
              <a:buNone/>
            </a:pPr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Acts as a “switch” passing some features and killing others</a:t>
            </a:r>
          </a:p>
          <a:p>
            <a:pPr lvl="1"/>
            <a:r>
              <a:rPr lang="en-US" dirty="0" smtClean="0"/>
              <a:t>Enables non-linear relationships to be mapped</a:t>
            </a:r>
          </a:p>
          <a:p>
            <a:pPr marL="283464" lvl="1" indent="0">
              <a:buNone/>
            </a:pPr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Aggregates relevant (most activated) features</a:t>
            </a:r>
          </a:p>
          <a:p>
            <a:pPr lvl="1"/>
            <a:r>
              <a:rPr lang="en-US" dirty="0" smtClean="0"/>
              <a:t>Allows adding more filters while reducing risk of overfitting</a:t>
            </a:r>
          </a:p>
        </p:txBody>
      </p:sp>
      <p:pic>
        <p:nvPicPr>
          <p:cNvPr id="1026" name="Picture 2" descr="Keras Conv2D: Working with CNN 2D Convolutions in Ker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17" y="1143000"/>
            <a:ext cx="209540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x-pooling / Pooling - Computer Science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9" y="4830256"/>
            <a:ext cx="3084056" cy="128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is the ReLU function not differentiable at x=0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6" y="2667000"/>
            <a:ext cx="2496783" cy="18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Architecture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12" y="1289304"/>
            <a:ext cx="8458200" cy="4828032"/>
          </a:xfrm>
        </p:spPr>
        <p:txBody>
          <a:bodyPr/>
          <a:lstStyle/>
          <a:p>
            <a:r>
              <a:rPr lang="en-US" dirty="0" smtClean="0"/>
              <a:t>Build for a relatively small input image</a:t>
            </a:r>
          </a:p>
          <a:p>
            <a:pPr lvl="1"/>
            <a:r>
              <a:rPr lang="en-US" dirty="0" smtClean="0"/>
              <a:t>perhaps down sample your image data</a:t>
            </a:r>
          </a:p>
          <a:p>
            <a:pPr lvl="1"/>
            <a:r>
              <a:rPr lang="en-US" dirty="0" smtClean="0"/>
              <a:t>Much information is retained at lower resolutions</a:t>
            </a:r>
          </a:p>
          <a:p>
            <a:r>
              <a:rPr lang="en-US" dirty="0" smtClean="0"/>
              <a:t>Convolutional kernel size should match scale of features in image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kernel_size</a:t>
            </a:r>
            <a:r>
              <a:rPr lang="en-US" dirty="0" smtClean="0"/>
              <a:t> &gt;= 5 for full-res images</a:t>
            </a:r>
          </a:p>
          <a:p>
            <a:pPr lvl="1"/>
            <a:r>
              <a:rPr lang="en-US" dirty="0" smtClean="0"/>
              <a:t>May be smaller if images are down sampled</a:t>
            </a:r>
          </a:p>
          <a:p>
            <a:r>
              <a:rPr lang="en-US" dirty="0" smtClean="0"/>
              <a:t>More than one convolutional layer before pooling</a:t>
            </a:r>
          </a:p>
          <a:p>
            <a:r>
              <a:rPr lang="en-US" dirty="0" smtClean="0"/>
              <a:t>Activation layer after </a:t>
            </a:r>
            <a:r>
              <a:rPr lang="en-US" i="1" dirty="0" smtClean="0"/>
              <a:t>each</a:t>
            </a:r>
            <a:r>
              <a:rPr lang="en-US" dirty="0" smtClean="0"/>
              <a:t> convolutional layer</a:t>
            </a:r>
          </a:p>
          <a:p>
            <a:r>
              <a:rPr lang="en-US" dirty="0" smtClean="0"/>
              <a:t>Pool with a 2x2 </a:t>
            </a:r>
            <a:r>
              <a:rPr lang="en-US" dirty="0" err="1" smtClean="0"/>
              <a:t>pool_size</a:t>
            </a:r>
            <a:r>
              <a:rPr lang="en-US" dirty="0" smtClean="0"/>
              <a:t> and stride 2</a:t>
            </a:r>
          </a:p>
          <a:p>
            <a:pPr lvl="1"/>
            <a:r>
              <a:rPr lang="en-US" dirty="0" smtClean="0"/>
              <a:t>Covers </a:t>
            </a:r>
            <a:r>
              <a:rPr lang="en-US" i="1" dirty="0" smtClean="0"/>
              <a:t>all</a:t>
            </a:r>
            <a:r>
              <a:rPr lang="en-US" dirty="0" smtClean="0"/>
              <a:t> the pixels in a feature map</a:t>
            </a:r>
          </a:p>
          <a:p>
            <a:r>
              <a:rPr lang="en-US" dirty="0" smtClean="0"/>
              <a:t>Double the number of channels after each pooling layer</a:t>
            </a:r>
          </a:p>
          <a:p>
            <a:r>
              <a:rPr lang="en-US" dirty="0" smtClean="0"/>
              <a:t>Repeat several of these blocks until each feature map is “small”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161" y="-124803"/>
            <a:ext cx="10512862" cy="132521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0716" y="3643516"/>
            <a:ext cx="609441" cy="3885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597354E-BAFF-4A5C-9340-1D355C61B9BD}"/>
              </a:ext>
            </a:extLst>
          </p:cNvPr>
          <p:cNvSpPr txBox="1">
            <a:spLocks/>
          </p:cNvSpPr>
          <p:nvPr/>
        </p:nvSpPr>
        <p:spPr>
          <a:xfrm>
            <a:off x="3520157" y="2423200"/>
            <a:ext cx="6062780" cy="260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399" kern="0" dirty="0"/>
              <a:t>Introduction</a:t>
            </a:r>
          </a:p>
          <a:p>
            <a:r>
              <a:rPr lang="en-US" sz="2399" kern="0" dirty="0" smtClean="0"/>
              <a:t>Understanding 2D Convolution</a:t>
            </a:r>
            <a:endParaRPr lang="en-US" sz="2399" kern="0" dirty="0"/>
          </a:p>
          <a:p>
            <a:r>
              <a:rPr lang="en-US" sz="2399" kern="0" dirty="0" smtClean="0"/>
              <a:t>CNN Architectures</a:t>
            </a:r>
            <a:endParaRPr lang="en-US" sz="2399" kern="0" dirty="0"/>
          </a:p>
          <a:p>
            <a:r>
              <a:rPr lang="en-US" sz="2399" kern="0" dirty="0" smtClean="0"/>
              <a:t>Loss Functions and Optimization</a:t>
            </a:r>
          </a:p>
          <a:p>
            <a:r>
              <a:rPr lang="en-US" sz="2399" kern="0" dirty="0" smtClean="0"/>
              <a:t>Summary</a:t>
            </a:r>
            <a:endParaRPr lang="en-US" sz="2399" kern="0" dirty="0"/>
          </a:p>
        </p:txBody>
      </p:sp>
    </p:spTree>
    <p:extLst>
      <p:ext uri="{BB962C8B-B14F-4D97-AF65-F5344CB8AC3E}">
        <p14:creationId xmlns:p14="http://schemas.microsoft.com/office/powerpoint/2010/main" val="2256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Loss/Cost/</a:t>
            </a:r>
            <a:r>
              <a:rPr lang="en-US" dirty="0"/>
              <a:t>Objective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66736" y="106680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Mean Square Error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396854" y="1066800"/>
            <a:ext cx="3419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Categorical Cross Entropy</a:t>
            </a:r>
            <a:endParaRPr lang="en-US" sz="2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96557" y="1559256"/>
                <a:ext cx="2618922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57" y="1559256"/>
                <a:ext cx="2618922" cy="8959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00927" y="2667000"/>
                <a:ext cx="3010183" cy="369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27" y="2667000"/>
                <a:ext cx="3010183" cy="369397"/>
              </a:xfrm>
              <a:prstGeom prst="rect">
                <a:avLst/>
              </a:prstGeom>
              <a:blipFill rotWithShape="0">
                <a:blip r:embed="rId3"/>
                <a:stretch>
                  <a:fillRect l="-81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37856" y="3105154"/>
                <a:ext cx="1982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56" y="3105154"/>
                <a:ext cx="19829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23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60612" y="5037469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Also called “L2”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General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Not designed for classification</a:t>
            </a:r>
            <a:endParaRPr lang="en-US" sz="1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875375" y="1559256"/>
                <a:ext cx="2576282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75" y="1559256"/>
                <a:ext cx="2576282" cy="8959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686315" y="2667000"/>
                <a:ext cx="2954399" cy="369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315" y="2667000"/>
                <a:ext cx="2954399" cy="369397"/>
              </a:xfrm>
              <a:prstGeom prst="rect">
                <a:avLst/>
              </a:prstGeom>
              <a:blipFill rotWithShape="0">
                <a:blip r:embed="rId6"/>
                <a:stretch>
                  <a:fillRect l="-247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795353" y="3105154"/>
                <a:ext cx="1982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353" y="3105154"/>
                <a:ext cx="198297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53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161212" y="5029200"/>
            <a:ext cx="464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Focuses on prediction of actual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/>
              <a:t>Assumes final </a:t>
            </a:r>
            <a:r>
              <a:rPr lang="en-US" sz="1800" b="1" dirty="0" err="1" smtClean="0"/>
              <a:t>softmax</a:t>
            </a:r>
            <a:r>
              <a:rPr lang="en-US" sz="1800" b="1" dirty="0" smtClean="0"/>
              <a:t>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Designed for multi-class problems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3212" y="329571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Predictions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86705" y="3765036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Labels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61682" y="3737424"/>
                <a:ext cx="3793859" cy="1063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82" y="3737424"/>
                <a:ext cx="3793859" cy="1063176"/>
              </a:xfrm>
              <a:prstGeom prst="rect">
                <a:avLst/>
              </a:prstGeom>
              <a:blipFill rotWithShape="0">
                <a:blip r:embed="rId8"/>
                <a:stretch>
                  <a:fillRect l="-2247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737910" y="3916742"/>
                <a:ext cx="199734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10" y="3916742"/>
                <a:ext cx="1997342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4878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09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Space</a:t>
            </a:r>
            <a:endParaRPr lang="en-US" dirty="0"/>
          </a:p>
        </p:txBody>
      </p:sp>
      <p:pic>
        <p:nvPicPr>
          <p:cNvPr id="3076" name="Picture 4" descr="Introduction to Loss Function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102056"/>
            <a:ext cx="680719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05611" y="2514600"/>
            <a:ext cx="50292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Function of parameter values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Changing parameter values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In CNN the filter weights (and biases) </a:t>
            </a:r>
            <a:r>
              <a:rPr lang="en-US" sz="2000" b="1" i="1" dirty="0" smtClean="0"/>
              <a:t>are</a:t>
            </a:r>
            <a:r>
              <a:rPr lang="en-US" sz="2000" b="1" dirty="0" smtClean="0"/>
              <a:t> your parameter values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There are </a:t>
            </a:r>
            <a:r>
              <a:rPr lang="en-US" sz="2000" b="1" i="1" dirty="0" smtClean="0"/>
              <a:t>far</a:t>
            </a:r>
            <a:r>
              <a:rPr lang="en-US" sz="2000" b="1" dirty="0" smtClean="0"/>
              <a:t> more parameters than can be visualized here</a:t>
            </a:r>
          </a:p>
        </p:txBody>
      </p:sp>
      <p:sp>
        <p:nvSpPr>
          <p:cNvPr id="10" name="TextBox 9"/>
          <p:cNvSpPr txBox="1"/>
          <p:nvPr/>
        </p:nvSpPr>
        <p:spPr>
          <a:xfrm rot="1818071">
            <a:off x="969382" y="5283539"/>
            <a:ext cx="1181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Param</a:t>
            </a:r>
            <a:r>
              <a:rPr lang="en-US" sz="2000" b="1" dirty="0" smtClean="0"/>
              <a:t> 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 rot="20584236">
            <a:off x="4603061" y="5627548"/>
            <a:ext cx="1181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Param</a:t>
            </a:r>
            <a:r>
              <a:rPr lang="en-US" sz="2000" b="1" dirty="0" smtClean="0"/>
              <a:t> 2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5996903">
            <a:off x="69511" y="3468768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Loss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329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Optimization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13873" y="1668712"/>
            <a:ext cx="55479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Training o</a:t>
            </a:r>
            <a:r>
              <a:rPr lang="en-US" sz="2000" b="1" i="1" dirty="0" smtClean="0"/>
              <a:t>bjective</a:t>
            </a:r>
            <a:r>
              <a:rPr lang="en-US" sz="2000" b="1" dirty="0" smtClean="0"/>
              <a:t> is to </a:t>
            </a:r>
            <a:r>
              <a:rPr lang="en-US" sz="2000" b="1" i="1" dirty="0" smtClean="0"/>
              <a:t>minimize</a:t>
            </a:r>
            <a:r>
              <a:rPr lang="en-US" sz="2000" b="1" dirty="0" smtClean="0"/>
              <a:t> loss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Compute amount of loss decrease if parameter moved by small amount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en-US" sz="2000" b="1" dirty="0"/>
              <a:t>Parameter movement size set by “learning rate” and gradient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Move parameters in direction that reduces loss </a:t>
            </a:r>
            <a:r>
              <a:rPr lang="en-US" sz="2000" b="1" i="1" dirty="0" smtClean="0"/>
              <a:t>fastest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Possible convergence issues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en-US" sz="2000" b="1" dirty="0" smtClean="0"/>
              <a:t>Can </a:t>
            </a:r>
            <a:r>
              <a:rPr lang="en-US" sz="2000" b="1" dirty="0"/>
              <a:t>overshoot and fail to converge on </a:t>
            </a:r>
            <a:r>
              <a:rPr lang="en-US" sz="2000" b="1" dirty="0" smtClean="0"/>
              <a:t>minimum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en-US" sz="2000" b="1" dirty="0"/>
              <a:t>May get caught in local minimum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en-US" sz="2000" b="1" dirty="0" smtClean="0"/>
              <a:t>Stochasticity helps </a:t>
            </a:r>
            <a:r>
              <a:rPr lang="en-US" sz="2000" b="1" i="1" dirty="0" smtClean="0"/>
              <a:t>jiggle</a:t>
            </a:r>
            <a:r>
              <a:rPr lang="en-US" sz="2000" b="1" dirty="0" smtClean="0"/>
              <a:t> parameter values out of bad local min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39522" y="1447800"/>
            <a:ext cx="4821490" cy="4314340"/>
            <a:chOff x="1355944" y="1447800"/>
            <a:chExt cx="4821490" cy="4314340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1355944" y="5734004"/>
              <a:ext cx="482149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1370012" y="1447800"/>
              <a:ext cx="0" cy="431434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2816825" y="5814528"/>
            <a:ext cx="1181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Param</a:t>
            </a:r>
            <a:r>
              <a:rPr lang="en-US" sz="2000" b="1" dirty="0" smtClean="0"/>
              <a:t> 1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64846" y="370560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Loss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39908" y="1507764"/>
            <a:ext cx="118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Initial Weight</a:t>
            </a:r>
            <a:endParaRPr lang="en-US" sz="2000" b="1" dirty="0"/>
          </a:p>
        </p:txBody>
      </p:sp>
      <p:grpSp>
        <p:nvGrpSpPr>
          <p:cNvPr id="3093" name="Group 3092"/>
          <p:cNvGrpSpPr/>
          <p:nvPr/>
        </p:nvGrpSpPr>
        <p:grpSpPr>
          <a:xfrm>
            <a:off x="948105" y="1905000"/>
            <a:ext cx="4048731" cy="3548426"/>
            <a:chOff x="948105" y="1905000"/>
            <a:chExt cx="4876800" cy="3548426"/>
          </a:xfrm>
        </p:grpSpPr>
        <p:sp>
          <p:nvSpPr>
            <p:cNvPr id="6" name="Freeform 5"/>
            <p:cNvSpPr/>
            <p:nvPr/>
          </p:nvSpPr>
          <p:spPr bwMode="auto">
            <a:xfrm>
              <a:off x="948105" y="1905000"/>
              <a:ext cx="4876800" cy="3548426"/>
            </a:xfrm>
            <a:custGeom>
              <a:avLst/>
              <a:gdLst>
                <a:gd name="connsiteX0" fmla="*/ 0 w 2224585"/>
                <a:gd name="connsiteY0" fmla="*/ 0 h 3548426"/>
                <a:gd name="connsiteX1" fmla="*/ 996287 w 2224585"/>
                <a:gd name="connsiteY1" fmla="*/ 3548418 h 3548426"/>
                <a:gd name="connsiteX2" fmla="*/ 2224585 w 2224585"/>
                <a:gd name="connsiteY2" fmla="*/ 27295 h 35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4585" h="3548426">
                  <a:moveTo>
                    <a:pt x="0" y="0"/>
                  </a:moveTo>
                  <a:cubicBezTo>
                    <a:pt x="312761" y="1771934"/>
                    <a:pt x="625523" y="3543869"/>
                    <a:pt x="996287" y="3548418"/>
                  </a:cubicBezTo>
                  <a:cubicBezTo>
                    <a:pt x="1367051" y="3552967"/>
                    <a:pt x="1795818" y="1790131"/>
                    <a:pt x="2224585" y="27295"/>
                  </a:cubicBezTo>
                </a:path>
              </a:pathLst>
            </a:cu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072039" y="2362200"/>
              <a:ext cx="193325" cy="19332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382673" y="2667000"/>
              <a:ext cx="304800" cy="685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935A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687473" y="3389194"/>
              <a:ext cx="229540" cy="5164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935A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1944309" y="3942343"/>
              <a:ext cx="262916" cy="47725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935A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220873" y="4467880"/>
              <a:ext cx="219456" cy="3327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935A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72105" y="4845460"/>
              <a:ext cx="219456" cy="256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935A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1389298" y="2422816"/>
              <a:ext cx="4031975" cy="1636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>
              <a:off x="1535073" y="2731021"/>
              <a:ext cx="3810000" cy="13603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630390" y="2988522"/>
              <a:ext cx="3409883" cy="27460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3080" name="Straight Connector 3079"/>
          <p:cNvCxnSpPr/>
          <p:nvPr/>
        </p:nvCxnSpPr>
        <p:spPr bwMode="auto">
          <a:xfrm>
            <a:off x="4005091" y="4452610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90935" y="4191000"/>
            <a:ext cx="139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Learning Rate Too High</a:t>
            </a:r>
            <a:endParaRPr lang="en-US" sz="1400" b="1" dirty="0"/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4005091" y="5076186"/>
            <a:ext cx="304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935AC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290935" y="4814576"/>
            <a:ext cx="139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Good Learning Rate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70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208" y="3366194"/>
            <a:ext cx="6152405" cy="2425006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Different optimizer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Better random seed in</a:t>
            </a:r>
            <a:r>
              <a:rPr lang="en-US" sz="2400" dirty="0" smtClean="0"/>
              <a:t> train/test split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Reduced learning rate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More “Dense” layers for classification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3940" y="1295399"/>
            <a:ext cx="11300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You are copying your friend’s homework (for </a:t>
            </a:r>
            <a:r>
              <a:rPr lang="en-US" sz="2000" b="1" dirty="0" smtClean="0"/>
              <a:t>shame!). They </a:t>
            </a:r>
            <a:r>
              <a:rPr lang="en-US" sz="2000" b="1" dirty="0"/>
              <a:t>have produced a CNN which achieves an accuracy of 95% on their hold-out validation set. You are trying to train a CNN with the </a:t>
            </a:r>
            <a:r>
              <a:rPr lang="en-US" sz="2000" b="1" dirty="0" smtClean="0"/>
              <a:t>same architecture</a:t>
            </a:r>
            <a:r>
              <a:rPr lang="en-US" sz="2000" b="1" dirty="0"/>
              <a:t>. </a:t>
            </a:r>
            <a:r>
              <a:rPr lang="en-US" sz="2000" b="1" dirty="0" smtClean="0"/>
              <a:t>As you train your CNN, however, it never </a:t>
            </a:r>
            <a:r>
              <a:rPr lang="en-US" sz="2000" b="1" dirty="0"/>
              <a:t>quite gets as good as 95% on the validation set. What might your friend be doing </a:t>
            </a:r>
            <a:r>
              <a:rPr lang="en-US" sz="2000" b="1" dirty="0" smtClean="0"/>
              <a:t>differently?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39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208" y="3366194"/>
            <a:ext cx="6152405" cy="2425006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Different optimizer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Better random seed in</a:t>
            </a:r>
            <a:r>
              <a:rPr lang="en-US" sz="2400" dirty="0" smtClean="0"/>
              <a:t> train/test split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Reduced learning rate</a:t>
            </a:r>
            <a:endParaRPr lang="en-US" sz="2400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UcParenR"/>
            </a:pPr>
            <a:r>
              <a:rPr lang="en-US" sz="2400" dirty="0" smtClean="0"/>
              <a:t>More “Dense” layers for classification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3940" y="1295399"/>
            <a:ext cx="11300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You are copying your friend’s homework (for </a:t>
            </a:r>
            <a:r>
              <a:rPr lang="en-US" sz="2000" b="1" dirty="0" smtClean="0"/>
              <a:t>shame!). They </a:t>
            </a:r>
            <a:r>
              <a:rPr lang="en-US" sz="2000" b="1" dirty="0"/>
              <a:t>have produced a CNN which achieves an accuracy of 95% on their hold-out validation set. You are trying to train a CNN with the </a:t>
            </a:r>
            <a:r>
              <a:rPr lang="en-US" sz="2000" b="1" dirty="0" smtClean="0"/>
              <a:t>same architecture</a:t>
            </a:r>
            <a:r>
              <a:rPr lang="en-US" sz="2000" b="1" dirty="0"/>
              <a:t>. </a:t>
            </a:r>
            <a:r>
              <a:rPr lang="en-US" sz="2000" b="1" dirty="0" smtClean="0"/>
              <a:t>As you train your CNN, however, it never </a:t>
            </a:r>
            <a:r>
              <a:rPr lang="en-US" sz="2000" b="1" dirty="0"/>
              <a:t>quite gets as good as 95% on the validation set. What might your friend be doing </a:t>
            </a:r>
            <a:r>
              <a:rPr lang="en-US" sz="2000" b="1" dirty="0" smtClean="0"/>
              <a:t>differently?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FF5FFF-9D7A-4DD9-B763-F26B24205C4C}"/>
              </a:ext>
            </a:extLst>
          </p:cNvPr>
          <p:cNvSpPr/>
          <p:nvPr/>
        </p:nvSpPr>
        <p:spPr bwMode="auto">
          <a:xfrm>
            <a:off x="3018207" y="4302369"/>
            <a:ext cx="6152405" cy="490568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0FF5FFF-9D7A-4DD9-B763-F26B24205C4C}"/>
              </a:ext>
            </a:extLst>
          </p:cNvPr>
          <p:cNvSpPr/>
          <p:nvPr/>
        </p:nvSpPr>
        <p:spPr bwMode="auto">
          <a:xfrm>
            <a:off x="3018206" y="3331192"/>
            <a:ext cx="6152405" cy="490568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115" y="1289304"/>
            <a:ext cx="9270593" cy="4828032"/>
          </a:xfrm>
        </p:spPr>
        <p:txBody>
          <a:bodyPr/>
          <a:lstStyle/>
          <a:p>
            <a:r>
              <a:rPr lang="en-US" dirty="0" smtClean="0"/>
              <a:t>Convolutions help extract features from images</a:t>
            </a:r>
          </a:p>
          <a:p>
            <a:r>
              <a:rPr lang="en-US" dirty="0" smtClean="0"/>
              <a:t>Even in 2D, these operate by grabbing frequency-specific information</a:t>
            </a:r>
          </a:p>
          <a:p>
            <a:r>
              <a:rPr lang="en-US" dirty="0" smtClean="0"/>
              <a:t>Multiple layers in a CNN allows features to be generalized/abstracted</a:t>
            </a:r>
          </a:p>
          <a:p>
            <a:r>
              <a:rPr lang="en-US" dirty="0" smtClean="0"/>
              <a:t>Three basic layers to a CNN</a:t>
            </a:r>
          </a:p>
          <a:p>
            <a:pPr lvl="1"/>
            <a:r>
              <a:rPr lang="en-US" dirty="0" smtClean="0"/>
              <a:t>Convolution: extract features</a:t>
            </a:r>
          </a:p>
          <a:p>
            <a:pPr lvl="1"/>
            <a:r>
              <a:rPr lang="en-US" dirty="0" smtClean="0"/>
              <a:t>Activation: switch connection on-off</a:t>
            </a:r>
          </a:p>
          <a:p>
            <a:pPr lvl="1"/>
            <a:r>
              <a:rPr lang="en-US" dirty="0" smtClean="0"/>
              <a:t>Pooling: aggregate spatial relationships</a:t>
            </a:r>
          </a:p>
          <a:p>
            <a:r>
              <a:rPr lang="en-US" dirty="0" smtClean="0"/>
              <a:t>May need to think carefully about cost function for specific applications</a:t>
            </a:r>
          </a:p>
          <a:p>
            <a:r>
              <a:rPr lang="en-US" dirty="0" smtClean="0"/>
              <a:t>Many training/optimization routines</a:t>
            </a:r>
          </a:p>
          <a:p>
            <a:pPr lvl="1"/>
            <a:r>
              <a:rPr lang="en-US" dirty="0" smtClean="0"/>
              <a:t>All attempt to minimize loss</a:t>
            </a:r>
          </a:p>
          <a:p>
            <a:pPr lvl="1"/>
            <a:r>
              <a:rPr lang="en-US" dirty="0" smtClean="0"/>
              <a:t>Learning rate matters!</a:t>
            </a:r>
          </a:p>
          <a:p>
            <a:pPr lvl="1"/>
            <a:r>
              <a:rPr lang="en-US" dirty="0" smtClean="0"/>
              <a:t>Take measures to avoid getting trapped in local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0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rgbClr val="F7F7F7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6339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5501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4662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3824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842985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Components of a </a:t>
            </a:r>
            <a:br>
              <a:rPr lang="en-US" dirty="0"/>
            </a:br>
            <a:r>
              <a:rPr lang="en-US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275" y="4395375"/>
            <a:ext cx="1273941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540" y="2971043"/>
            <a:ext cx="1557093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693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ASCII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8693" y="2753537"/>
            <a:ext cx="19197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example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9532" y="3960395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Statistics</a:t>
            </a:r>
          </a:p>
          <a:p>
            <a:r>
              <a:rPr lang="en-US" sz="1400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9532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0370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0370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209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Cross-entropy</a:t>
            </a:r>
          </a:p>
          <a:p>
            <a:r>
              <a:rPr lang="en-US" sz="1400" b="1" dirty="0"/>
              <a:t>-  Accuracy</a:t>
            </a:r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1209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2047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Analytic solution</a:t>
            </a:r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2047" y="2753538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304" y="1071491"/>
            <a:ext cx="153441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163" y="1739120"/>
            <a:ext cx="979970" cy="835745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7856" y="1869981"/>
            <a:ext cx="851110" cy="788413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8882" y="1071491"/>
            <a:ext cx="1421040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Feature</a:t>
            </a:r>
          </a:p>
          <a:p>
            <a:pPr algn="ctr"/>
            <a:r>
              <a:rPr lang="en-US" sz="1998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3477" y="1809802"/>
            <a:ext cx="1291854" cy="861212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7106" y="1254325"/>
            <a:ext cx="1659204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1086" y="1647634"/>
            <a:ext cx="1371243" cy="1032934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58427" y="1071491"/>
            <a:ext cx="162934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0844" y="1779009"/>
            <a:ext cx="1637447" cy="817511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392" tIns="45696" rIns="91392" bIns="4569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852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4569" y="1071491"/>
            <a:ext cx="1474694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2540" y="1782880"/>
            <a:ext cx="1218756" cy="8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07" y="6072469"/>
            <a:ext cx="11314878" cy="2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2648" y="5525525"/>
            <a:ext cx="7755187" cy="43879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9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6339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5501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4662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3824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842985" y="2696443"/>
            <a:ext cx="2011156" cy="2468237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Components of a </a:t>
            </a:r>
            <a:br>
              <a:rPr lang="en-US" dirty="0"/>
            </a:br>
            <a:r>
              <a:rPr lang="en-US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275" y="4395375"/>
            <a:ext cx="1273941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540" y="2971043"/>
            <a:ext cx="1557093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693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ASCII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8693" y="2753537"/>
            <a:ext cx="19197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example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9532" y="3960395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Statistics</a:t>
            </a:r>
          </a:p>
          <a:p>
            <a:r>
              <a:rPr lang="en-US" sz="1400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9532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0370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0370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209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Cross-entropy</a:t>
            </a:r>
          </a:p>
          <a:p>
            <a:r>
              <a:rPr lang="en-US" sz="1400" b="1" dirty="0"/>
              <a:t>-  Accuracy</a:t>
            </a:r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1209" y="2753537"/>
            <a:ext cx="1919740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2047" y="3960394"/>
            <a:ext cx="1919740" cy="11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Analytic solution</a:t>
            </a:r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578" indent="-285578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2047" y="2753538"/>
            <a:ext cx="1919740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304" y="1071491"/>
            <a:ext cx="153441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163" y="1739120"/>
            <a:ext cx="979970" cy="835745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7856" y="1869981"/>
            <a:ext cx="851110" cy="788413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8882" y="1071491"/>
            <a:ext cx="1421040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Feature</a:t>
            </a:r>
          </a:p>
          <a:p>
            <a:pPr algn="ctr"/>
            <a:r>
              <a:rPr lang="en-US" sz="1998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3477" y="1809802"/>
            <a:ext cx="1291854" cy="861212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7106" y="1254325"/>
            <a:ext cx="1659204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1086" y="1647634"/>
            <a:ext cx="1371243" cy="1032934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58427" y="1071491"/>
            <a:ext cx="1629349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0844" y="1779009"/>
            <a:ext cx="1637447" cy="817511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392" tIns="45696" rIns="91392" bIns="4569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852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4569" y="1071491"/>
            <a:ext cx="1474694" cy="73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2540" y="1782880"/>
            <a:ext cx="1218756" cy="8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07" y="6072469"/>
            <a:ext cx="11314878" cy="2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=""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2648" y="5525525"/>
            <a:ext cx="7755187" cy="438798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80FF5FFF-9D7A-4DD9-B763-F26B24205C4C}"/>
              </a:ext>
            </a:extLst>
          </p:cNvPr>
          <p:cNvSpPr/>
          <p:nvPr/>
        </p:nvSpPr>
        <p:spPr bwMode="auto">
          <a:xfrm>
            <a:off x="5078390" y="1076607"/>
            <a:ext cx="6463512" cy="431429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/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ACE5A21-F60C-4AE5-98E3-0813634DA73F}"/>
              </a:ext>
            </a:extLst>
          </p:cNvPr>
          <p:cNvSpPr txBox="1"/>
          <p:nvPr/>
        </p:nvSpPr>
        <p:spPr>
          <a:xfrm>
            <a:off x="10789923" y="5121297"/>
            <a:ext cx="72231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Focus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161" y="-124803"/>
            <a:ext cx="10512862" cy="132521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0716" y="2806227"/>
            <a:ext cx="609441" cy="3885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597354E-BAFF-4A5C-9340-1D355C61B9BD}"/>
              </a:ext>
            </a:extLst>
          </p:cNvPr>
          <p:cNvSpPr txBox="1">
            <a:spLocks/>
          </p:cNvSpPr>
          <p:nvPr/>
        </p:nvSpPr>
        <p:spPr>
          <a:xfrm>
            <a:off x="3520157" y="2423200"/>
            <a:ext cx="6062780" cy="260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399" kern="0" dirty="0"/>
              <a:t>Introduction</a:t>
            </a:r>
          </a:p>
          <a:p>
            <a:r>
              <a:rPr lang="en-US" sz="2399" kern="0" dirty="0" smtClean="0"/>
              <a:t>Understanding 2D Convolution</a:t>
            </a:r>
            <a:endParaRPr lang="en-US" sz="2399" kern="0" dirty="0"/>
          </a:p>
          <a:p>
            <a:r>
              <a:rPr lang="en-US" sz="2399" kern="0" dirty="0" smtClean="0"/>
              <a:t>CNN Architectures</a:t>
            </a:r>
            <a:endParaRPr lang="en-US" sz="2399" kern="0" dirty="0"/>
          </a:p>
          <a:p>
            <a:r>
              <a:rPr lang="en-US" sz="2399" kern="0" dirty="0" smtClean="0"/>
              <a:t>Loss Functions and Optimization</a:t>
            </a:r>
          </a:p>
          <a:p>
            <a:r>
              <a:rPr lang="en-US" sz="2399" kern="0" dirty="0" smtClean="0"/>
              <a:t>Summary</a:t>
            </a:r>
            <a:endParaRPr lang="en-US" sz="2399" kern="0" dirty="0"/>
          </a:p>
        </p:txBody>
      </p:sp>
    </p:spTree>
    <p:extLst>
      <p:ext uri="{BB962C8B-B14F-4D97-AF65-F5344CB8AC3E}">
        <p14:creationId xmlns:p14="http://schemas.microsoft.com/office/powerpoint/2010/main" val="18250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in Two Dimensions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" y="2748888"/>
            <a:ext cx="2171057" cy="2171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2821" y="226730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Image</a:t>
            </a:r>
            <a:endParaRPr lang="en-US" sz="2000" b="1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542212" y="1539183"/>
            <a:ext cx="2819400" cy="4590465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977646" y="2172565"/>
            <a:ext cx="2011156" cy="3313835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718084"/>
            <a:ext cx="2011680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919848"/>
            <a:ext cx="2011680" cy="2011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11383" y="2430446"/>
                <a:ext cx="1278170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83" y="2430446"/>
                <a:ext cx="1278170" cy="5869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78709" y="4640802"/>
                <a:ext cx="1143518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09" y="4640802"/>
                <a:ext cx="1143518" cy="569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302695" y="1447800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Filters</a:t>
            </a:r>
            <a:br>
              <a:rPr lang="en-US" sz="2000" b="1" dirty="0" smtClean="0"/>
            </a:br>
            <a:r>
              <a:rPr lang="en-US" sz="2000" b="1" dirty="0" smtClean="0"/>
              <a:t>(Kernels)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24977" y="1128477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Features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082678" y="2554647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Horizontal Edges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18999" y="4750668"/>
            <a:ext cx="1587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Vertical Edges</a:t>
            </a:r>
            <a:endParaRPr lang="en-US" sz="1600" b="1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2437746" y="3541810"/>
            <a:ext cx="1359871" cy="673581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085571" y="3497624"/>
            <a:ext cx="1359871" cy="673581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2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2728609"/>
            <a:ext cx="1828800" cy="182880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 bwMode="auto">
          <a:xfrm>
            <a:off x="8159080" y="3168881"/>
            <a:ext cx="1821532" cy="902254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IFFT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5" y="2728609"/>
            <a:ext cx="1828800" cy="1828800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 bwMode="auto">
          <a:xfrm>
            <a:off x="5333928" y="3220254"/>
            <a:ext cx="1446285" cy="902254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/>
              <a:t>Mult</a:t>
            </a:r>
            <a:r>
              <a:rPr lang="en-US" sz="1400" b="1" dirty="0" smtClean="0"/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555979" y="1120914"/>
            <a:ext cx="2052164" cy="4274695"/>
            <a:chOff x="3555979" y="1120914"/>
            <a:chExt cx="2052164" cy="427469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3680199" y="1890409"/>
              <a:ext cx="1803724" cy="3505200"/>
            </a:xfrm>
            <a:prstGeom prst="roundRect">
              <a:avLst>
                <a:gd name="adj" fmla="val 5980"/>
              </a:avLst>
            </a:prstGeom>
            <a:solidFill>
              <a:srgbClr val="F9E3D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902217" y="2057400"/>
              <a:ext cx="1371600" cy="3227962"/>
              <a:chOff x="3930475" y="2057400"/>
              <a:chExt cx="1371600" cy="322796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0475" y="2057400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0475" y="3913762"/>
                <a:ext cx="1371600" cy="13716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3555979" y="1120914"/>
              <a:ext cx="2052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Frequency</a:t>
              </a:r>
              <a:br>
                <a:rPr lang="en-US" sz="2000" b="1" dirty="0" smtClean="0"/>
              </a:br>
              <a:r>
                <a:rPr lang="en-US" sz="2000" b="1" dirty="0" smtClean="0"/>
                <a:t>Representation</a:t>
              </a:r>
              <a:endParaRPr lang="en-US" sz="2000" b="1" dirty="0"/>
            </a:p>
          </p:txBody>
        </p:sp>
      </p:grpSp>
      <p:sp>
        <p:nvSpPr>
          <p:cNvPr id="33" name="Right Arrow 32"/>
          <p:cNvSpPr/>
          <p:nvPr/>
        </p:nvSpPr>
        <p:spPr bwMode="auto">
          <a:xfrm>
            <a:off x="2229099" y="3172293"/>
            <a:ext cx="1821532" cy="902254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FFT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Convolutions Are Still Related to Fourier Transforms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17714" y="1120914"/>
            <a:ext cx="2139973" cy="4274695"/>
            <a:chOff x="517714" y="1120914"/>
            <a:chExt cx="2139973" cy="4274695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531812" y="1890409"/>
              <a:ext cx="2007607" cy="3505200"/>
            </a:xfrm>
            <a:prstGeom prst="roundRect">
              <a:avLst>
                <a:gd name="adj" fmla="val 5980"/>
              </a:avLst>
            </a:prstGeom>
            <a:solidFill>
              <a:srgbClr val="F9E3D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02" y="3886200"/>
              <a:ext cx="1371600" cy="13716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802" y="2057400"/>
              <a:ext cx="1371600" cy="13716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 rot="16200000">
              <a:off x="255142" y="439950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Image</a:t>
              </a:r>
              <a:endParaRPr 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26290" y="2543145"/>
              <a:ext cx="98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Kernel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523" y="1120914"/>
              <a:ext cx="2052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Spatial</a:t>
              </a:r>
              <a:br>
                <a:rPr lang="en-US" sz="2000" b="1" dirty="0" smtClean="0"/>
              </a:br>
              <a:r>
                <a:rPr lang="en-US" sz="2000" b="1" dirty="0" smtClean="0"/>
                <a:t>Representation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96082" y="1947153"/>
            <a:ext cx="2109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Image X Kernel</a:t>
            </a:r>
            <a:br>
              <a:rPr lang="en-US" sz="2000" b="1" dirty="0" smtClean="0"/>
            </a:br>
            <a:r>
              <a:rPr lang="en-US" sz="2000" b="1" dirty="0" smtClean="0"/>
              <a:t>(Frequency)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588293" y="2251719"/>
            <a:ext cx="2308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Convolved Image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507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759" y="3352800"/>
            <a:ext cx="1201330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What kernels might help detect a human face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3600" dirty="0" smtClean="0"/>
              <a:t>(i.e., what features truly characterize a human face?)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41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161" y="-124803"/>
            <a:ext cx="10512862" cy="132521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0716" y="3258765"/>
            <a:ext cx="609441" cy="3885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597354E-BAFF-4A5C-9340-1D355C61B9BD}"/>
              </a:ext>
            </a:extLst>
          </p:cNvPr>
          <p:cNvSpPr txBox="1">
            <a:spLocks/>
          </p:cNvSpPr>
          <p:nvPr/>
        </p:nvSpPr>
        <p:spPr>
          <a:xfrm>
            <a:off x="3520157" y="2423200"/>
            <a:ext cx="6062780" cy="260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399" kern="0" dirty="0"/>
              <a:t>Introduction</a:t>
            </a:r>
          </a:p>
          <a:p>
            <a:r>
              <a:rPr lang="en-US" sz="2399" kern="0" dirty="0" smtClean="0"/>
              <a:t>Understanding 2D Convolution</a:t>
            </a:r>
            <a:endParaRPr lang="en-US" sz="2399" kern="0" dirty="0"/>
          </a:p>
          <a:p>
            <a:r>
              <a:rPr lang="en-US" sz="2399" kern="0" dirty="0" smtClean="0"/>
              <a:t>CNN Architectures</a:t>
            </a:r>
            <a:endParaRPr lang="en-US" sz="2399" kern="0" dirty="0"/>
          </a:p>
          <a:p>
            <a:r>
              <a:rPr lang="en-US" sz="2399" kern="0" dirty="0" smtClean="0"/>
              <a:t>Loss Functions and Optimization</a:t>
            </a:r>
          </a:p>
          <a:p>
            <a:r>
              <a:rPr lang="en-US" sz="2399" kern="0" dirty="0" smtClean="0"/>
              <a:t>Summary</a:t>
            </a:r>
            <a:endParaRPr lang="en-US" sz="2399" kern="0" dirty="0"/>
          </a:p>
        </p:txBody>
      </p:sp>
    </p:spTree>
    <p:extLst>
      <p:ext uri="{BB962C8B-B14F-4D97-AF65-F5344CB8AC3E}">
        <p14:creationId xmlns:p14="http://schemas.microsoft.com/office/powerpoint/2010/main" val="41088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2050" name="Picture 2" descr="CNN Architectures, a Deep-dive. Implementing every popular CN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0"/>
          <a:stretch/>
        </p:blipFill>
        <p:spPr bwMode="auto">
          <a:xfrm>
            <a:off x="988218" y="1558050"/>
            <a:ext cx="10212388" cy="20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8060" y="1065180"/>
            <a:ext cx="355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Depth Provides Abstraction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5449" y="3653846"/>
            <a:ext cx="2842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Initial layers detect basic features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Edges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Spots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Striations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8703" y="3653846"/>
            <a:ext cx="2842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Deeper layers </a:t>
            </a:r>
            <a:r>
              <a:rPr lang="en-US" sz="2000" b="1" i="1" dirty="0" smtClean="0"/>
              <a:t>combine</a:t>
            </a:r>
            <a:r>
              <a:rPr lang="en-US" sz="2000" b="1" dirty="0" smtClean="0"/>
              <a:t> features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Curves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Texture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1957" y="3653846"/>
            <a:ext cx="2842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Final layer(s) classify image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Most relevant</a:t>
            </a:r>
          </a:p>
          <a:p>
            <a:pPr marL="800100" lvl="1" indent="-342900">
              <a:buFont typeface="Arial" panose="020B0604020202020204" pitchFamily="34" charset="0"/>
              <a:buChar char="‒"/>
            </a:pPr>
            <a:r>
              <a:rPr lang="en-US" sz="2000" b="1" dirty="0" smtClean="0"/>
              <a:t>Combinations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522412" y="5116607"/>
            <a:ext cx="9163182" cy="990600"/>
          </a:xfrm>
          <a:prstGeom prst="rightArrow">
            <a:avLst/>
          </a:prstGeom>
          <a:gradFill>
            <a:gsLst>
              <a:gs pos="0">
                <a:srgbClr val="507BF6"/>
              </a:gs>
              <a:gs pos="83000">
                <a:schemeClr val="accent1">
                  <a:lumMod val="69000"/>
                  <a:lumOff val="31000"/>
                </a:schemeClr>
              </a:gs>
              <a:gs pos="100000">
                <a:schemeClr val="accent1">
                  <a:lumMod val="51000"/>
                  <a:lumOff val="49000"/>
                </a:schemeClr>
              </a:gs>
            </a:gsLst>
            <a:lin ang="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Increasingly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Abstract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85635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253</TotalTime>
  <Pages>1</Pages>
  <Words>1163</Words>
  <Application>Microsoft Office PowerPoint</Application>
  <PresentationFormat>Custom</PresentationFormat>
  <Paragraphs>244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Cambria Math</vt:lpstr>
      <vt:lpstr>Times New Roman</vt:lpstr>
      <vt:lpstr>Wingdings</vt:lpstr>
      <vt:lpstr>Lincoln_2012_v16x9</vt:lpstr>
      <vt:lpstr>Introduction to (2D) Convolutional Neural Networks</vt:lpstr>
      <vt:lpstr>Necessary Components of a  Supervised Machine Learning Approach</vt:lpstr>
      <vt:lpstr>Necessary Components of a  Supervised Machine Learning Approach</vt:lpstr>
      <vt:lpstr>Outline</vt:lpstr>
      <vt:lpstr>Filters in Two Dimensions</vt:lpstr>
      <vt:lpstr>Convolutions Are Still Related to Fourier Transforms</vt:lpstr>
      <vt:lpstr>Question</vt:lpstr>
      <vt:lpstr>Outline</vt:lpstr>
      <vt:lpstr>Deep Learning</vt:lpstr>
      <vt:lpstr>Layers</vt:lpstr>
      <vt:lpstr>Guiding Architecture Principles</vt:lpstr>
      <vt:lpstr>Outline</vt:lpstr>
      <vt:lpstr>Loss/Cost/Objective Functions</vt:lpstr>
      <vt:lpstr>Loss Function Space</vt:lpstr>
      <vt:lpstr>Cost Function Optimization</vt:lpstr>
      <vt:lpstr>Question</vt:lpstr>
      <vt:lpstr>Question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Jordan Montgomery</cp:lastModifiedBy>
  <cp:revision>44</cp:revision>
  <cp:lastPrinted>2001-06-18T18:57:59Z</cp:lastPrinted>
  <dcterms:created xsi:type="dcterms:W3CDTF">2019-03-14T14:36:12Z</dcterms:created>
  <dcterms:modified xsi:type="dcterms:W3CDTF">2020-07-21T09:56:45Z</dcterms:modified>
  <cp:category/>
</cp:coreProperties>
</file>