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nouil Raptakis" initials="ER" lastIdx="1" clrIdx="0">
    <p:extLst>
      <p:ext uri="{19B8F6BF-5375-455C-9EA6-DF929625EA0E}">
        <p15:presenceInfo xmlns:p15="http://schemas.microsoft.com/office/powerpoint/2012/main" userId="ffa824b9794b16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1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8T12:08:20.35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0E7CB-B090-6140-958A-EAE3EFECA0A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B47-5E3B-754C-B4C6-63CEFEAD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3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A2BA-21CB-AC41-BDFF-8AF1F2C23B5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75954-64D3-3547-9E41-BA5D253C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75954-64D3-3547-9E41-BA5D253C7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670561"/>
            <a:ext cx="5262880" cy="2929890"/>
          </a:xfrm>
        </p:spPr>
        <p:txBody>
          <a:bodyPr anchor="b" anchorCtr="0"/>
          <a:lstStyle>
            <a:lvl1pPr algn="l">
              <a:defRPr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AU" dirty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145280"/>
            <a:ext cx="5262880" cy="109728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l">
              <a:buNone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subtitle</a:t>
            </a:r>
          </a:p>
          <a:p>
            <a:pPr lvl="1"/>
            <a:r>
              <a:rPr lang="en-AU" dirty="0" err="1"/>
              <a:t>Subsubtitle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670800" cy="650240"/>
          </a:xfrm>
        </p:spPr>
        <p:txBody>
          <a:bodyPr/>
          <a:lstStyle/>
          <a:p>
            <a:r>
              <a:rPr lang="en-AU" dirty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Presentation Title (Edit in File &gt; 'Page Setup' &gt; ‘Header/footer’)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07120" y="658368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6137" y="1158875"/>
            <a:ext cx="8674026" cy="5211763"/>
          </a:xfrm>
        </p:spPr>
        <p:txBody>
          <a:bodyPr/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Presentation Title (Edit in File &gt; 'Page Setup' &gt; ‘Header/footer’)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158240"/>
            <a:ext cx="4287520" cy="496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F6BB1C"/>
                </a:solidFill>
              </a:defRPr>
            </a:lvl1pPr>
          </a:lstStyle>
          <a:p>
            <a:pPr lvl="0"/>
            <a:r>
              <a:rPr lang="en-AU" dirty="0"/>
              <a:t>Click to edit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86325" y="1158875"/>
            <a:ext cx="3881438" cy="4967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Landscap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Presentation Title (Edit in File &gt; 'Page Setup' &gt; ‘Header/footer’)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5120" y="1158875"/>
            <a:ext cx="8442643" cy="4104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5438" y="5414963"/>
            <a:ext cx="8442325" cy="1077912"/>
          </a:xfrm>
        </p:spPr>
        <p:txBody>
          <a:bodyPr/>
          <a:lstStyle>
            <a:lvl1pPr algn="ctr">
              <a:defRPr sz="2400"/>
            </a:lvl1pPr>
            <a:lvl2pPr algn="ctr">
              <a:defRPr/>
            </a:lvl2pPr>
            <a:lvl3pPr marL="0" indent="0" algn="ctr">
              <a:buNone/>
              <a:defRPr sz="2400"/>
            </a:lvl3pPr>
            <a:lvl4pPr marL="0" indent="0" algn="ctr">
              <a:buNone/>
              <a:defRPr sz="2400"/>
            </a:lvl4pPr>
            <a:lvl5pPr marL="0" indent="0" algn="ctr">
              <a:buNone/>
              <a:defRPr sz="2400"/>
            </a:lvl5pPr>
          </a:lstStyle>
          <a:p>
            <a:pPr lvl="0"/>
            <a:r>
              <a:rPr lang="en-AU" dirty="0"/>
              <a:t>Click to edit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3850640"/>
            <a:ext cx="5262880" cy="833120"/>
          </a:xfrm>
        </p:spPr>
        <p:txBody>
          <a:bodyPr anchor="b" anchorCtr="0">
            <a:normAutofit/>
          </a:bodyPr>
          <a:lstStyle>
            <a:lvl1pPr algn="l">
              <a:defRPr sz="28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765040"/>
            <a:ext cx="5262880" cy="47752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subtitle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06799" y="599440"/>
            <a:ext cx="5262563" cy="3159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680" y="140350"/>
            <a:ext cx="7518400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438" y="1158240"/>
            <a:ext cx="8413642" cy="521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480" y="6573520"/>
            <a:ext cx="513588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Presentation Title (Edit in File &gt; 'Page Setup' &gt; ‘Header/footer’)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7352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1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rgbClr val="F6BB1C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2pPr>
      <a:lvl3pPr marL="5328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3pPr>
      <a:lvl4pPr marL="846000" indent="-228600" algn="l" defTabSz="457200" rtl="0" eaLnBrk="1" latinLnBrk="0" hangingPunct="1">
        <a:spcBef>
          <a:spcPts val="0"/>
        </a:spcBef>
        <a:buSzPct val="80000"/>
        <a:buFont typeface="Arial"/>
        <a:buChar char="–"/>
        <a:defRPr sz="2200" b="0" i="0" kern="1200">
          <a:solidFill>
            <a:srgbClr val="FFFFFF"/>
          </a:solidFill>
          <a:latin typeface="Arial"/>
          <a:ea typeface="+mn-ea"/>
          <a:cs typeface="Arial"/>
        </a:defRPr>
      </a:lvl4pPr>
      <a:lvl5pPr marL="13392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000" b="0" i="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510" y="1802676"/>
            <a:ext cx="5666170" cy="1917129"/>
          </a:xfrm>
        </p:spPr>
        <p:txBody>
          <a:bodyPr>
            <a:normAutofit/>
          </a:bodyPr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6739" y="4372946"/>
            <a:ext cx="5732941" cy="869613"/>
          </a:xfrm>
        </p:spPr>
        <p:txBody>
          <a:bodyPr>
            <a:normAutofit/>
          </a:bodyPr>
          <a:lstStyle/>
          <a:p>
            <a:r>
              <a:rPr lang="en-US" sz="1600" dirty="0" err="1"/>
              <a:t>Unums</a:t>
            </a:r>
            <a:r>
              <a:rPr lang="en-US" sz="1600" dirty="0"/>
              <a:t>: A Modern Number Format for Computation</a:t>
            </a:r>
          </a:p>
          <a:p>
            <a:r>
              <a:rPr lang="en-US" sz="1600" dirty="0"/>
              <a:t> </a:t>
            </a:r>
            <a:r>
              <a:rPr lang="en-US" sz="1400" dirty="0"/>
              <a:t>Emmanouil Raptakis (supervised by Andreas </a:t>
            </a:r>
            <a:r>
              <a:rPr lang="en-US" sz="1400" dirty="0" err="1"/>
              <a:t>Wicenec</a:t>
            </a:r>
            <a:r>
              <a:rPr lang="en-US" sz="1400" dirty="0"/>
              <a:t> &amp; Chen Wu)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523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Integrals Using </a:t>
            </a:r>
            <a:r>
              <a:rPr lang="en-US" dirty="0" err="1"/>
              <a:t>Uboxes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7" y="1158876"/>
            <a:ext cx="8674026" cy="2585534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Uboxes</a:t>
            </a:r>
            <a:r>
              <a:rPr lang="en-US" dirty="0"/>
              <a:t> we can utilize the “Paint Bucket” method for evaluating definite integrals with ease</a:t>
            </a:r>
          </a:p>
          <a:p>
            <a:pPr lvl="2"/>
            <a:r>
              <a:rPr lang="en-US" dirty="0"/>
              <a:t>Works by filling up the domain of integration with </a:t>
            </a:r>
            <a:r>
              <a:rPr lang="en-US" dirty="0" err="1"/>
              <a:t>Uboxes</a:t>
            </a:r>
            <a:r>
              <a:rPr lang="en-US" dirty="0"/>
              <a:t> and finding their “Area”</a:t>
            </a:r>
          </a:p>
          <a:p>
            <a:pPr lvl="2"/>
            <a:r>
              <a:rPr lang="en-US" dirty="0"/>
              <a:t>The Paint Bucket method can be done almost entirely in parallel!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7" y="3825813"/>
            <a:ext cx="2638646" cy="25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338" y="165548"/>
            <a:ext cx="5683623" cy="65024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: Pendulums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246137" y="1158876"/>
                <a:ext cx="8674026" cy="4368036"/>
              </a:xfrm>
            </p:spPr>
            <p:txBody>
              <a:bodyPr/>
              <a:lstStyle/>
              <a:p>
                <a:r>
                  <a:rPr lang="en-US" dirty="0"/>
                  <a:t>How can the Ubox approach help us to correctly solve a pendulum (Properly!)?</a:t>
                </a:r>
              </a:p>
              <a:p>
                <a:pPr lvl="2"/>
                <a:r>
                  <a:rPr lang="en-US" dirty="0"/>
                  <a:t>We don’t use Harmonic Oscillator solution: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‘usual’ numerical approach is to use time steps (no error bounds, no parallelism, sampling errors and rounding errors are likely to occur)</a:t>
                </a:r>
              </a:p>
              <a:p>
                <a:pPr lvl="2"/>
                <a:r>
                  <a:rPr lang="en-US" dirty="0"/>
                  <a:t>Ubox method solves the problem by requiring that the solution curve obeys Physics (conservation of Energy, continuity, no instantaneous velocity changes) </a:t>
                </a:r>
              </a:p>
              <a:p>
                <a:pPr lvl="2"/>
                <a:r>
                  <a:rPr lang="en-US" dirty="0"/>
                  <a:t>Ubox method allows for complete parallelism, no sampling or rounding errors, reports error bounds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246137" y="1158876"/>
                <a:ext cx="8674026" cy="4368036"/>
              </a:xfrm>
              <a:blipFill>
                <a:blip r:embed="rId2"/>
                <a:stretch>
                  <a:fillRect l="-1405" t="-1395" r="-1616" b="-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9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430" y="132080"/>
            <a:ext cx="6285439" cy="650240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Issues with </a:t>
            </a:r>
            <a:r>
              <a:rPr lang="en-US" dirty="0" err="1"/>
              <a:t>Unums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7" y="1158875"/>
            <a:ext cx="8674026" cy="2863327"/>
          </a:xfrm>
        </p:spPr>
        <p:txBody>
          <a:bodyPr>
            <a:normAutofit/>
          </a:bodyPr>
          <a:lstStyle/>
          <a:p>
            <a:r>
              <a:rPr lang="en-US" dirty="0"/>
              <a:t>Theoretically, the Unums outweigh Floats but in there is more to the discussion:</a:t>
            </a:r>
          </a:p>
          <a:p>
            <a:pPr lvl="2"/>
            <a:r>
              <a:rPr lang="en-US" dirty="0"/>
              <a:t>Currently the only way to use Unums is through software implementations (Python, Julia, Mathematica)</a:t>
            </a:r>
          </a:p>
          <a:p>
            <a:pPr lvl="2"/>
            <a:r>
              <a:rPr lang="en-US" dirty="0"/>
              <a:t>Software implementations are VERY SLOW </a:t>
            </a:r>
          </a:p>
          <a:p>
            <a:pPr lvl="2"/>
            <a:r>
              <a:rPr lang="en-US" dirty="0"/>
              <a:t>Only way to effectively use </a:t>
            </a:r>
            <a:r>
              <a:rPr lang="en-US" dirty="0" err="1"/>
              <a:t>unums</a:t>
            </a:r>
            <a:r>
              <a:rPr lang="en-US" dirty="0"/>
              <a:t> is through a hardware implementation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8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IEEE 754 – The current standard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136179" y="1158875"/>
                <a:ext cx="5031918" cy="5211763"/>
              </a:xfrm>
            </p:spPr>
            <p:txBody>
              <a:bodyPr/>
              <a:lstStyle/>
              <a:p>
                <a:r>
                  <a:rPr lang="en-US" dirty="0"/>
                  <a:t>What are the issues with IEEE754? – REMEMBER TO MAKE NEW IMAGES!</a:t>
                </a:r>
              </a:p>
              <a:p>
                <a:pPr lvl="2"/>
                <a:r>
                  <a:rPr lang="en-US" dirty="0"/>
                  <a:t>Associativity of Addition and Multiplication:</a:t>
                </a:r>
              </a:p>
              <a:p>
                <a:pPr marL="3042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Rounding</a:t>
                </a:r>
              </a:p>
              <a:p>
                <a:pPr lvl="2"/>
                <a:r>
                  <a:rPr lang="en-US" dirty="0"/>
                  <a:t>Fixed size storage of floats (16bit, 32bit, 64bit,128bit)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136179" y="1158875"/>
                <a:ext cx="5031918" cy="5211763"/>
              </a:xfrm>
              <a:blipFill>
                <a:blip r:embed="rId5"/>
                <a:stretch>
                  <a:fillRect l="-2421" t="-1170" r="-9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028" y="1158875"/>
            <a:ext cx="3177258" cy="2371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8028" y="3611301"/>
            <a:ext cx="3177258" cy="2676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272" y="4784656"/>
            <a:ext cx="3871732" cy="17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Unums – An Extension of Floats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6" y="1158876"/>
            <a:ext cx="8620071" cy="2469787"/>
          </a:xfrm>
        </p:spPr>
        <p:txBody>
          <a:bodyPr>
            <a:normAutofit/>
          </a:bodyPr>
          <a:lstStyle/>
          <a:p>
            <a:r>
              <a:rPr lang="en-AU" dirty="0"/>
              <a:t>The Unums form a SUPERSET of the IEEE floats and attempt to resolve many of their issues:</a:t>
            </a:r>
            <a:endParaRPr lang="en-US" dirty="0"/>
          </a:p>
          <a:p>
            <a:pPr lvl="2"/>
            <a:r>
              <a:rPr lang="en-US" dirty="0"/>
              <a:t>Resolve Rounding Errors using Open Intervals</a:t>
            </a:r>
          </a:p>
          <a:p>
            <a:pPr lvl="2"/>
            <a:r>
              <a:rPr lang="en-US" dirty="0"/>
              <a:t>Resolution of Rounding Errors gives us associativity</a:t>
            </a:r>
          </a:p>
          <a:p>
            <a:pPr lvl="2"/>
            <a:r>
              <a:rPr lang="en-US" dirty="0"/>
              <a:t>Variable Size Storage allow us to reduce power costs and increase speed of computations</a:t>
            </a:r>
          </a:p>
          <a:p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655443" y="4259484"/>
            <a:ext cx="18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51" y="4012731"/>
            <a:ext cx="6290840" cy="15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8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869" y="132080"/>
            <a:ext cx="5758405" cy="650240"/>
          </a:xfrm>
        </p:spPr>
        <p:txBody>
          <a:bodyPr>
            <a:normAutofit fontScale="90000"/>
          </a:bodyPr>
          <a:lstStyle/>
          <a:p>
            <a:r>
              <a:rPr lang="en-US" dirty="0"/>
              <a:t>Rounding &amp; Associativity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7" y="1158875"/>
            <a:ext cx="4516845" cy="5211763"/>
          </a:xfrm>
        </p:spPr>
        <p:txBody>
          <a:bodyPr>
            <a:normAutofit/>
          </a:bodyPr>
          <a:lstStyle/>
          <a:p>
            <a:r>
              <a:rPr lang="en-US" dirty="0"/>
              <a:t>How are these related?</a:t>
            </a:r>
          </a:p>
        </p:txBody>
      </p:sp>
    </p:spTree>
    <p:extLst>
      <p:ext uri="{BB962C8B-B14F-4D97-AF65-F5344CB8AC3E}">
        <p14:creationId xmlns:p14="http://schemas.microsoft.com/office/powerpoint/2010/main" val="53588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Impact of Rounding Errors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Bullet 1</a:t>
            </a:r>
          </a:p>
          <a:p>
            <a:pPr lvl="3"/>
            <a:r>
              <a:rPr lang="en-US" dirty="0"/>
              <a:t>Bullet 2</a:t>
            </a:r>
          </a:p>
          <a:p>
            <a:pPr lvl="4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18732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120" y="131051"/>
            <a:ext cx="5845601" cy="65024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Patriot Missile Issue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Bullet 1</a:t>
            </a:r>
          </a:p>
          <a:p>
            <a:pPr lvl="3"/>
            <a:r>
              <a:rPr lang="en-US" dirty="0"/>
              <a:t>Bullet 2</a:t>
            </a:r>
          </a:p>
          <a:p>
            <a:pPr lvl="4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18369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140" y="132080"/>
            <a:ext cx="6487610" cy="650240"/>
          </a:xfrm>
        </p:spPr>
        <p:txBody>
          <a:bodyPr>
            <a:normAutofit fontScale="90000"/>
          </a:bodyPr>
          <a:lstStyle/>
          <a:p>
            <a:r>
              <a:rPr lang="en-US" dirty="0"/>
              <a:t>Fixed Size Storage in IEEE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7" y="1158876"/>
            <a:ext cx="8674026" cy="3540446"/>
          </a:xfrm>
        </p:spPr>
        <p:txBody>
          <a:bodyPr>
            <a:normAutofit/>
          </a:bodyPr>
          <a:lstStyle/>
          <a:p>
            <a:r>
              <a:rPr lang="en-US" dirty="0"/>
              <a:t>The IEEE standard defines 4 presets for floats</a:t>
            </a:r>
          </a:p>
          <a:p>
            <a:pPr lvl="2"/>
            <a:r>
              <a:rPr lang="en-US" dirty="0"/>
              <a:t>The IEEE standard prescribes our 16, 32, 64 and 128 bit presets with fixed allocations of exponent and fraction bits</a:t>
            </a:r>
          </a:p>
          <a:p>
            <a:pPr lvl="2"/>
            <a:r>
              <a:rPr lang="en-US" dirty="0"/>
              <a:t>There is no “correct” allocation for exponent and fraction bits (chosen by a committee – exponent bits are cheaper so more were added than usually needed)</a:t>
            </a:r>
          </a:p>
          <a:p>
            <a:pPr lvl="2"/>
            <a:r>
              <a:rPr lang="en-US" dirty="0"/>
              <a:t>It isn’t always trivial to know the “correct” float size – too small and you get garbage (possibly without knowing), too large and you waste bits, power and speed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1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47" y="142626"/>
            <a:ext cx="5203206" cy="650240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Size Storage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Introducing dynamic bit length allows us to speed up computation and decrease power costs</a:t>
            </a:r>
          </a:p>
          <a:p>
            <a:pPr lvl="2"/>
            <a:r>
              <a:rPr lang="en-US" dirty="0"/>
              <a:t>Bullet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2" y="3839016"/>
            <a:ext cx="5648325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13" y="5141971"/>
            <a:ext cx="3324225" cy="1095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2334" y="4334719"/>
            <a:ext cx="2332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chemeClr val="accent5"/>
                </a:solidFill>
              </a:rPr>
              <a:t>Avogadro’s Number represented using a double precision float and the Unum {3,4} environment</a:t>
            </a:r>
          </a:p>
        </p:txBody>
      </p:sp>
    </p:spTree>
    <p:extLst>
      <p:ext uri="{BB962C8B-B14F-4D97-AF65-F5344CB8AC3E}">
        <p14:creationId xmlns:p14="http://schemas.microsoft.com/office/powerpoint/2010/main" val="300343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Ubox follows from the Unum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Digital Noise, Accuracy &amp; Precision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50471" y="1158876"/>
            <a:ext cx="8769692" cy="2128334"/>
          </a:xfrm>
        </p:spPr>
        <p:txBody>
          <a:bodyPr/>
          <a:lstStyle/>
          <a:p>
            <a:r>
              <a:rPr lang="en-US" dirty="0"/>
              <a:t>A Ubox is an extension of Unums to n-dimensions</a:t>
            </a:r>
          </a:p>
          <a:p>
            <a:pPr lvl="2"/>
            <a:r>
              <a:rPr lang="en-US" dirty="0"/>
              <a:t>Unums have the ability to exist as a float or as an open interval between floats</a:t>
            </a:r>
          </a:p>
          <a:p>
            <a:pPr lvl="2"/>
            <a:r>
              <a:rPr lang="en-US" dirty="0" err="1"/>
              <a:t>Uboxes</a:t>
            </a:r>
            <a:r>
              <a:rPr lang="en-US" dirty="0"/>
              <a:t> generalize </a:t>
            </a:r>
            <a:r>
              <a:rPr lang="en-US" dirty="0" err="1"/>
              <a:t>unums</a:t>
            </a:r>
            <a:r>
              <a:rPr lang="en-US" dirty="0"/>
              <a:t> by being </a:t>
            </a:r>
            <a:r>
              <a:rPr lang="en-US" dirty="0" err="1"/>
              <a:t>being</a:t>
            </a:r>
            <a:r>
              <a:rPr lang="en-US" dirty="0"/>
              <a:t> able to be precise/open in multiple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7" y="3663766"/>
            <a:ext cx="4422736" cy="2270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8015" y="3921728"/>
            <a:ext cx="3159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chemeClr val="accent5"/>
                </a:solidFill>
              </a:rPr>
              <a:t>Different ‘forms’ of a 2D Ubox</a:t>
            </a:r>
          </a:p>
          <a:p>
            <a:r>
              <a:rPr lang="en-AU" i="1" dirty="0">
                <a:solidFill>
                  <a:schemeClr val="accent5"/>
                </a:solidFill>
              </a:rPr>
              <a:t>From left to right:</a:t>
            </a:r>
          </a:p>
          <a:p>
            <a:pPr marL="400050" indent="-400050">
              <a:buAutoNum type="romanLcParenR"/>
            </a:pPr>
            <a:r>
              <a:rPr lang="en-AU" i="1" dirty="0">
                <a:solidFill>
                  <a:schemeClr val="accent5"/>
                </a:solidFill>
              </a:rPr>
              <a:t>Precise in both dimensions</a:t>
            </a:r>
          </a:p>
          <a:p>
            <a:pPr marL="400050" indent="-400050">
              <a:buAutoNum type="romanLcParenR"/>
            </a:pPr>
            <a:r>
              <a:rPr lang="en-AU" i="1" dirty="0">
                <a:solidFill>
                  <a:schemeClr val="accent5"/>
                </a:solidFill>
              </a:rPr>
              <a:t>Precise in x, open in y</a:t>
            </a:r>
          </a:p>
          <a:p>
            <a:pPr marL="400050" indent="-400050">
              <a:buAutoNum type="romanLcParenR"/>
            </a:pPr>
            <a:r>
              <a:rPr lang="en-AU" i="1" dirty="0">
                <a:solidFill>
                  <a:schemeClr val="accent5"/>
                </a:solidFill>
              </a:rPr>
              <a:t>Precise in y, open in x</a:t>
            </a:r>
          </a:p>
          <a:p>
            <a:pPr marL="400050" indent="-400050">
              <a:buAutoNum type="romanLcParenR"/>
            </a:pPr>
            <a:r>
              <a:rPr lang="en-AU" i="1" dirty="0">
                <a:solidFill>
                  <a:schemeClr val="accent5"/>
                </a:solidFill>
              </a:rPr>
              <a:t>Open in both dimensions</a:t>
            </a:r>
          </a:p>
        </p:txBody>
      </p:sp>
    </p:spTree>
    <p:extLst>
      <p:ext uri="{BB962C8B-B14F-4D97-AF65-F5344CB8AC3E}">
        <p14:creationId xmlns:p14="http://schemas.microsoft.com/office/powerpoint/2010/main" val="1316505308"/>
      </p:ext>
    </p:extLst>
  </p:cSld>
  <p:clrMapOvr>
    <a:masterClrMapping/>
  </p:clrMapOvr>
</p:sld>
</file>

<file path=ppt/theme/theme1.xml><?xml version="1.0" encoding="utf-8"?>
<a:theme xmlns:a="http://schemas.openxmlformats.org/drawingml/2006/main" name="ICRAR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639</Words>
  <Application>Microsoft Office PowerPoint</Application>
  <PresentationFormat>On-screen Show (4:3)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 Neue</vt:lpstr>
      <vt:lpstr>Arial</vt:lpstr>
      <vt:lpstr>Calibri</vt:lpstr>
      <vt:lpstr>Cambria Math</vt:lpstr>
      <vt:lpstr>ICRAR Black</vt:lpstr>
      <vt:lpstr>Digital Noise, Accuracy &amp; Precision</vt:lpstr>
      <vt:lpstr>IEEE 754 – The current standard</vt:lpstr>
      <vt:lpstr>Unums – An Extension of Floats</vt:lpstr>
      <vt:lpstr>Rounding &amp; Associativity</vt:lpstr>
      <vt:lpstr>The Impact of Rounding Errors </vt:lpstr>
      <vt:lpstr>The Patriot Missile Issue</vt:lpstr>
      <vt:lpstr>Fixed Size Storage in IEEE</vt:lpstr>
      <vt:lpstr>Variable Size Storage</vt:lpstr>
      <vt:lpstr>The Ubox follows from the Unum</vt:lpstr>
      <vt:lpstr>Solving Integrals Using Uboxes</vt:lpstr>
      <vt:lpstr>Application : Pendulums</vt:lpstr>
      <vt:lpstr>Current Issues with Unums</vt:lpstr>
    </vt:vector>
  </TitlesOfParts>
  <Company>The University of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Unums</dc:title>
  <dc:creator>Kirsten Gottschalk</dc:creator>
  <cp:lastModifiedBy>Emmanouil Raptakis</cp:lastModifiedBy>
  <cp:revision>34</cp:revision>
  <dcterms:created xsi:type="dcterms:W3CDTF">2014-01-21T06:00:06Z</dcterms:created>
  <dcterms:modified xsi:type="dcterms:W3CDTF">2017-02-09T05:44:01Z</dcterms:modified>
</cp:coreProperties>
</file>