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53069331105846596"/>
          <c:y val="6.65914201991233E-2"/>
          <c:w val="0.365399563656568"/>
          <c:h val="0.8339102521711699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solidFill>
              <a:srgbClr val="6392C8"/>
            </a:solidFill>
            <a:ln>
              <a:noFill/>
            </a:ln>
            <a:effectLst/>
          </c:spPr>
          <c:invertIfNegative val="0"/>
          <c:dPt>
            <c:idx val="0"/>
            <c:invertIfNegative val="1"/>
            <c:bubble3D val="0"/>
            <c:extLst>
              <c:ext xmlns:c16="http://schemas.microsoft.com/office/drawing/2014/chart" uri="{C3380CC4-5D6E-409C-BE32-E72D297353CC}">
                <c16:uniqueId val="{00000000-9B78-4341-8D5E-4B0FEB5FC4F6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9B78-4341-8D5E-4B0FEB5FC4F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0" i="0">
                    <a:solidFill>
                      <a:srgbClr val="676A72"/>
                    </a:solidFill>
                    <a:latin typeface="Lato Light" charset="0"/>
                    <a:ea typeface="Lato Light" charset="0"/>
                    <a:cs typeface="Lato Light" charset="0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Bom salário</c:v>
                </c:pt>
                <c:pt idx="1">
                  <c:v>Oportunidade de carreira</c:v>
                </c:pt>
                <c:pt idx="2">
                  <c:v>Equilíbrio entre vida pessoal e profissional</c:v>
                </c:pt>
                <c:pt idx="3">
                  <c:v>Oportunidade para crescer / liderar</c:v>
                </c:pt>
                <c:pt idx="4">
                  <c:v>Flexibilidade de horas ou local 
de trabalho</c:v>
                </c:pt>
                <c:pt idx="5">
                  <c:v>Crescimento rápido dentro 
da empresa</c:v>
                </c:pt>
                <c:pt idx="6">
                  <c:v>Programas de desenvolvimento 
e treinamento</c:v>
                </c:pt>
                <c:pt idx="7">
                  <c:v>A qualidade de seus produtos 
e serviços</c:v>
                </c:pt>
                <c:pt idx="8">
                  <c:v>Senso de significado/propósito
 no meu trabalho</c:v>
                </c:pt>
                <c:pt idx="9">
                  <c:v>Impacto na sociedade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0.64887063655030797</c:v>
                </c:pt>
                <c:pt idx="1">
                  <c:v>0.37577002053388092</c:v>
                </c:pt>
                <c:pt idx="2">
                  <c:v>0.35523613963039014</c:v>
                </c:pt>
                <c:pt idx="3">
                  <c:v>0.32032854209445583</c:v>
                </c:pt>
                <c:pt idx="4">
                  <c:v>0.25256673511293637</c:v>
                </c:pt>
                <c:pt idx="5">
                  <c:v>0.16632443531827515</c:v>
                </c:pt>
                <c:pt idx="6">
                  <c:v>0.13347022587268995</c:v>
                </c:pt>
                <c:pt idx="7">
                  <c:v>0.10472279260780287</c:v>
                </c:pt>
                <c:pt idx="8">
                  <c:v>0.10266940451745379</c:v>
                </c:pt>
                <c:pt idx="9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B78-4341-8D5E-4B0FEB5FC4F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-2043259936"/>
        <c:axId val="-2043256800"/>
      </c:barChart>
      <c:catAx>
        <c:axId val="-2043259936"/>
        <c:scaling>
          <c:orientation val="maxMin"/>
        </c:scaling>
        <c:delete val="0"/>
        <c:axPos val="l"/>
        <c:majorGridlines>
          <c:spPr>
            <a:ln w="12700" cap="flat">
              <a:noFill/>
              <a:prstDash val="solid"/>
              <a:miter lim="400000"/>
            </a:ln>
          </c:spPr>
        </c:majorGridlines>
        <c:numFmt formatCode="@" sourceLinked="0"/>
        <c:majorTickMark val="none"/>
        <c:minorTickMark val="none"/>
        <c:tickLblPos val="nextTo"/>
        <c:spPr>
          <a:noFill/>
          <a:ln w="12700" cap="flat">
            <a:noFill/>
            <a:miter lim="400000"/>
          </a:ln>
        </c:spPr>
        <c:txPr>
          <a:bodyPr rot="0" anchor="ctr" anchorCtr="0"/>
          <a:lstStyle/>
          <a:p>
            <a:pPr>
              <a:lnSpc>
                <a:spcPts val="2500"/>
              </a:lnSpc>
              <a:defRPr sz="1400">
                <a:solidFill>
                  <a:srgbClr val="373D49"/>
                </a:solidFill>
                <a:latin typeface="Lato Light"/>
              </a:defRPr>
            </a:pPr>
            <a:endParaRPr lang="pt-BR"/>
          </a:p>
        </c:txPr>
        <c:crossAx val="-2043256800"/>
        <c:crosses val="autoZero"/>
        <c:auto val="1"/>
        <c:lblAlgn val="ctr"/>
        <c:lblOffset val="100"/>
        <c:tickLblSkip val="1"/>
        <c:noMultiLvlLbl val="1"/>
      </c:catAx>
      <c:valAx>
        <c:axId val="-2043256800"/>
        <c:scaling>
          <c:orientation val="minMax"/>
        </c:scaling>
        <c:delete val="0"/>
        <c:axPos val="t"/>
        <c:majorGridlines>
          <c:spPr>
            <a:ln w="12700" cap="flat">
              <a:solidFill>
                <a:srgbClr val="D8D8D8"/>
              </a:solidFill>
              <a:prstDash val="solid"/>
              <a:miter lim="400000"/>
            </a:ln>
          </c:spPr>
        </c:majorGridlines>
        <c:numFmt formatCode="#,##0%_);\(#,##0%\)" sourceLinked="0"/>
        <c:majorTickMark val="none"/>
        <c:minorTickMark val="none"/>
        <c:tickLblPos val="high"/>
        <c:spPr>
          <a:ln w="12700" cap="flat">
            <a:noFill/>
            <a:miter lim="400000"/>
          </a:ln>
        </c:spPr>
        <c:txPr>
          <a:bodyPr rot="0"/>
          <a:lstStyle/>
          <a:p>
            <a:pPr>
              <a:defRPr>
                <a:solidFill>
                  <a:srgbClr val="373D49"/>
                </a:solidFill>
              </a:defRPr>
            </a:pPr>
            <a:endParaRPr lang="pt-BR"/>
          </a:p>
        </c:txPr>
        <c:crossAx val="-2043259936"/>
        <c:crosses val="autoZero"/>
        <c:crossBetween val="between"/>
        <c:majorUnit val="0.25"/>
        <c:minorUnit val="0.125"/>
      </c:valAx>
      <c:spPr>
        <a:noFill/>
        <a:ln w="12700" cap="flat">
          <a:solidFill>
            <a:srgbClr val="D8D8D8"/>
          </a:solidFill>
          <a:miter lim="400000"/>
        </a:ln>
        <a:effectLst/>
      </c:spPr>
    </c:plotArea>
    <c:plotVisOnly val="0"/>
    <c:dispBlanksAs val="gap"/>
    <c:showDLblsOverMax val="1"/>
  </c:chart>
  <c:spPr>
    <a:noFill/>
    <a:ln>
      <a:noFill/>
    </a:ln>
    <a:effectLst/>
  </c:spPr>
  <c:txPr>
    <a:bodyPr/>
    <a:lstStyle/>
    <a:p>
      <a:pPr>
        <a:defRPr sz="1400"/>
      </a:pPr>
      <a:endParaRPr lang="pt-B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2691362926117499"/>
          <c:y val="6.65914201991233E-2"/>
          <c:w val="0.46917931310280703"/>
          <c:h val="0.8724304561278429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solidFill>
              <a:srgbClr val="6392C8"/>
            </a:solidFill>
            <a:ln>
              <a:noFill/>
            </a:ln>
            <a:effectLst/>
          </c:spPr>
          <c:invertIfNegative val="0"/>
          <c:dPt>
            <c:idx val="0"/>
            <c:invertIfNegative val="1"/>
            <c:bubble3D val="0"/>
            <c:extLst>
              <c:ext xmlns:c16="http://schemas.microsoft.com/office/drawing/2014/chart" uri="{C3380CC4-5D6E-409C-BE32-E72D297353CC}">
                <c16:uniqueId val="{00000000-3E14-4F14-AECD-4D1CEF6AB0A9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3E14-4F14-AECD-4D1CEF6AB0A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0" i="0">
                    <a:solidFill>
                      <a:srgbClr val="676A72"/>
                    </a:solidFill>
                    <a:latin typeface="Lato Light" charset="0"/>
                    <a:ea typeface="Lato Light" charset="0"/>
                    <a:cs typeface="Lato Light" charset="0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Negócio próprio / empreendedorismo</c:v>
                </c:pt>
                <c:pt idx="1">
                  <c:v>Empresas de Tecnologia</c:v>
                </c:pt>
                <c:pt idx="2">
                  <c:v>Grandes corporações</c:v>
                </c:pt>
                <c:pt idx="3">
                  <c:v>Empresas de médio porte</c:v>
                </c:pt>
                <c:pt idx="4">
                  <c:v>Consultoria</c:v>
                </c:pt>
                <c:pt idx="5">
                  <c:v>Indústria</c:v>
                </c:pt>
                <c:pt idx="6">
                  <c:v>Startups</c:v>
                </c:pt>
                <c:pt idx="7">
                  <c:v>Empresas de pequeno porte</c:v>
                </c:pt>
                <c:pt idx="8">
                  <c:v>Freelancing</c:v>
                </c:pt>
                <c:pt idx="9">
                  <c:v>Outro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0.51385390428211586</c:v>
                </c:pt>
                <c:pt idx="1">
                  <c:v>0.39042821158690177</c:v>
                </c:pt>
                <c:pt idx="2">
                  <c:v>0.38287153652392947</c:v>
                </c:pt>
                <c:pt idx="3">
                  <c:v>0.26952141057934509</c:v>
                </c:pt>
                <c:pt idx="4">
                  <c:v>0.24433249370277077</c:v>
                </c:pt>
                <c:pt idx="5">
                  <c:v>0.19899244332493704</c:v>
                </c:pt>
                <c:pt idx="6">
                  <c:v>0.18387909319899245</c:v>
                </c:pt>
                <c:pt idx="7">
                  <c:v>0.1486146095717884</c:v>
                </c:pt>
                <c:pt idx="8">
                  <c:v>0.10579345088161209</c:v>
                </c:pt>
                <c:pt idx="9">
                  <c:v>9.3198992443324941E-2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E14-4F14-AECD-4D1CEF6AB0A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axId val="2142201584"/>
        <c:axId val="2142203696"/>
      </c:barChart>
      <c:catAx>
        <c:axId val="2142201584"/>
        <c:scaling>
          <c:orientation val="maxMin"/>
        </c:scaling>
        <c:delete val="0"/>
        <c:axPos val="l"/>
        <c:majorGridlines>
          <c:spPr>
            <a:ln w="12700" cap="flat">
              <a:noFill/>
              <a:prstDash val="solid"/>
              <a:miter lim="400000"/>
            </a:ln>
          </c:spPr>
        </c:majorGridlines>
        <c:numFmt formatCode="@" sourceLinked="0"/>
        <c:majorTickMark val="none"/>
        <c:minorTickMark val="none"/>
        <c:tickLblPos val="nextTo"/>
        <c:spPr>
          <a:noFill/>
          <a:ln w="12700" cap="flat">
            <a:noFill/>
            <a:miter lim="400000"/>
          </a:ln>
        </c:spPr>
        <c:txPr>
          <a:bodyPr rot="0" anchor="ctr" anchorCtr="0"/>
          <a:lstStyle/>
          <a:p>
            <a:pPr>
              <a:lnSpc>
                <a:spcPts val="2500"/>
              </a:lnSpc>
              <a:defRPr sz="1400">
                <a:solidFill>
                  <a:srgbClr val="373D49"/>
                </a:solidFill>
                <a:latin typeface="Lato Light"/>
              </a:defRPr>
            </a:pPr>
            <a:endParaRPr lang="pt-BR"/>
          </a:p>
        </c:txPr>
        <c:crossAx val="2142203696"/>
        <c:crosses val="autoZero"/>
        <c:auto val="1"/>
        <c:lblAlgn val="ctr"/>
        <c:lblOffset val="100"/>
        <c:tickLblSkip val="1"/>
        <c:noMultiLvlLbl val="1"/>
      </c:catAx>
      <c:valAx>
        <c:axId val="2142203696"/>
        <c:scaling>
          <c:orientation val="minMax"/>
        </c:scaling>
        <c:delete val="0"/>
        <c:axPos val="t"/>
        <c:majorGridlines>
          <c:spPr>
            <a:ln w="12700" cap="flat">
              <a:solidFill>
                <a:srgbClr val="D8D8D8"/>
              </a:solidFill>
              <a:prstDash val="solid"/>
              <a:miter lim="400000"/>
            </a:ln>
          </c:spPr>
        </c:majorGridlines>
        <c:numFmt formatCode="#,##0%_);\(#,##0%\)" sourceLinked="0"/>
        <c:majorTickMark val="none"/>
        <c:minorTickMark val="none"/>
        <c:tickLblPos val="high"/>
        <c:spPr>
          <a:ln w="12700" cap="flat">
            <a:noFill/>
            <a:miter lim="400000"/>
          </a:ln>
        </c:spPr>
        <c:txPr>
          <a:bodyPr rot="0"/>
          <a:lstStyle/>
          <a:p>
            <a:pPr>
              <a:defRPr>
                <a:solidFill>
                  <a:srgbClr val="373D49"/>
                </a:solidFill>
              </a:defRPr>
            </a:pPr>
            <a:endParaRPr lang="pt-BR"/>
          </a:p>
        </c:txPr>
        <c:crossAx val="2142201584"/>
        <c:crosses val="autoZero"/>
        <c:crossBetween val="between"/>
        <c:majorUnit val="0.25"/>
        <c:minorUnit val="0.125"/>
      </c:valAx>
      <c:spPr>
        <a:noFill/>
        <a:ln w="12700" cap="flat">
          <a:solidFill>
            <a:srgbClr val="D8D8D8"/>
          </a:solidFill>
          <a:miter lim="400000"/>
        </a:ln>
        <a:effectLst/>
      </c:spPr>
    </c:plotArea>
    <c:plotVisOnly val="0"/>
    <c:dispBlanksAs val="gap"/>
    <c:showDLblsOverMax val="1"/>
  </c:chart>
  <c:spPr>
    <a:noFill/>
    <a:ln>
      <a:noFill/>
    </a:ln>
    <a:effectLst/>
  </c:spPr>
  <c:txPr>
    <a:bodyPr/>
    <a:lstStyle/>
    <a:p>
      <a:pPr>
        <a:defRPr sz="1400"/>
      </a:pPr>
      <a:endParaRPr lang="pt-B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58925689607462095"/>
          <c:y val="7.5216662034263304E-2"/>
          <c:w val="0.34207376443173199"/>
          <c:h val="0.8363137438875669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solidFill>
              <a:srgbClr val="6392C8"/>
            </a:solidFill>
            <a:ln>
              <a:noFill/>
            </a:ln>
            <a:effectLst/>
          </c:spPr>
          <c:invertIfNegative val="0"/>
          <c:dPt>
            <c:idx val="0"/>
            <c:invertIfNegative val="1"/>
            <c:bubble3D val="0"/>
            <c:spPr>
              <a:solidFill>
                <a:srgbClr val="52D3B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F7F-413F-8ED9-C4A8AEF4DA09}"/>
              </c:ext>
            </c:extLst>
          </c:dPt>
          <c:dPt>
            <c:idx val="1"/>
            <c:invertIfNegative val="0"/>
            <c:bubble3D val="0"/>
            <c:spPr>
              <a:solidFill>
                <a:srgbClr val="52D3B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F7F-413F-8ED9-C4A8AEF4DA09}"/>
              </c:ext>
            </c:extLst>
          </c:dPt>
          <c:dPt>
            <c:idx val="2"/>
            <c:invertIfNegative val="0"/>
            <c:bubble3D val="0"/>
            <c:spPr>
              <a:solidFill>
                <a:srgbClr val="52D3B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F7F-413F-8ED9-C4A8AEF4DA09}"/>
              </c:ext>
            </c:extLst>
          </c:dPt>
          <c:dPt>
            <c:idx val="3"/>
            <c:invertIfNegative val="0"/>
            <c:bubble3D val="0"/>
            <c:spPr>
              <a:solidFill>
                <a:srgbClr val="52D3B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F7F-413F-8ED9-C4A8AEF4DA09}"/>
              </c:ext>
            </c:extLst>
          </c:dPt>
          <c:dPt>
            <c:idx val="4"/>
            <c:invertIfNegative val="0"/>
            <c:bubble3D val="0"/>
            <c:spPr>
              <a:solidFill>
                <a:srgbClr val="52D3B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F7F-413F-8ED9-C4A8AEF4DA09}"/>
              </c:ext>
            </c:extLst>
          </c:dPt>
          <c:dPt>
            <c:idx val="5"/>
            <c:invertIfNegative val="0"/>
            <c:bubble3D val="0"/>
            <c:spPr>
              <a:solidFill>
                <a:srgbClr val="52D3B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5F7F-413F-8ED9-C4A8AEF4DA09}"/>
              </c:ext>
            </c:extLst>
          </c:dPt>
          <c:dPt>
            <c:idx val="6"/>
            <c:invertIfNegative val="0"/>
            <c:bubble3D val="0"/>
            <c:spPr>
              <a:solidFill>
                <a:srgbClr val="52D3B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5F7F-413F-8ED9-C4A8AEF4DA09}"/>
              </c:ext>
            </c:extLst>
          </c:dPt>
          <c:dPt>
            <c:idx val="7"/>
            <c:invertIfNegative val="0"/>
            <c:bubble3D val="0"/>
            <c:spPr>
              <a:solidFill>
                <a:srgbClr val="52D3B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5F7F-413F-8ED9-C4A8AEF4DA09}"/>
              </c:ext>
            </c:extLst>
          </c:dPt>
          <c:dPt>
            <c:idx val="8"/>
            <c:invertIfNegative val="0"/>
            <c:bubble3D val="0"/>
            <c:spPr>
              <a:solidFill>
                <a:srgbClr val="52D3B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5F7F-413F-8ED9-C4A8AEF4DA09}"/>
              </c:ext>
            </c:extLst>
          </c:dPt>
          <c:dPt>
            <c:idx val="9"/>
            <c:invertIfNegative val="0"/>
            <c:bubble3D val="0"/>
            <c:spPr>
              <a:solidFill>
                <a:srgbClr val="52D3B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5F7F-413F-8ED9-C4A8AEF4DA09}"/>
              </c:ext>
            </c:extLst>
          </c:dPt>
          <c:dPt>
            <c:idx val="10"/>
            <c:invertIfNegative val="0"/>
            <c:bubble3D val="0"/>
            <c:spPr>
              <a:solidFill>
                <a:srgbClr val="C8343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5F7F-413F-8ED9-C4A8AEF4DA09}"/>
              </c:ext>
            </c:extLst>
          </c:dPt>
          <c:dPt>
            <c:idx val="11"/>
            <c:invertIfNegative val="0"/>
            <c:bubble3D val="0"/>
            <c:spPr>
              <a:solidFill>
                <a:srgbClr val="C8343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5F7F-413F-8ED9-C4A8AEF4DA09}"/>
              </c:ext>
            </c:extLst>
          </c:dPt>
          <c:dPt>
            <c:idx val="12"/>
            <c:invertIfNegative val="0"/>
            <c:bubble3D val="0"/>
            <c:spPr>
              <a:solidFill>
                <a:srgbClr val="C8343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5F7F-413F-8ED9-C4A8AEF4DA09}"/>
              </c:ext>
            </c:extLst>
          </c:dPt>
          <c:dPt>
            <c:idx val="13"/>
            <c:invertIfNegative val="0"/>
            <c:bubble3D val="0"/>
            <c:spPr>
              <a:solidFill>
                <a:srgbClr val="C8343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5F7F-413F-8ED9-C4A8AEF4DA09}"/>
              </c:ext>
            </c:extLst>
          </c:dPt>
          <c:dLbls>
            <c:numFmt formatCode="0%;\ \(0%\)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0" i="0">
                    <a:solidFill>
                      <a:srgbClr val="676A72"/>
                    </a:solidFill>
                    <a:latin typeface="Lato Light" charset="0"/>
                    <a:ea typeface="Lato Light" charset="0"/>
                    <a:cs typeface="Lato Light" charset="0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Sheet1!$A$2:$A$15</c:f>
              <c:strCache>
                <c:ptCount val="14"/>
                <c:pt idx="0">
                  <c:v>Incentivo à geração de ideias e melhorias, independente do cargo</c:v>
                </c:pt>
                <c:pt idx="1">
                  <c:v>Compromisso com a igualdade e inclusão</c:v>
                </c:pt>
                <c:pt idx="2">
                  <c:v>Senso de propósito além de sucesso financeiro</c:v>
                </c:pt>
                <c:pt idx="3">
                  <c:v>Alta importância a prazos e entregas</c:v>
                </c:pt>
                <c:pt idx="4">
                  <c:v>Comunicação aberta e transparente entre as pessoas</c:v>
                </c:pt>
                <c:pt idx="5">
                  <c:v>Comunicação ágil e rápida entre as pessoas</c:v>
                </c:pt>
                <c:pt idx="6">
                  <c:v>Pessoas são responsabilizadas pelas suas ações e desempenho</c:v>
                </c:pt>
                <c:pt idx="7">
                  <c:v>Compreensão das ambições dos profissionais jovens</c:v>
                </c:pt>
                <c:pt idx="8">
                  <c:v>Alta importância para atenção a detalhes</c:v>
                </c:pt>
                <c:pt idx="9">
                  <c:v>Cultura de suporte e tolerância</c:v>
                </c:pt>
                <c:pt idx="10">
                  <c:v>Forte hierarquia e importância a cargos</c:v>
                </c:pt>
                <c:pt idx="11">
                  <c:v>Os horários e performance bastante monitorados</c:v>
                </c:pt>
                <c:pt idx="12">
                  <c:v>Desempenho financeiro acima de tudo</c:v>
                </c:pt>
                <c:pt idx="13">
                  <c:v>Pouco tempo para aprendizado</c:v>
                </c:pt>
              </c:strCache>
            </c:strRef>
          </c:cat>
          <c:val>
            <c:numRef>
              <c:f>Sheet1!$B$2:$B$15</c:f>
              <c:numCache>
                <c:formatCode>0%</c:formatCode>
                <c:ptCount val="14"/>
                <c:pt idx="0">
                  <c:v>0.21352718078381799</c:v>
                </c:pt>
                <c:pt idx="1">
                  <c:v>0.19178255372945599</c:v>
                </c:pt>
                <c:pt idx="2">
                  <c:v>0.182932996207332</c:v>
                </c:pt>
                <c:pt idx="3">
                  <c:v>0.11820480404551199</c:v>
                </c:pt>
                <c:pt idx="4">
                  <c:v>0.11011378002528401</c:v>
                </c:pt>
                <c:pt idx="5">
                  <c:v>0.10670037926675099</c:v>
                </c:pt>
                <c:pt idx="6">
                  <c:v>9.0265486725663702E-2</c:v>
                </c:pt>
                <c:pt idx="7">
                  <c:v>8.9759797724399501E-2</c:v>
                </c:pt>
                <c:pt idx="8">
                  <c:v>5.36030341340075E-2</c:v>
                </c:pt>
                <c:pt idx="9">
                  <c:v>1.15044247787611E-2</c:v>
                </c:pt>
                <c:pt idx="10">
                  <c:v>-5.4614412136535999E-2</c:v>
                </c:pt>
                <c:pt idx="11">
                  <c:v>-0.15739570164348901</c:v>
                </c:pt>
                <c:pt idx="12">
                  <c:v>-0.219974715549937</c:v>
                </c:pt>
                <c:pt idx="13">
                  <c:v>-0.25739570164348902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5F7F-413F-8ED9-C4A8AEF4DA0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5"/>
        <c:axId val="2142220288"/>
        <c:axId val="2142145904"/>
      </c:barChart>
      <c:catAx>
        <c:axId val="2142220288"/>
        <c:scaling>
          <c:orientation val="maxMin"/>
        </c:scaling>
        <c:delete val="0"/>
        <c:axPos val="l"/>
        <c:majorGridlines>
          <c:spPr>
            <a:ln w="12700" cap="flat">
              <a:noFill/>
              <a:prstDash val="solid"/>
              <a:miter lim="400000"/>
            </a:ln>
          </c:spPr>
        </c:majorGridlines>
        <c:numFmt formatCode="@" sourceLinked="0"/>
        <c:majorTickMark val="none"/>
        <c:minorTickMark val="none"/>
        <c:tickLblPos val="low"/>
        <c:spPr>
          <a:noFill/>
          <a:ln w="12700" cap="flat">
            <a:noFill/>
            <a:miter lim="400000"/>
          </a:ln>
        </c:spPr>
        <c:txPr>
          <a:bodyPr rot="0" anchor="ctr" anchorCtr="0"/>
          <a:lstStyle/>
          <a:p>
            <a:pPr>
              <a:lnSpc>
                <a:spcPts val="2500"/>
              </a:lnSpc>
              <a:defRPr sz="1400">
                <a:solidFill>
                  <a:srgbClr val="373D49"/>
                </a:solidFill>
                <a:latin typeface="Lato Light"/>
              </a:defRPr>
            </a:pPr>
            <a:endParaRPr lang="pt-BR"/>
          </a:p>
        </c:txPr>
        <c:crossAx val="2142145904"/>
        <c:crosses val="autoZero"/>
        <c:auto val="1"/>
        <c:lblAlgn val="ctr"/>
        <c:lblOffset val="500"/>
        <c:tickLblSkip val="1"/>
        <c:noMultiLvlLbl val="1"/>
      </c:catAx>
      <c:valAx>
        <c:axId val="2142145904"/>
        <c:scaling>
          <c:orientation val="minMax"/>
          <c:max val="0.5"/>
        </c:scaling>
        <c:delete val="0"/>
        <c:axPos val="t"/>
        <c:majorGridlines>
          <c:spPr>
            <a:ln w="12700" cap="flat">
              <a:solidFill>
                <a:srgbClr val="D8D8D8"/>
              </a:solidFill>
              <a:prstDash val="solid"/>
              <a:miter lim="400000"/>
            </a:ln>
          </c:spPr>
        </c:majorGridlines>
        <c:numFmt formatCode="#,##0%_);\(#,##0%\)" sourceLinked="0"/>
        <c:majorTickMark val="none"/>
        <c:minorTickMark val="none"/>
        <c:tickLblPos val="high"/>
        <c:spPr>
          <a:ln w="12700" cap="flat">
            <a:noFill/>
            <a:miter lim="400000"/>
          </a:ln>
        </c:spPr>
        <c:txPr>
          <a:bodyPr rot="0"/>
          <a:lstStyle/>
          <a:p>
            <a:pPr>
              <a:defRPr>
                <a:solidFill>
                  <a:srgbClr val="373D49"/>
                </a:solidFill>
              </a:defRPr>
            </a:pPr>
            <a:endParaRPr lang="pt-BR"/>
          </a:p>
        </c:txPr>
        <c:crossAx val="2142220288"/>
        <c:crosses val="autoZero"/>
        <c:crossBetween val="between"/>
        <c:majorUnit val="0.25"/>
        <c:minorUnit val="0.125"/>
      </c:valAx>
      <c:spPr>
        <a:noFill/>
        <a:ln w="12700" cap="flat">
          <a:solidFill>
            <a:srgbClr val="D8D8D8"/>
          </a:solidFill>
          <a:miter lim="400000"/>
        </a:ln>
        <a:effectLst/>
      </c:spPr>
    </c:plotArea>
    <c:plotVisOnly val="0"/>
    <c:dispBlanksAs val="gap"/>
    <c:showDLblsOverMax val="1"/>
  </c:chart>
  <c:spPr>
    <a:noFill/>
    <a:ln>
      <a:noFill/>
    </a:ln>
    <a:effectLst/>
  </c:spPr>
  <c:txPr>
    <a:bodyPr/>
    <a:lstStyle/>
    <a:p>
      <a:pPr>
        <a:defRPr sz="1400"/>
      </a:pPr>
      <a:endParaRPr lang="pt-B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7065-E4D6-4B97-A51E-91C551CD6E98}" type="datetimeFigureOut">
              <a:rPr lang="pt-BR" smtClean="0"/>
              <a:t>15/03/2017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AD62-8742-441F-BF63-AE6760FD2E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2910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7065-E4D6-4B97-A51E-91C551CD6E98}" type="datetimeFigureOut">
              <a:rPr lang="pt-BR" smtClean="0"/>
              <a:t>15/03/2017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AD62-8742-441F-BF63-AE6760FD2E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616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7065-E4D6-4B97-A51E-91C551CD6E98}" type="datetimeFigureOut">
              <a:rPr lang="pt-BR" smtClean="0"/>
              <a:t>15/03/2017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AD62-8742-441F-BF63-AE6760FD2E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8814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7065-E4D6-4B97-A51E-91C551CD6E98}" type="datetimeFigureOut">
              <a:rPr lang="pt-BR" smtClean="0"/>
              <a:t>15/03/2017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AD62-8742-441F-BF63-AE6760FD2E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6252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7065-E4D6-4B97-A51E-91C551CD6E98}" type="datetimeFigureOut">
              <a:rPr lang="pt-BR" smtClean="0"/>
              <a:t>15/03/2017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AD62-8742-441F-BF63-AE6760FD2E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992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7065-E4D6-4B97-A51E-91C551CD6E98}" type="datetimeFigureOut">
              <a:rPr lang="pt-BR" smtClean="0"/>
              <a:t>15/03/2017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AD62-8742-441F-BF63-AE6760FD2E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525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7065-E4D6-4B97-A51E-91C551CD6E98}" type="datetimeFigureOut">
              <a:rPr lang="pt-BR" smtClean="0"/>
              <a:t>15/03/2017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AD62-8742-441F-BF63-AE6760FD2E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317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7065-E4D6-4B97-A51E-91C551CD6E98}" type="datetimeFigureOut">
              <a:rPr lang="pt-BR" smtClean="0"/>
              <a:t>15/03/2017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AD62-8742-441F-BF63-AE6760FD2E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97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7065-E4D6-4B97-A51E-91C551CD6E98}" type="datetimeFigureOut">
              <a:rPr lang="pt-BR" smtClean="0"/>
              <a:t>15/03/2017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AD62-8742-441F-BF63-AE6760FD2E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814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7065-E4D6-4B97-A51E-91C551CD6E98}" type="datetimeFigureOut">
              <a:rPr lang="pt-BR" smtClean="0"/>
              <a:t>15/03/2017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AD62-8742-441F-BF63-AE6760FD2E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7280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7065-E4D6-4B97-A51E-91C551CD6E98}" type="datetimeFigureOut">
              <a:rPr lang="pt-BR" smtClean="0"/>
              <a:t>15/03/2017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AD62-8742-441F-BF63-AE6760FD2E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243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27065-E4D6-4B97-A51E-91C551CD6E98}" type="datetimeFigureOut">
              <a:rPr lang="pt-BR" smtClean="0"/>
              <a:t>15/03/2017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2AD62-8742-441F-BF63-AE6760FD2E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365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1317"/>
          <p:cNvGraphicFramePr/>
          <p:nvPr>
            <p:extLst>
              <p:ext uri="{D42A27DB-BD31-4B8C-83A1-F6EECF244321}">
                <p14:modId xmlns:p14="http://schemas.microsoft.com/office/powerpoint/2010/main" val="3941396562"/>
              </p:ext>
            </p:extLst>
          </p:nvPr>
        </p:nvGraphicFramePr>
        <p:xfrm>
          <a:off x="337625" y="476327"/>
          <a:ext cx="8957043" cy="57958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587" y="6038980"/>
            <a:ext cx="1603717" cy="43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419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1317"/>
          <p:cNvGraphicFramePr/>
          <p:nvPr>
            <p:extLst>
              <p:ext uri="{D42A27DB-BD31-4B8C-83A1-F6EECF244321}">
                <p14:modId xmlns:p14="http://schemas.microsoft.com/office/powerpoint/2010/main" val="2563437772"/>
              </p:ext>
            </p:extLst>
          </p:nvPr>
        </p:nvGraphicFramePr>
        <p:xfrm>
          <a:off x="1700487" y="309489"/>
          <a:ext cx="7387244" cy="60882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587" y="6038980"/>
            <a:ext cx="1603717" cy="43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074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1317"/>
          <p:cNvGraphicFramePr/>
          <p:nvPr>
            <p:extLst>
              <p:ext uri="{D42A27DB-BD31-4B8C-83A1-F6EECF244321}">
                <p14:modId xmlns:p14="http://schemas.microsoft.com/office/powerpoint/2010/main" val="1341722530"/>
              </p:ext>
            </p:extLst>
          </p:nvPr>
        </p:nvGraphicFramePr>
        <p:xfrm>
          <a:off x="1002376" y="773723"/>
          <a:ext cx="8352639" cy="52652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587" y="6038980"/>
            <a:ext cx="1603717" cy="43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968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MeSeems - Rafaela</dc:creator>
  <cp:lastModifiedBy>MeSeems - Rafaela</cp:lastModifiedBy>
  <cp:revision>4</cp:revision>
  <dcterms:created xsi:type="dcterms:W3CDTF">2017-03-15T19:52:29Z</dcterms:created>
  <dcterms:modified xsi:type="dcterms:W3CDTF">2017-03-15T20:15:58Z</dcterms:modified>
</cp:coreProperties>
</file>