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05" r:id="rId5"/>
    <p:sldId id="306" r:id="rId6"/>
    <p:sldId id="311" r:id="rId7"/>
    <p:sldId id="316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79" autoAdjust="0"/>
  </p:normalViewPr>
  <p:slideViewPr>
    <p:cSldViewPr snapToGrid="0">
      <p:cViewPr varScale="1">
        <p:scale>
          <a:sx n="119" d="100"/>
          <a:sy n="119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39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microsoft.com/office/2018/10/relationships/authors" Target="author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commentAuthors" Target="commentAuthors.xml" /><Relationship Id="rId5" Type="http://schemas.openxmlformats.org/officeDocument/2006/relationships/slide" Target="slides/slide1.xml" /><Relationship Id="rId15" Type="http://schemas.openxmlformats.org/officeDocument/2006/relationships/tableStyles" Target="tableStyles.xml" /><Relationship Id="rId10" Type="http://schemas.openxmlformats.org/officeDocument/2006/relationships/handoutMaster" Target="handoutMasters/handoutMaster1.xml" /><Relationship Id="rId4" Type="http://schemas.openxmlformats.org/officeDocument/2006/relationships/slideMaster" Target="slideMasters/slideMaster1.xml" /><Relationship Id="rId9" Type="http://schemas.openxmlformats.org/officeDocument/2006/relationships/notesMaster" Target="notesMasters/notesMaster1.xml" /><Relationship Id="rId14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79A58FD6-9F9D-472F-BAC5-DC79AF0F874E}" type="datetime1">
              <a:rPr lang="zh-CN" altLang="en-US" smtClean="0"/>
              <a:t>2022/11/25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17369B77-94AB-0344-9EBF-9DB9EE8D3ABC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8D0F44F8-7870-48E0-8D1F-45263C5C7300}" type="datetime1">
              <a:rPr lang="zh-CN" altLang="en-US" smtClean="0"/>
              <a:t>2022/11/25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0775476F-A808-1F46-A368-07984F6DA22E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7755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03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05574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en-US" altLang="zh-CN" smtClean="0"/>
              <a:t>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4047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14.png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7.png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12.png" /><Relationship Id="rId4" Type="http://schemas.openxmlformats.org/officeDocument/2006/relationships/image" Target="../media/image3.png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8.png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包含文字、植物的图片&#10;&#10;说明已自动生成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椭圆形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 descr="包含文字的图片&#10;&#10;说明已自动生成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椭圆形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包含陶瓷、瓷器的图片&#10;&#10;说明已自动生成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lang="zh-CN" sz="4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lang="zh-CN" sz="24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9" name="图片 8" descr="包含织物的图片&#10;&#10;说明已自动生成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长方形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包含花朵、植物的图片&#10;&#10;说明已自动生成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36" name="图片 35" descr="树的特写&#10;&#10;自动生成的中等可信度的说明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内容占位符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31" name="文本占位符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pic>
        <p:nvPicPr>
          <p:cNvPr id="38" name="图片 37" descr="一簇花&#10;&#10;自动生成的可信度较低的说明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包含软体动物、昆虫的图片&#10;&#10;说明已自动生成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15" name="文本占位符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包含织物的图片&#10;&#10;说明已自动生成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长方形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8" name="图片 7" descr="包含花朵、植物的图片&#10;&#10;说明已自动生成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图片 9" descr="花的特写&#10;&#10;自动生成的可信度较低的说明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图片 11" descr="花的特写&#10;&#10;自动生成的可信度较低的说明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长方形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16" name="长方形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zh-CN" sz="2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lang="zh-CN" sz="20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 algn="ctr">
              <a:defRPr lang="zh-CN" sz="16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包含软体动物、昆虫的图片&#10;&#10;说明已自动生成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长方形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7" name="图片 6" descr="包含软体动物、昆虫的图片&#10;&#10;说明已自动生成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包含织物的图片&#10;&#10;说明已自动生成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长方形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一簇花&#10;&#10;自动生成的可信度较低的说明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lang="zh-CN" sz="2400"/>
            </a:lvl1pPr>
            <a:lvl2pPr marL="228600">
              <a:buClr>
                <a:srgbClr val="73292A"/>
              </a:buClr>
              <a:defRPr lang="zh-CN" sz="2000"/>
            </a:lvl2pPr>
            <a:lvl3pPr marL="685800">
              <a:buClr>
                <a:srgbClr val="73292A"/>
              </a:buClr>
              <a:defRPr lang="zh-CN" sz="1800"/>
            </a:lvl3pPr>
            <a:lvl4pPr marL="1143000">
              <a:buClr>
                <a:srgbClr val="73292A"/>
              </a:buClr>
              <a:defRPr lang="zh-CN" sz="1600"/>
            </a:lvl4pPr>
            <a:lvl5pPr marL="1600200">
              <a:buClr>
                <a:srgbClr val="73292A"/>
              </a:buClr>
              <a:defRPr lang="zh-CN" sz="16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pic>
        <p:nvPicPr>
          <p:cNvPr id="6" name="图片 5" descr="包含花朵、植物的图片&#10;&#10;说明已自动生成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文本占位符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包含软体动物、昆虫的图片&#10;&#10;说明已自动生成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20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lang="zh-CN" sz="18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 algn="ctr">
              <a:defRPr lang="zh-CN" sz="16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植物的特写&#10;&#10;自动生成的可信度较低的说明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图片 8" descr="包含被褥、织物的图片&#10;&#10;说明已自动生成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长方形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latin typeface="Microsoft YaHei UI Light" panose="020B0302020104020203" pitchFamily="34" charset="-79"/>
              <a:ea typeface="Microsoft YaHei UI Light"/>
              <a:cs typeface="Gill Sans Light" panose="020B0302020104020203" pitchFamily="34" charset="-79"/>
            </a:endParaRPr>
          </a:p>
        </p:txBody>
      </p:sp>
      <p:pic>
        <p:nvPicPr>
          <p:cNvPr id="15" name="图片 14" descr="包含陶瓷、瓷器的图片&#10;&#10;说明已自动生成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图片 16" descr="包含文字的图片&#10;&#10;说明已自动生成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绿色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8" name="图片 7" descr="包含织物的图片&#10;&#10;说明已自动生成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长方形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6" name="图片 15" descr="包含花朵、植物的图片&#10;&#10;说明已自动生成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图片 18" descr="包含软体动物、昆虫的图片&#10;&#10;说明已自动生成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zh-CN" sz="2400">
                <a:solidFill>
                  <a:schemeClr val="accent3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zh-CN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”</a:t>
            </a:r>
          </a:p>
        </p:txBody>
      </p:sp>
      <p:sp>
        <p:nvSpPr>
          <p:cNvPr id="28" name="文本占位符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zh-CN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2" name="图片占位符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1" name="文本占位符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1" name="图片占位符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文本占位符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图片占位符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5" name="文本占位符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7" name="文本占位符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6" name="文本占位符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2" name="图片占位符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1" name="文本占位符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6" name="图片占位符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5" name="文本占位符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1" name="图片占位符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文本占位符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6" name="图片占位符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8" name="文本占位符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图片占位符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5" name="文本占位符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4" name="图片占位符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7" name="文本占位符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7" name="文本占位符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6" name="文本占位符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7" name="图片占位符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2" name="文本占位符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/>
                </a:solidFill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200">
                <a:solidFill>
                  <a:schemeClr val="tx1"/>
                </a:solidFill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>
          <a:solidFill>
            <a:schemeClr val="accent3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lang="zh-CN" sz="2800" kern="1200">
          <a:solidFill>
            <a:schemeClr val="accent3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2400" kern="1200">
          <a:solidFill>
            <a:schemeClr val="accent3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2000" kern="1200">
          <a:solidFill>
            <a:schemeClr val="accent3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1800" kern="1200">
          <a:solidFill>
            <a:schemeClr val="accent3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1800" kern="1200">
          <a:solidFill>
            <a:schemeClr val="accent3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5400" b="1" dirty="0">
                <a:latin typeface="French Script MT" panose="03020402040607040605" pitchFamily="66" charset="0"/>
              </a:rPr>
              <a:t>How to Read a Sonnet</a:t>
            </a:r>
            <a:endParaRPr lang="zh-CN" sz="5400" b="1" dirty="0">
              <a:latin typeface="French Script MT" panose="03020402040607040605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2002" y="2275732"/>
            <a:ext cx="3167995" cy="619867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>
                <a:latin typeface="Gill Sans MT Ext Condensed Bold" panose="020B0902020104020203" pitchFamily="34" charset="0"/>
              </a:rPr>
              <a:t>Raptazure</a:t>
            </a:r>
            <a:endParaRPr lang="zh-CN" dirty="0">
              <a:latin typeface="Gill Sans MT Ext Condensed Bold" panose="020B09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4400" dirty="0">
                <a:solidFill>
                  <a:schemeClr val="accent3"/>
                </a:solidFill>
                <a:latin typeface="Maiandra GD" panose="020E0502030308020204" pitchFamily="34" charset="0"/>
                <a:ea typeface="Microsoft YaHei UI"/>
              </a:rPr>
              <a:t>Shakespearean Sonnet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715768"/>
            <a:ext cx="7744968" cy="2697480"/>
          </a:xfrm>
        </p:spPr>
        <p:txBody>
          <a:bodyPr rtlCol="0"/>
          <a:lstStyle>
            <a:defPPr>
              <a:defRPr lang="zh-CN"/>
            </a:defPPr>
          </a:lstStyle>
          <a:p>
            <a:pPr marL="342900" indent="-342900">
              <a:buFontTx/>
              <a:buChar char="-"/>
            </a:pPr>
            <a:r>
              <a:rPr lang="en-US" altLang="zh-CN" dirty="0">
                <a:latin typeface="Maiandra GD" panose="020E0502030308020204" pitchFamily="34" charset="0"/>
                <a:ea typeface="Microsoft YaHei UI"/>
                <a:cs typeface="+mj-cs"/>
              </a:rPr>
              <a:t>14 Lines</a:t>
            </a:r>
          </a:p>
          <a:p>
            <a:pPr marL="342900" indent="-342900">
              <a:buFontTx/>
              <a:buChar char="-"/>
            </a:pPr>
            <a:r>
              <a:rPr lang="en-US" altLang="zh-CN" dirty="0">
                <a:latin typeface="Maiandra GD" panose="020E0502030308020204" pitchFamily="34" charset="0"/>
                <a:ea typeface="Microsoft YaHei UI"/>
                <a:cs typeface="+mj-cs"/>
              </a:rPr>
              <a:t>Iambic Pentameter</a:t>
            </a:r>
          </a:p>
          <a:p>
            <a:pPr marL="342900" indent="-342900">
              <a:buFontTx/>
              <a:buChar char="-"/>
            </a:pPr>
            <a:r>
              <a:rPr lang="en-US" altLang="zh-CN" dirty="0">
                <a:latin typeface="Maiandra GD" panose="020E0502030308020204" pitchFamily="34" charset="0"/>
                <a:ea typeface="Microsoft YaHei UI"/>
                <a:cs typeface="+mj-cs"/>
              </a:rPr>
              <a:t>Certain Rhyming Scheme </a:t>
            </a:r>
          </a:p>
          <a:p>
            <a:pPr marL="342900" indent="-342900">
              <a:buFontTx/>
              <a:buChar char="-"/>
            </a:pPr>
            <a:r>
              <a:rPr lang="en-US" altLang="zh-CN" dirty="0">
                <a:latin typeface="Maiandra GD" panose="020E0502030308020204" pitchFamily="34" charset="0"/>
                <a:ea typeface="Microsoft YaHei UI"/>
                <a:cs typeface="+mj-cs"/>
              </a:rPr>
              <a:t>Volta (Turn)</a:t>
            </a:r>
          </a:p>
          <a:p>
            <a:pPr marL="342900" indent="-342900">
              <a:buFontTx/>
              <a:buChar char="-"/>
            </a:pPr>
            <a:r>
              <a:rPr lang="en-US" altLang="zh-CN" dirty="0">
                <a:latin typeface="Maiandra GD" panose="020E0502030308020204" pitchFamily="34" charset="0"/>
                <a:ea typeface="Microsoft YaHei UI"/>
                <a:cs typeface="+mj-cs"/>
              </a:rPr>
              <a:t>Love </a:t>
            </a:r>
            <a:r>
              <a:rPr lang="zh-CN" altLang="en-US" dirty="0">
                <a:latin typeface="Maiandra GD" panose="020E0502030308020204" pitchFamily="34" charset="0"/>
                <a:ea typeface="Microsoft YaHei UI"/>
                <a:cs typeface="+mj-cs"/>
              </a:rPr>
              <a:t>❤</a:t>
            </a:r>
            <a:endParaRPr lang="en-US" altLang="zh-CN" dirty="0">
              <a:latin typeface="Maiandra GD" panose="020E0502030308020204" pitchFamily="34" charset="0"/>
              <a:ea typeface="Microsoft YaHei UI"/>
              <a:cs typeface="+mj-cs"/>
            </a:endParaRPr>
          </a:p>
          <a:p>
            <a:pPr marL="342900" indent="-342900" rtl="0">
              <a:buFontTx/>
              <a:buChar char="-"/>
            </a:pP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3</a:t>
            </a:fld>
            <a:endParaRPr 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3AC71A6-D8CC-E1E2-B137-3B592286D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83" y="136692"/>
            <a:ext cx="8339031" cy="621982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sz="6700" dirty="0">
                <a:latin typeface="Constantia" panose="02030602050306030303" pitchFamily="18" charset="0"/>
                <a:cs typeface="Adobe Devanagari" panose="02040503050201020203" pitchFamily="18" charset="0"/>
              </a:rPr>
              <a:t>Sonnet 29                                                         </a:t>
            </a:r>
            <a:r>
              <a:rPr lang="en-US" altLang="zh-CN" sz="4900" dirty="0">
                <a:solidFill>
                  <a:srgbClr val="FF0000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Rhyme</a:t>
            </a:r>
          </a:p>
          <a:p>
            <a:pPr marL="0" indent="0">
              <a:buNone/>
            </a:pPr>
            <a:endParaRPr lang="en-US" altLang="zh-CN" sz="6700" dirty="0">
              <a:latin typeface="Constantia" panose="02030602050306030303" pitchFamily="18" charset="0"/>
              <a:cs typeface="Adobe Devanagari" panose="02040503050201020203" pitchFamily="18" charset="0"/>
            </a:endParaRPr>
          </a:p>
          <a:p>
            <a:pPr marL="0" indent="0" fontAlgn="base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9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When, in disgrace with fortune and men’s eyes,                     </a:t>
            </a:r>
            <a:r>
              <a:rPr lang="en-US" altLang="zh-CN" sz="4900" b="0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a</a:t>
            </a:r>
            <a:endParaRPr lang="en-US" altLang="zh-CN" sz="4900" b="0" i="0" dirty="0">
              <a:solidFill>
                <a:srgbClr val="000000"/>
              </a:solidFill>
              <a:effectLst/>
              <a:latin typeface="Maiandra GD" panose="020E0502030308020204" pitchFamily="34" charset="0"/>
            </a:endParaRPr>
          </a:p>
          <a:p>
            <a:pPr marL="0" indent="0" algn="l" fontAlgn="base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9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I all alone beweep my outcast state,                                      </a:t>
            </a:r>
            <a:r>
              <a:rPr lang="en-US" altLang="zh-CN" sz="4900" b="0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b</a:t>
            </a:r>
            <a:br>
              <a:rPr lang="en-US" altLang="zh-CN" sz="49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</a:br>
            <a:r>
              <a:rPr lang="en-US" altLang="zh-CN" sz="49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And trouble deaf heaven with my bootless cries,                    </a:t>
            </a:r>
            <a:r>
              <a:rPr lang="en-US" altLang="zh-CN" sz="4900" b="0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a</a:t>
            </a:r>
            <a:br>
              <a:rPr lang="en-US" altLang="zh-CN" sz="49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</a:br>
            <a:r>
              <a:rPr lang="en-US" altLang="zh-CN" sz="49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And look upon myself and curse my fate,                              </a:t>
            </a:r>
            <a:r>
              <a:rPr lang="en-US" altLang="zh-CN" sz="4900" b="0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b</a:t>
            </a:r>
            <a:br>
              <a:rPr lang="en-US" altLang="zh-CN" sz="49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</a:br>
            <a:r>
              <a:rPr lang="en-US" altLang="zh-CN" sz="49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Wishing me like to one more rich in hope,                             </a:t>
            </a:r>
            <a:r>
              <a:rPr lang="en-US" altLang="zh-CN" sz="4900" b="0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c</a:t>
            </a:r>
            <a:br>
              <a:rPr lang="en-US" altLang="zh-CN" sz="49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</a:br>
            <a:r>
              <a:rPr lang="en-US" altLang="zh-CN" sz="49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Featured like him, like him with friends possessed,                  </a:t>
            </a:r>
            <a:r>
              <a:rPr lang="en-US" altLang="zh-CN" sz="4900" b="0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d</a:t>
            </a:r>
            <a:br>
              <a:rPr lang="en-US" altLang="zh-CN" sz="49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</a:br>
            <a:r>
              <a:rPr lang="en-US" altLang="zh-CN" sz="49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Desiring this man’s art and that man’s scope,                          </a:t>
            </a:r>
            <a:r>
              <a:rPr lang="en-US" altLang="zh-CN" sz="4900" b="0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c</a:t>
            </a:r>
            <a:br>
              <a:rPr lang="en-US" altLang="zh-CN" sz="49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</a:br>
            <a:r>
              <a:rPr lang="en-US" altLang="zh-CN" sz="49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With what I most enjoy contented least;                                </a:t>
            </a:r>
            <a:r>
              <a:rPr lang="en-US" altLang="zh-CN" sz="4900" b="0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d</a:t>
            </a:r>
            <a:br>
              <a:rPr lang="en-US" altLang="zh-CN" sz="49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</a:br>
            <a:r>
              <a:rPr lang="en-US" altLang="zh-CN" sz="49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Yet in these thoughts myself almost despising,                         </a:t>
            </a:r>
            <a:r>
              <a:rPr lang="en-US" altLang="zh-CN" sz="4900" b="0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e</a:t>
            </a:r>
            <a:br>
              <a:rPr lang="en-US" altLang="zh-CN" sz="49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</a:br>
            <a:r>
              <a:rPr lang="en-US" altLang="zh-CN" sz="49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Haply I think on thee, and then my state,                               </a:t>
            </a:r>
            <a:r>
              <a:rPr lang="en-US" altLang="zh-CN" sz="4900" b="0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f               </a:t>
            </a:r>
            <a:r>
              <a:rPr lang="en-US" altLang="zh-CN" sz="4900" b="0" i="0" dirty="0">
                <a:solidFill>
                  <a:srgbClr val="0070C0"/>
                </a:solidFill>
                <a:effectLst/>
                <a:latin typeface="Maiandra GD" panose="020E0502030308020204" pitchFamily="34" charset="0"/>
              </a:rPr>
              <a:t>~ Volta (Line 10)</a:t>
            </a:r>
          </a:p>
          <a:p>
            <a:pPr marL="0" indent="0" algn="l" fontAlgn="base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9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(Like to the lark at break of day arising                                   </a:t>
            </a:r>
            <a:r>
              <a:rPr lang="en-US" altLang="zh-CN" sz="4900" b="0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e</a:t>
            </a:r>
          </a:p>
          <a:p>
            <a:pPr marL="0" indent="0" algn="l" fontAlgn="base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9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From sullen earth) sings hymns at heaven’s gate;                     </a:t>
            </a:r>
            <a:r>
              <a:rPr lang="en-US" altLang="zh-CN" sz="4900" b="0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f</a:t>
            </a:r>
            <a:br>
              <a:rPr lang="en-US" altLang="zh-CN" sz="49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</a:br>
            <a:r>
              <a:rPr lang="en-US" altLang="zh-CN" sz="49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For thy sweet love remembered such wealth brings                 </a:t>
            </a:r>
            <a:r>
              <a:rPr lang="en-US" altLang="zh-CN" sz="4900" b="0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g</a:t>
            </a:r>
            <a:br>
              <a:rPr lang="en-US" altLang="zh-CN" sz="49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</a:br>
            <a:r>
              <a:rPr lang="en-US" altLang="zh-CN" sz="49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That then I scorn to change my state with kings.                      </a:t>
            </a:r>
            <a:r>
              <a:rPr lang="en-US" altLang="zh-CN" sz="4900" b="0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g</a:t>
            </a: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618A7A-DD20-CAD8-4C17-8AF508674BCF}"/>
              </a:ext>
            </a:extLst>
          </p:cNvPr>
          <p:cNvSpPr txBox="1"/>
          <p:nvPr/>
        </p:nvSpPr>
        <p:spPr>
          <a:xfrm>
            <a:off x="7105426" y="248558"/>
            <a:ext cx="4531735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buClr>
                <a:srgbClr val="73292A"/>
              </a:buClr>
            </a:pPr>
            <a:r>
              <a:rPr lang="en-US" altLang="zh-CN" sz="1600" dirty="0">
                <a:solidFill>
                  <a:srgbClr val="00B050"/>
                </a:solidFill>
                <a:latin typeface="Constantia" panose="02030602050306030303" pitchFamily="18" charset="0"/>
                <a:ea typeface="Microsoft YaHei UI Light"/>
                <a:cs typeface="Adobe Devanagari" panose="02040503050201020203" pitchFamily="18" charset="0"/>
              </a:rPr>
              <a:t>Iambic Pentameter:</a:t>
            </a:r>
          </a:p>
          <a:p>
            <a:endParaRPr lang="en-US" altLang="zh-CN" dirty="0"/>
          </a:p>
          <a:p>
            <a:r>
              <a:rPr lang="en-US" altLang="zh-CN" dirty="0">
                <a:latin typeface="Constantia" panose="02030602050306030303" pitchFamily="18" charset="0"/>
              </a:rPr>
              <a:t>1   2  3   4     5     6       7     8      9      10     </a:t>
            </a:r>
          </a:p>
          <a:p>
            <a:r>
              <a:rPr lang="en-US" altLang="zh-CN" dirty="0">
                <a:latin typeface="Constantia" panose="02030602050306030303" pitchFamily="18" charset="0"/>
              </a:rPr>
              <a:t>   </a:t>
            </a:r>
          </a:p>
          <a:p>
            <a:r>
              <a:rPr lang="en-US" altLang="zh-CN" dirty="0">
                <a:latin typeface="Constantia" panose="02030602050306030303" pitchFamily="18" charset="0"/>
              </a:rPr>
              <a:t>I </a:t>
            </a:r>
            <a:r>
              <a:rPr lang="en-US" altLang="zh-CN" dirty="0">
                <a:solidFill>
                  <a:srgbClr val="00B050"/>
                </a:solidFill>
                <a:latin typeface="Constantia" panose="02030602050306030303" pitchFamily="18" charset="0"/>
              </a:rPr>
              <a:t>all</a:t>
            </a:r>
            <a:r>
              <a:rPr lang="en-US" altLang="zh-CN" dirty="0">
                <a:latin typeface="Constantia" panose="02030602050306030303" pitchFamily="18" charset="0"/>
              </a:rPr>
              <a:t> a/</a:t>
            </a:r>
            <a:r>
              <a:rPr lang="en-US" altLang="zh-CN" dirty="0">
                <a:solidFill>
                  <a:srgbClr val="00B050"/>
                </a:solidFill>
                <a:latin typeface="Constantia" panose="02030602050306030303" pitchFamily="18" charset="0"/>
              </a:rPr>
              <a:t>lone</a:t>
            </a:r>
            <a:r>
              <a:rPr lang="en-US" altLang="zh-CN" dirty="0">
                <a:latin typeface="Constantia" panose="02030602050306030303" pitchFamily="18" charset="0"/>
              </a:rPr>
              <a:t> be/</a:t>
            </a:r>
            <a:r>
              <a:rPr lang="en-US" altLang="zh-CN" dirty="0">
                <a:solidFill>
                  <a:srgbClr val="00B050"/>
                </a:solidFill>
                <a:latin typeface="Constantia" panose="02030602050306030303" pitchFamily="18" charset="0"/>
              </a:rPr>
              <a:t>weep</a:t>
            </a:r>
            <a:r>
              <a:rPr lang="en-US" altLang="zh-CN" dirty="0">
                <a:latin typeface="Constantia" panose="02030602050306030303" pitchFamily="18" charset="0"/>
              </a:rPr>
              <a:t> my </a:t>
            </a:r>
            <a:r>
              <a:rPr lang="en-US" altLang="zh-CN" dirty="0">
                <a:solidFill>
                  <a:srgbClr val="00B050"/>
                </a:solidFill>
                <a:latin typeface="Constantia" panose="02030602050306030303" pitchFamily="18" charset="0"/>
              </a:rPr>
              <a:t>out</a:t>
            </a:r>
            <a:r>
              <a:rPr lang="en-US" altLang="zh-CN" dirty="0">
                <a:latin typeface="Constantia" panose="02030602050306030303" pitchFamily="18" charset="0"/>
              </a:rPr>
              <a:t>/cast </a:t>
            </a:r>
            <a:r>
              <a:rPr lang="en-US" altLang="zh-CN" dirty="0">
                <a:solidFill>
                  <a:srgbClr val="00B050"/>
                </a:solidFill>
                <a:latin typeface="Constantia" panose="02030602050306030303" pitchFamily="18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6600" dirty="0">
                <a:latin typeface="French Script MT" panose="03020402040607040605" pitchFamily="66" charset="0"/>
              </a:rPr>
              <a:t>Thank you</a:t>
            </a:r>
            <a:endParaRPr lang="zh-CN" sz="6600" dirty="0">
              <a:latin typeface="French Script MT" panose="03020402040607040605" pitchFamily="66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610" y="2091730"/>
            <a:ext cx="1462077" cy="79777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>
                <a:latin typeface="French Script MT" panose="03020402040607040605" pitchFamily="66" charset="0"/>
              </a:rPr>
              <a:t>Raptazure</a:t>
            </a:r>
            <a:endParaRPr lang="zh-CN" dirty="0">
              <a:latin typeface="French Script MT" panose="03020402040607040605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E77697-6784-2AA7-498E-18AC53DF138C}"/>
              </a:ext>
            </a:extLst>
          </p:cNvPr>
          <p:cNvSpPr txBox="1"/>
          <p:nvPr/>
        </p:nvSpPr>
        <p:spPr>
          <a:xfrm>
            <a:off x="8492780" y="866274"/>
            <a:ext cx="1446550" cy="59115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0" i="0" dirty="0">
                <a:solidFill>
                  <a:srgbClr val="444444"/>
                </a:solidFill>
                <a:effectLst/>
                <a:latin typeface="French Script MT" panose="03020402040607040605" pitchFamily="66" charset="0"/>
              </a:rPr>
              <a:t>Shall I compare thee to a summer’s day? </a:t>
            </a:r>
          </a:p>
          <a:p>
            <a:r>
              <a:rPr lang="en-US" altLang="zh-CN" sz="3200" b="0" i="0" dirty="0">
                <a:solidFill>
                  <a:srgbClr val="444444"/>
                </a:solidFill>
                <a:effectLst/>
                <a:latin typeface="French Script MT" panose="03020402040607040605" pitchFamily="66" charset="0"/>
              </a:rPr>
              <a:t>Thou art more lovely and more temperate.</a:t>
            </a:r>
            <a:endParaRPr lang="zh-CN" altLang="en-US" sz="3200" dirty="0">
              <a:latin typeface="French Script MT" panose="03020402040607040605" pitchFamily="66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Microsoft YaHei UI"/>
        <a:ea typeface="Microsoft YaHei UI"/>
        <a:cs typeface=""/>
      </a:majorFont>
      <a:minorFont>
        <a:latin typeface="Microsoft YaHei UI Light"/>
        <a:ea typeface="Microsoft Ya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55_TF56410444_Win32" id="{A4D9143D-2DD8-4C57-9D80-ED5B7B13DA5D}" vid="{0CBF3EE4-A473-447D-B4ED-E95D27661F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{E94FFECE-9195-4ECE-B241-FB9E08FC7313}tf56410444_win32</Template>
  <TotalTime>35</TotalTime>
  <Words>238</Words>
  <Application>Microsoft Office PowerPoint</Application>
  <PresentationFormat>Widescreen</PresentationFormat>
  <Paragraphs>29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主题</vt:lpstr>
      <vt:lpstr>How to Read a Sonnet</vt:lpstr>
      <vt:lpstr>Shakespearean Sonnet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Read a Sonnet</dc:title>
  <dc:creator>Black Raptazure</dc:creator>
  <cp:lastModifiedBy>λ Raptazure</cp:lastModifiedBy>
  <cp:revision>2</cp:revision>
  <dcterms:created xsi:type="dcterms:W3CDTF">2022-11-20T02:05:07Z</dcterms:created>
  <dcterms:modified xsi:type="dcterms:W3CDTF">2022-11-24T22:48:58Z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