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style7.xml" ContentType="application/vnd.ms-office.chartstyle+xml"/>
  <Override PartName="/ppt/charts/style9.xml" ContentType="application/vnd.ms-office.chart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Default Extension="xlsx" ContentType="application/vnd.openxmlformats-officedocument.spreadsheetml.sheet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charts/style1.xml" ContentType="application/vnd.ms-office.chart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diagrams/layout2.xml" ContentType="application/vnd.openxmlformats-officedocument.drawingml.diagramLayout+xml"/>
  <Override PartName="/ppt/charts/style8.xml" ContentType="application/vnd.ms-office.chart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2" r:id="rId2"/>
    <p:sldId id="257" r:id="rId3"/>
    <p:sldId id="272" r:id="rId4"/>
    <p:sldId id="277" r:id="rId5"/>
    <p:sldId id="321" r:id="rId6"/>
    <p:sldId id="285" r:id="rId7"/>
    <p:sldId id="280" r:id="rId8"/>
    <p:sldId id="281" r:id="rId9"/>
    <p:sldId id="273" r:id="rId10"/>
    <p:sldId id="274" r:id="rId11"/>
    <p:sldId id="275" r:id="rId12"/>
    <p:sldId id="276" r:id="rId13"/>
    <p:sldId id="278" r:id="rId14"/>
    <p:sldId id="282" r:id="rId15"/>
    <p:sldId id="297" r:id="rId16"/>
    <p:sldId id="287" r:id="rId17"/>
    <p:sldId id="291" r:id="rId18"/>
    <p:sldId id="289" r:id="rId19"/>
    <p:sldId id="264" r:id="rId20"/>
    <p:sldId id="323" r:id="rId21"/>
    <p:sldId id="265" r:id="rId22"/>
    <p:sldId id="296" r:id="rId23"/>
    <p:sldId id="294" r:id="rId24"/>
    <p:sldId id="293" r:id="rId25"/>
    <p:sldId id="290" r:id="rId26"/>
    <p:sldId id="292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0066"/>
    <a:srgbClr val="92D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4874" autoAdjust="0"/>
  </p:normalViewPr>
  <p:slideViewPr>
    <p:cSldViewPr snapToGrid="0">
      <p:cViewPr>
        <p:scale>
          <a:sx n="59" d="100"/>
          <a:sy n="59" d="100"/>
        </p:scale>
        <p:origin x="-114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133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telm\Dropbox\diphtheria\dipdatajrf2016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Office_Excel_Worksheet8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Varun%20Singh\Downloads\T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Office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Office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Office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Office_Excel_Worksheet6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Office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4"/>
          <c:order val="0"/>
          <c:tx>
            <c:strRef>
              <c:f>Sheet2!$A$6</c:f>
              <c:strCache>
                <c:ptCount val="1"/>
                <c:pt idx="0">
                  <c:v>SEAR</c:v>
                </c:pt>
              </c:strCache>
            </c:strRef>
          </c:tx>
          <c:spPr>
            <a:ln w="28575">
              <a:solidFill>
                <a:srgbClr val="7030A0"/>
              </a:solidFill>
            </a:ln>
          </c:spPr>
          <c:marker>
            <c:spPr>
              <a:ln w="28575">
                <a:solidFill>
                  <a:srgbClr val="FFFF00"/>
                </a:solidFill>
              </a:ln>
            </c:spPr>
          </c:marker>
          <c:cat>
            <c:strRef>
              <c:f>Sheet2!$B$1:$AM$1</c:f>
              <c:strCach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strCache>
            </c:strRef>
          </c:cat>
          <c:val>
            <c:numRef>
              <c:f>Sheet2!$B$6:$AM$6</c:f>
              <c:numCache>
                <c:formatCode>General</c:formatCode>
                <c:ptCount val="38"/>
                <c:pt idx="0">
                  <c:v>47354</c:v>
                </c:pt>
                <c:pt idx="1">
                  <c:v>33011</c:v>
                </c:pt>
                <c:pt idx="2">
                  <c:v>24376</c:v>
                </c:pt>
                <c:pt idx="3">
                  <c:v>20463</c:v>
                </c:pt>
                <c:pt idx="4">
                  <c:v>22762</c:v>
                </c:pt>
                <c:pt idx="5">
                  <c:v>19250</c:v>
                </c:pt>
                <c:pt idx="6">
                  <c:v>12290</c:v>
                </c:pt>
                <c:pt idx="7">
                  <c:v>14111</c:v>
                </c:pt>
                <c:pt idx="8">
                  <c:v>19625</c:v>
                </c:pt>
                <c:pt idx="9">
                  <c:v>14313</c:v>
                </c:pt>
                <c:pt idx="10">
                  <c:v>11582</c:v>
                </c:pt>
                <c:pt idx="11">
                  <c:v>14877</c:v>
                </c:pt>
                <c:pt idx="12">
                  <c:v>9213</c:v>
                </c:pt>
                <c:pt idx="13">
                  <c:v>7835</c:v>
                </c:pt>
                <c:pt idx="14">
                  <c:v>3501</c:v>
                </c:pt>
                <c:pt idx="15">
                  <c:v>5087</c:v>
                </c:pt>
                <c:pt idx="16">
                  <c:v>4671</c:v>
                </c:pt>
                <c:pt idx="17">
                  <c:v>6549</c:v>
                </c:pt>
                <c:pt idx="18">
                  <c:v>2091</c:v>
                </c:pt>
                <c:pt idx="19">
                  <c:v>2170</c:v>
                </c:pt>
                <c:pt idx="20">
                  <c:v>5470</c:v>
                </c:pt>
                <c:pt idx="21">
                  <c:v>6045</c:v>
                </c:pt>
                <c:pt idx="22">
                  <c:v>5596</c:v>
                </c:pt>
                <c:pt idx="23">
                  <c:v>4919</c:v>
                </c:pt>
                <c:pt idx="24">
                  <c:v>8874</c:v>
                </c:pt>
                <c:pt idx="25">
                  <c:v>6502</c:v>
                </c:pt>
                <c:pt idx="26">
                  <c:v>3377</c:v>
                </c:pt>
                <c:pt idx="27">
                  <c:v>4133</c:v>
                </c:pt>
                <c:pt idx="28">
                  <c:v>4399</c:v>
                </c:pt>
                <c:pt idx="29">
                  <c:v>4049</c:v>
                </c:pt>
                <c:pt idx="30">
                  <c:v>4120</c:v>
                </c:pt>
                <c:pt idx="31">
                  <c:v>5179</c:v>
                </c:pt>
                <c:pt idx="32">
                  <c:v>3953</c:v>
                </c:pt>
                <c:pt idx="33">
                  <c:v>4080</c:v>
                </c:pt>
                <c:pt idx="34">
                  <c:v>7666</c:v>
                </c:pt>
                <c:pt idx="35">
                  <c:v>2504</c:v>
                </c:pt>
                <c:pt idx="36">
                  <c:v>4016</c:v>
                </c:pt>
                <c:pt idx="37">
                  <c:v>7052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ED56-477F-858D-6158274016B8}"/>
            </c:ext>
          </c:extLst>
        </c:ser>
        <c:ser>
          <c:idx val="6"/>
          <c:order val="1"/>
          <c:tx>
            <c:strRef>
              <c:f>Sheet2!$A$8</c:f>
              <c:strCache>
                <c:ptCount val="1"/>
                <c:pt idx="0">
                  <c:v>Global</c:v>
                </c:pt>
              </c:strCache>
            </c:strRef>
          </c:tx>
          <c:spPr>
            <a:ln w="57150">
              <a:solidFill>
                <a:srgbClr val="FF0000"/>
              </a:solidFill>
            </a:ln>
          </c:spPr>
          <c:marker>
            <c:spPr>
              <a:ln w="57150">
                <a:solidFill>
                  <a:srgbClr val="FF0000"/>
                </a:solidFill>
              </a:ln>
            </c:spPr>
          </c:marker>
          <c:cat>
            <c:strRef>
              <c:f>Sheet2!$B$1:$AM$1</c:f>
              <c:strCach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strCache>
            </c:strRef>
          </c:cat>
          <c:val>
            <c:numRef>
              <c:f>Sheet2!$B$8:$AM$8</c:f>
              <c:numCache>
                <c:formatCode>General</c:formatCode>
                <c:ptCount val="38"/>
                <c:pt idx="0">
                  <c:v>97164</c:v>
                </c:pt>
                <c:pt idx="1">
                  <c:v>74098</c:v>
                </c:pt>
                <c:pt idx="2">
                  <c:v>60040</c:v>
                </c:pt>
                <c:pt idx="3">
                  <c:v>49797</c:v>
                </c:pt>
                <c:pt idx="4">
                  <c:v>45235</c:v>
                </c:pt>
                <c:pt idx="5">
                  <c:v>42335</c:v>
                </c:pt>
                <c:pt idx="6">
                  <c:v>29132</c:v>
                </c:pt>
                <c:pt idx="7">
                  <c:v>27754</c:v>
                </c:pt>
                <c:pt idx="8">
                  <c:v>31526</c:v>
                </c:pt>
                <c:pt idx="9">
                  <c:v>29779</c:v>
                </c:pt>
                <c:pt idx="10">
                  <c:v>22133</c:v>
                </c:pt>
                <c:pt idx="11">
                  <c:v>24738</c:v>
                </c:pt>
                <c:pt idx="12">
                  <c:v>20851</c:v>
                </c:pt>
                <c:pt idx="13">
                  <c:v>31242</c:v>
                </c:pt>
                <c:pt idx="14">
                  <c:v>54816</c:v>
                </c:pt>
                <c:pt idx="15">
                  <c:v>56965</c:v>
                </c:pt>
                <c:pt idx="16">
                  <c:v>28624</c:v>
                </c:pt>
                <c:pt idx="17">
                  <c:v>14767</c:v>
                </c:pt>
                <c:pt idx="18">
                  <c:v>7441</c:v>
                </c:pt>
                <c:pt idx="19">
                  <c:v>4810</c:v>
                </c:pt>
                <c:pt idx="20">
                  <c:v>11625</c:v>
                </c:pt>
                <c:pt idx="21">
                  <c:v>10725</c:v>
                </c:pt>
                <c:pt idx="22">
                  <c:v>9035</c:v>
                </c:pt>
                <c:pt idx="23">
                  <c:v>7154</c:v>
                </c:pt>
                <c:pt idx="24">
                  <c:v>10069</c:v>
                </c:pt>
                <c:pt idx="25">
                  <c:v>8137</c:v>
                </c:pt>
                <c:pt idx="26">
                  <c:v>4333</c:v>
                </c:pt>
                <c:pt idx="27">
                  <c:v>4642</c:v>
                </c:pt>
                <c:pt idx="28">
                  <c:v>4978</c:v>
                </c:pt>
                <c:pt idx="29">
                  <c:v>4349</c:v>
                </c:pt>
                <c:pt idx="30">
                  <c:v>4603</c:v>
                </c:pt>
                <c:pt idx="31">
                  <c:v>5626</c:v>
                </c:pt>
                <c:pt idx="32">
                  <c:v>4490</c:v>
                </c:pt>
                <c:pt idx="33">
                  <c:v>4680</c:v>
                </c:pt>
                <c:pt idx="34">
                  <c:v>7774</c:v>
                </c:pt>
                <c:pt idx="35">
                  <c:v>4535</c:v>
                </c:pt>
                <c:pt idx="36">
                  <c:v>7101</c:v>
                </c:pt>
                <c:pt idx="37">
                  <c:v>15558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D56-477F-858D-6158274016B8}"/>
            </c:ext>
          </c:extLst>
        </c:ser>
        <c:dLbls/>
        <c:marker val="1"/>
        <c:axId val="71267072"/>
        <c:axId val="71268992"/>
      </c:lineChart>
      <c:catAx>
        <c:axId val="71267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aseline="0">
                    <a:solidFill>
                      <a:schemeClr val="tx1"/>
                    </a:solidFill>
                  </a:defRPr>
                </a:pPr>
                <a:r>
                  <a:rPr lang="en-US" sz="1200" baseline="0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/>
        </c:title>
        <c:numFmt formatCode="General" sourceLinked="0"/>
        <c:tickLblPos val="nextTo"/>
        <c:spPr>
          <a:ln>
            <a:solidFill>
              <a:schemeClr val="tx1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200" baseline="0">
                <a:solidFill>
                  <a:schemeClr val="tx1"/>
                </a:solidFill>
              </a:defRPr>
            </a:pPr>
            <a:endParaRPr lang="en-US"/>
          </a:p>
        </c:txPr>
        <c:crossAx val="71268992"/>
        <c:crosses val="autoZero"/>
        <c:auto val="1"/>
        <c:lblAlgn val="ctr"/>
        <c:lblOffset val="100"/>
      </c:catAx>
      <c:valAx>
        <c:axId val="71268992"/>
        <c:scaling>
          <c:orientation val="minMax"/>
          <c:max val="100000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400" baseline="0">
                    <a:solidFill>
                      <a:schemeClr val="tx1"/>
                    </a:solidFill>
                  </a:defRPr>
                </a:pPr>
                <a:r>
                  <a:rPr lang="en-US" sz="1400" baseline="0" dirty="0">
                    <a:solidFill>
                      <a:schemeClr val="tx1"/>
                    </a:solidFill>
                  </a:rPr>
                  <a:t>Number of Diphtheria Cases</a:t>
                </a:r>
              </a:p>
            </c:rich>
          </c:tx>
          <c:layout/>
        </c:title>
        <c:numFmt formatCode="General" sourceLinked="1"/>
        <c:tickLblPos val="nextTo"/>
        <c:spPr>
          <a:ln>
            <a:solidFill>
              <a:schemeClr val="tx1">
                <a:lumMod val="95000"/>
                <a:lumOff val="5000"/>
              </a:schemeClr>
            </a:solidFill>
          </a:ln>
        </c:spPr>
        <c:txPr>
          <a:bodyPr/>
          <a:lstStyle/>
          <a:p>
            <a:pPr>
              <a:defRPr sz="1200" baseline="0">
                <a:solidFill>
                  <a:schemeClr val="tx1"/>
                </a:solidFill>
              </a:defRPr>
            </a:pPr>
            <a:endParaRPr lang="en-US"/>
          </a:p>
        </c:txPr>
        <c:crossAx val="71267072"/>
        <c:crosses val="autoZero"/>
        <c:crossBetween val="between"/>
      </c:valAx>
      <c:spPr>
        <a:ln w="28575"/>
      </c:spPr>
    </c:plotArea>
    <c:legend>
      <c:legendPos val="r"/>
      <c:layout>
        <c:manualLayout>
          <c:xMode val="edge"/>
          <c:yMode val="edge"/>
          <c:x val="0.87759580375388258"/>
          <c:y val="0.51128580908951582"/>
          <c:w val="0.1016799361764934"/>
          <c:h val="0.14957008851246437"/>
        </c:manualLayout>
      </c:layout>
      <c:txPr>
        <a:bodyPr/>
        <a:lstStyle/>
        <a:p>
          <a:pPr>
            <a:defRPr sz="1800" b="1" i="0" baseline="0"/>
          </a:pPr>
          <a:endParaRPr lang="en-US"/>
        </a:p>
      </c:txPr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FA-46F6-A694-3A913ACF6178}"/>
              </c:ext>
            </c:extLst>
          </c:dPt>
          <c:dPt>
            <c:idx val="1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FA-46F6-A694-3A913ACF6178}"/>
              </c:ext>
            </c:extLst>
          </c:dPt>
          <c:dLbls>
            <c:dLbl>
              <c:idx val="0"/>
              <c:layout>
                <c:manualLayout>
                  <c:x val="-0.15651329655352664"/>
                  <c:y val="6.9876758737511688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FA-46F6-A694-3A913ACF6178}"/>
                </c:ext>
              </c:extLst>
            </c:dLbl>
            <c:dLbl>
              <c:idx val="1"/>
              <c:layout>
                <c:manualLayout>
                  <c:x val="0.22583021169670939"/>
                  <c:y val="-0.11470900888443321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FA-46F6-A694-3A913ACF6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Vaccinated</c:v>
                </c:pt>
                <c:pt idx="1">
                  <c:v>Unvaccinated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646</c:v>
                </c:pt>
                <c:pt idx="1">
                  <c:v>1242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FA-46F6-A694-3A913ACF6178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9.1042812059921235E-2"/>
          <c:y val="5.0669709575731151E-2"/>
          <c:w val="0.87893865771671031"/>
          <c:h val="0.76531538665074494"/>
        </c:manualLayout>
      </c:layout>
      <c:scatterChart>
        <c:scatterStyle val="lineMarker"/>
        <c:ser>
          <c:idx val="0"/>
          <c:order val="0"/>
          <c:tx>
            <c:strRef>
              <c:f>[Td.xlsx]Sheet1!$D$3</c:f>
              <c:strCache>
                <c:ptCount val="1"/>
                <c:pt idx="0">
                  <c:v>Diphtheria Reported Cases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[Td.xlsx]Sheet1!$C$4:$C$14</c:f>
              <c:numCache>
                <c:formatCode>General</c:formatCode>
                <c:ptCount val="11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</c:numCache>
            </c:numRef>
          </c:xVal>
          <c:yVal>
            <c:numRef>
              <c:f>[Td.xlsx]Sheet1!$D$4:$D$14</c:f>
              <c:numCache>
                <c:formatCode>General</c:formatCode>
                <c:ptCount val="11"/>
                <c:pt idx="0">
                  <c:v>3812</c:v>
                </c:pt>
                <c:pt idx="1">
                  <c:v>3977</c:v>
                </c:pt>
                <c:pt idx="2">
                  <c:v>3529</c:v>
                </c:pt>
                <c:pt idx="3">
                  <c:v>3434</c:v>
                </c:pt>
                <c:pt idx="4">
                  <c:v>4233</c:v>
                </c:pt>
                <c:pt idx="5">
                  <c:v>2525</c:v>
                </c:pt>
                <c:pt idx="6">
                  <c:v>3133</c:v>
                </c:pt>
                <c:pt idx="7">
                  <c:v>6094</c:v>
                </c:pt>
                <c:pt idx="8">
                  <c:v>2365</c:v>
                </c:pt>
                <c:pt idx="9">
                  <c:v>3380</c:v>
                </c:pt>
                <c:pt idx="10">
                  <c:v>5293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BD67-468B-AFCC-616BFD808A0A}"/>
            </c:ext>
          </c:extLst>
        </c:ser>
        <c:dLbls>
          <c:showVal val="1"/>
        </c:dLbls>
        <c:axId val="90514560"/>
        <c:axId val="90516096"/>
      </c:scatterChart>
      <c:valAx>
        <c:axId val="905145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16096"/>
        <c:crosses val="autoZero"/>
        <c:crossBetween val="midCat"/>
      </c:valAx>
      <c:valAx>
        <c:axId val="90516096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No. of reported cases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14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C3-427D-96EC-548A13FB7ED6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C3-427D-96EC-548A13FB7ED6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EC3-427D-96EC-548A13FB7ED6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EC3-427D-96EC-548A13FB7ED6}"/>
              </c:ext>
            </c:extLst>
          </c:dPt>
          <c:dLbls>
            <c:dLbl>
              <c:idx val="0"/>
              <c:layout>
                <c:manualLayout>
                  <c:x val="-3.7083583019872655E-2"/>
                  <c:y val="0.13728675220032729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C3-427D-96EC-548A13FB7ED6}"/>
                </c:ext>
              </c:extLst>
            </c:dLbl>
            <c:dLbl>
              <c:idx val="1"/>
              <c:layout>
                <c:manualLayout>
                  <c:x val="-0.1514692085177711"/>
                  <c:y val="0.12201236967910803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C3-427D-96EC-548A13FB7ED6}"/>
                </c:ext>
              </c:extLst>
            </c:dLbl>
            <c:dLbl>
              <c:idx val="2"/>
              <c:layout>
                <c:manualLayout>
                  <c:x val="-0.14975954250886792"/>
                  <c:y val="-0.1586125373422379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C3-427D-96EC-548A13FB7ED6}"/>
                </c:ext>
              </c:extLst>
            </c:dLbl>
            <c:dLbl>
              <c:idx val="3"/>
              <c:layout>
                <c:manualLayout>
                  <c:x val="0.19942297887383906"/>
                  <c:y val="1.6222262205835641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EC3-427D-96EC-548A13FB7E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&lt;2yrs</c:v>
                </c:pt>
                <c:pt idx="1">
                  <c:v>2 to 5 yrs</c:v>
                </c:pt>
                <c:pt idx="2">
                  <c:v>5 to 10 yrs</c:v>
                </c:pt>
                <c:pt idx="3">
                  <c:v>&gt;=10 yrs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</c:v>
                </c:pt>
                <c:pt idx="1">
                  <c:v>268</c:v>
                </c:pt>
                <c:pt idx="2">
                  <c:v>567</c:v>
                </c:pt>
                <c:pt idx="3">
                  <c:v>676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EC3-427D-96EC-548A13FB7ED6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8848031496062998"/>
          <c:y val="0"/>
          <c:w val="0.61127489578508565"/>
          <c:h val="0.79124407537830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059-47B7-8DD3-32AF27EB95C1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059-47B7-8DD3-32AF27EB95C1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059-47B7-8DD3-32AF27EB95C1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059-47B7-8DD3-32AF27EB95C1}"/>
              </c:ext>
            </c:extLst>
          </c:dPt>
          <c:dLbls>
            <c:dLbl>
              <c:idx val="0"/>
              <c:layout>
                <c:manualLayout>
                  <c:x val="-7.918397734300664E-2"/>
                  <c:y val="9.8726338039270736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59-47B7-8DD3-32AF27EB95C1}"/>
                </c:ext>
              </c:extLst>
            </c:dLbl>
            <c:dLbl>
              <c:idx val="1"/>
              <c:layout>
                <c:manualLayout>
                  <c:x val="-0.14004052836310241"/>
                  <c:y val="4.5526804414705822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59-47B7-8DD3-32AF27EB95C1}"/>
                </c:ext>
              </c:extLst>
            </c:dLbl>
            <c:dLbl>
              <c:idx val="2"/>
              <c:layout>
                <c:manualLayout>
                  <c:x val="-4.1716666951739585E-4"/>
                  <c:y val="-0.20322138442733184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59-47B7-8DD3-32AF27EB95C1}"/>
                </c:ext>
              </c:extLst>
            </c:dLbl>
            <c:dLbl>
              <c:idx val="3"/>
              <c:layout>
                <c:manualLayout>
                  <c:x val="0.16282625467331993"/>
                  <c:y val="0.14757692314182005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59-47B7-8DD3-32AF27EB95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&lt;2yrs</c:v>
                </c:pt>
                <c:pt idx="1">
                  <c:v>2 to 5 yrs</c:v>
                </c:pt>
                <c:pt idx="2">
                  <c:v>5 to 10 yrs</c:v>
                </c:pt>
                <c:pt idx="3">
                  <c:v>&gt;=10 yrs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80</c:v>
                </c:pt>
                <c:pt idx="2">
                  <c:v>177</c:v>
                </c:pt>
                <c:pt idx="3">
                  <c:v>143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059-47B7-8DD3-32AF27EB95C1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F6C-4087-904E-DAA600467060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F6C-4087-904E-DAA600467060}"/>
              </c:ext>
            </c:extLst>
          </c:dPt>
          <c:dPt>
            <c:idx val="2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6C-4087-904E-DAA600467060}"/>
              </c:ext>
            </c:extLst>
          </c:dPt>
          <c:dPt>
            <c:idx val="3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6C-4087-904E-DAA600467060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6C-4087-904E-DAA600467060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F6C-4087-904E-DAA600467060}"/>
              </c:ext>
            </c:extLst>
          </c:dPt>
          <c:dLbls>
            <c:dLbl>
              <c:idx val="0"/>
              <c:layout>
                <c:manualLayout>
                  <c:x val="-0.12184386270654893"/>
                  <c:y val="-0.31270480433270487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6C-4087-904E-DAA600467060}"/>
                </c:ext>
              </c:extLst>
            </c:dLbl>
            <c:dLbl>
              <c:idx val="1"/>
              <c:layout>
                <c:manualLayout>
                  <c:x val="0.11894955499336338"/>
                  <c:y val="-2.4793386352944962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6C-4087-904E-DAA600467060}"/>
                </c:ext>
              </c:extLst>
            </c:dLbl>
            <c:dLbl>
              <c:idx val="2"/>
              <c:layout>
                <c:manualLayout>
                  <c:x val="9.914505576158561E-2"/>
                  <c:y val="4.1503660846034813E-3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6C-4087-904E-DAA600467060}"/>
                </c:ext>
              </c:extLst>
            </c:dLbl>
            <c:dLbl>
              <c:idx val="3"/>
              <c:layout>
                <c:manualLayout>
                  <c:x val="0.10182033368975391"/>
                  <c:y val="4.49451275164547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6C-4087-904E-DAA6004670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0 dose</c:v>
                </c:pt>
                <c:pt idx="1">
                  <c:v>1 dose</c:v>
                </c:pt>
                <c:pt idx="2">
                  <c:v>2 doses</c:v>
                </c:pt>
                <c:pt idx="3">
                  <c:v>3 doses</c:v>
                </c:pt>
                <c:pt idx="4">
                  <c:v>4 doses</c:v>
                </c:pt>
                <c:pt idx="5">
                  <c:v>5 doses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1120</c:v>
                </c:pt>
                <c:pt idx="1">
                  <c:v>83</c:v>
                </c:pt>
                <c:pt idx="2">
                  <c:v>50</c:v>
                </c:pt>
                <c:pt idx="3">
                  <c:v>143</c:v>
                </c:pt>
                <c:pt idx="4">
                  <c:v>128</c:v>
                </c:pt>
                <c:pt idx="5">
                  <c:v>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8F6C-4087-904E-DAA600467060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C3-4581-9055-AA5AEA5C68D6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C3-4581-9055-AA5AEA5C68D6}"/>
              </c:ext>
            </c:extLst>
          </c:dPt>
          <c:dPt>
            <c:idx val="2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C3-4581-9055-AA5AEA5C68D6}"/>
              </c:ext>
            </c:extLst>
          </c:dPt>
          <c:dPt>
            <c:idx val="3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C3-4581-9055-AA5AEA5C68D6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6C3-4581-9055-AA5AEA5C68D6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6C3-4581-9055-AA5AEA5C68D6}"/>
              </c:ext>
            </c:extLst>
          </c:dPt>
          <c:dLbls>
            <c:dLbl>
              <c:idx val="0"/>
              <c:layout>
                <c:manualLayout>
                  <c:x val="-0.12184386270654893"/>
                  <c:y val="-0.31270480433270487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C3-4581-9055-AA5AEA5C68D6}"/>
                </c:ext>
              </c:extLst>
            </c:dLbl>
            <c:dLbl>
              <c:idx val="1"/>
              <c:layout>
                <c:manualLayout>
                  <c:x val="0.13045259050922545"/>
                  <c:y val="-6.0879866527308993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C3-4581-9055-AA5AEA5C68D6}"/>
                </c:ext>
              </c:extLst>
            </c:dLbl>
            <c:dLbl>
              <c:idx val="2"/>
              <c:layout>
                <c:manualLayout>
                  <c:x val="9.4543813649559619E-2"/>
                  <c:y val="-4.0957703496838666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C3-4581-9055-AA5AEA5C68D6}"/>
                </c:ext>
              </c:extLst>
            </c:dLbl>
            <c:dLbl>
              <c:idx val="3"/>
              <c:layout>
                <c:manualLayout>
                  <c:x val="0.10182033368975391"/>
                  <c:y val="4.49451275164547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C3-4581-9055-AA5AEA5C68D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0D8B8F66-B6AD-489E-AF72-D34165C39D8E}" type="PERCENTAGE">
                      <a:rPr lang="en-US" sz="1200"/>
                      <a:pPr/>
                      <a:t>[PERCENTAGE]</a:t>
                    </a:fld>
                    <a:endParaRPr lang="en-GB"/>
                  </a:p>
                </c:rich>
              </c:tx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6C3-4581-9055-AA5AEA5C68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0 dose</c:v>
                </c:pt>
                <c:pt idx="1">
                  <c:v>1 dose</c:v>
                </c:pt>
                <c:pt idx="2">
                  <c:v>2 doses</c:v>
                </c:pt>
                <c:pt idx="3">
                  <c:v>3 doses</c:v>
                </c:pt>
                <c:pt idx="4">
                  <c:v>4 doses</c:v>
                </c:pt>
                <c:pt idx="5">
                  <c:v>5 doses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</c:v>
                </c:pt>
                <c:pt idx="1">
                  <c:v>23</c:v>
                </c:pt>
                <c:pt idx="2">
                  <c:v>14</c:v>
                </c:pt>
                <c:pt idx="3">
                  <c:v>48</c:v>
                </c:pt>
                <c:pt idx="4">
                  <c:v>67</c:v>
                </c:pt>
                <c:pt idx="5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26C3-4581-9055-AA5AEA5C68D6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3F8-4F0E-80C2-CD915478AF61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3F8-4F0E-80C2-CD915478AF61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3F8-4F0E-80C2-CD915478AF61}"/>
              </c:ext>
            </c:extLst>
          </c:dPt>
          <c:dLbls>
            <c:dLbl>
              <c:idx val="0"/>
              <c:layout>
                <c:manualLayout>
                  <c:x val="-5.5630632822254084E-2"/>
                  <c:y val="0.1165243544093753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F8-4F0E-80C2-CD915478AF61}"/>
                </c:ext>
              </c:extLst>
            </c:dLbl>
            <c:dLbl>
              <c:idx val="1"/>
              <c:layout>
                <c:manualLayout>
                  <c:x val="-0.16741398611036379"/>
                  <c:y val="9.3833183530957293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F8-4F0E-80C2-CD915478AF61}"/>
                </c:ext>
              </c:extLst>
            </c:dLbl>
            <c:dLbl>
              <c:idx val="2"/>
              <c:layout>
                <c:manualLayout>
                  <c:x val="0.19437884975096081"/>
                  <c:y val="-0.27463917793065318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F8-4F0E-80C2-CD915478AF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&lt;5 yrs</c:v>
                </c:pt>
                <c:pt idx="1">
                  <c:v>5 to 10 yrs</c:v>
                </c:pt>
                <c:pt idx="2">
                  <c:v>&gt;=10 yrs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18</c:v>
                </c:pt>
                <c:pt idx="2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3F8-4F0E-80C2-CD915478AF61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ED-46EB-A011-FE694152C570}"/>
              </c:ext>
            </c:extLst>
          </c:dPt>
          <c:dPt>
            <c:idx val="1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ED-46EB-A011-FE694152C570}"/>
              </c:ext>
            </c:extLst>
          </c:dPt>
          <c:dPt>
            <c:idx val="2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ED-46EB-A011-FE694152C570}"/>
              </c:ext>
            </c:extLst>
          </c:dPt>
          <c:dLbls>
            <c:dLbl>
              <c:idx val="0"/>
              <c:layout>
                <c:manualLayout>
                  <c:x val="-5.5630632822254084E-2"/>
                  <c:y val="0.1165243544093753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ED-46EB-A011-FE694152C570}"/>
                </c:ext>
              </c:extLst>
            </c:dLbl>
            <c:dLbl>
              <c:idx val="1"/>
              <c:layout>
                <c:manualLayout>
                  <c:x val="-0.16741398611036379"/>
                  <c:y val="9.3833183530957293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ED-46EB-A011-FE694152C570}"/>
                </c:ext>
              </c:extLst>
            </c:dLbl>
            <c:dLbl>
              <c:idx val="2"/>
              <c:layout>
                <c:manualLayout>
                  <c:x val="0.19437884975096081"/>
                  <c:y val="-0.27463917793065318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ED-46EB-A011-FE694152C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Fully vaccinated</c:v>
                </c:pt>
                <c:pt idx="1">
                  <c:v>Partial vaccinated</c:v>
                </c:pt>
                <c:pt idx="2">
                  <c:v>Unvaccinated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18</c:v>
                </c:pt>
                <c:pt idx="2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0ED-46EB-A011-FE694152C570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83-4AE9-82F5-FAB22992C22E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783-4AE9-82F5-FAB22992C22E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783-4AE9-82F5-FAB22992C22E}"/>
              </c:ext>
            </c:extLst>
          </c:dPt>
          <c:dLbls>
            <c:dLbl>
              <c:idx val="0"/>
              <c:layout>
                <c:manualLayout>
                  <c:x val="-0.17668982929978094"/>
                  <c:y val="0.13298821170532721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83-4AE9-82F5-FAB22992C22E}"/>
                </c:ext>
              </c:extLst>
            </c:dLbl>
            <c:dLbl>
              <c:idx val="1"/>
              <c:layout>
                <c:manualLayout>
                  <c:x val="0.13018987189688994"/>
                  <c:y val="-0.20526022401216873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83-4AE9-82F5-FAB22992C22E}"/>
                </c:ext>
              </c:extLst>
            </c:dLbl>
            <c:dLbl>
              <c:idx val="2"/>
              <c:layout>
                <c:manualLayout>
                  <c:x val="0.12880511832563371"/>
                  <c:y val="0.11014558198223116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83-4AE9-82F5-FAB22992C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&lt;5 yrs</c:v>
                </c:pt>
                <c:pt idx="1">
                  <c:v>5 to 10 yrs</c:v>
                </c:pt>
                <c:pt idx="2">
                  <c:v>&gt;=10 yrs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597</c:v>
                </c:pt>
                <c:pt idx="1">
                  <c:v>997</c:v>
                </c:pt>
                <c:pt idx="2">
                  <c:v>294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783-4AE9-82F5-FAB22992C22E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F217B-80B9-41B0-85A1-DB45496F4FA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3571F1-9A25-48A7-80FD-AC70E4E3BC68}">
      <dgm:prSet phldrT="[Text]" custT="1"/>
      <dgm:spPr/>
      <dgm:t>
        <a:bodyPr/>
        <a:lstStyle/>
        <a:p>
          <a:pPr algn="l"/>
          <a:r>
            <a:rPr lang="en-US" sz="1600" dirty="0"/>
            <a:t>Review of disease burden, need for vaccine, vaccine efficacy and safety by </a:t>
          </a:r>
          <a:r>
            <a:rPr lang="en-US" sz="1600" b="1" dirty="0"/>
            <a:t>STSC of NTAGI</a:t>
          </a:r>
        </a:p>
        <a:p>
          <a:pPr algn="l"/>
          <a:r>
            <a:rPr lang="en-US" sz="1600" b="0" dirty="0"/>
            <a:t>- Working group meeting held in April 2015</a:t>
          </a:r>
        </a:p>
      </dgm:t>
    </dgm:pt>
    <dgm:pt modelId="{6B63EE94-36C6-401F-90D4-125525B7FD4A}" type="parTrans" cxnId="{A01FCCE3-ADC3-4FB5-9569-F21C145DD4D3}">
      <dgm:prSet/>
      <dgm:spPr/>
      <dgm:t>
        <a:bodyPr/>
        <a:lstStyle/>
        <a:p>
          <a:endParaRPr lang="en-US" sz="1600"/>
        </a:p>
      </dgm:t>
    </dgm:pt>
    <dgm:pt modelId="{3466FE71-4DC5-4E27-B0AC-1BDEAD453CC4}" type="sibTrans" cxnId="{A01FCCE3-ADC3-4FB5-9569-F21C145DD4D3}">
      <dgm:prSet/>
      <dgm:spPr/>
      <dgm:t>
        <a:bodyPr/>
        <a:lstStyle/>
        <a:p>
          <a:endParaRPr lang="en-US" sz="1600"/>
        </a:p>
      </dgm:t>
    </dgm:pt>
    <dgm:pt modelId="{06397EAC-D4DB-4D7B-A31E-5CE732A07C62}">
      <dgm:prSet phldrT="[Text]" custT="1"/>
      <dgm:spPr/>
      <dgm:t>
        <a:bodyPr/>
        <a:lstStyle/>
        <a:p>
          <a:r>
            <a:rPr lang="en-US" sz="1600" b="1" dirty="0"/>
            <a:t>NTAGI </a:t>
          </a:r>
          <a:r>
            <a:rPr lang="en-US" sz="1600" dirty="0"/>
            <a:t>recommendations on introduction of Td</a:t>
          </a:r>
        </a:p>
        <a:p>
          <a:r>
            <a:rPr lang="en-US" sz="1600" dirty="0"/>
            <a:t>- Recommended switch from TT vaccine to Td vaccine</a:t>
          </a:r>
        </a:p>
      </dgm:t>
    </dgm:pt>
    <dgm:pt modelId="{05AC22D1-E79B-4E45-B7C8-F2AB07FB72C7}" type="parTrans" cxnId="{725C678C-FAC8-4DB8-8F1A-2EB9A32C7743}">
      <dgm:prSet/>
      <dgm:spPr/>
      <dgm:t>
        <a:bodyPr/>
        <a:lstStyle/>
        <a:p>
          <a:endParaRPr lang="en-US" sz="1600"/>
        </a:p>
      </dgm:t>
    </dgm:pt>
    <dgm:pt modelId="{53F7C27B-93C9-4702-9A99-4015E4B7F435}" type="sibTrans" cxnId="{725C678C-FAC8-4DB8-8F1A-2EB9A32C7743}">
      <dgm:prSet/>
      <dgm:spPr/>
      <dgm:t>
        <a:bodyPr/>
        <a:lstStyle/>
        <a:p>
          <a:endParaRPr lang="en-US" sz="1600"/>
        </a:p>
      </dgm:t>
    </dgm:pt>
    <dgm:pt modelId="{FCFF6E2E-91D7-40E3-9E72-FCC3EA403ED0}">
      <dgm:prSet phldrT="[Text]" custT="1"/>
      <dgm:spPr/>
      <dgm:t>
        <a:bodyPr/>
        <a:lstStyle/>
        <a:p>
          <a:r>
            <a:rPr lang="en-US" sz="1600" b="1" dirty="0"/>
            <a:t>Empowered Program Committee (EPC)</a:t>
          </a:r>
          <a:r>
            <a:rPr lang="en-US" sz="1600" dirty="0"/>
            <a:t> of NHM approval of NTAGI recommendations</a:t>
          </a:r>
        </a:p>
      </dgm:t>
    </dgm:pt>
    <dgm:pt modelId="{DB36908C-54CF-49F8-83DB-FE5B2AB0B8AD}" type="parTrans" cxnId="{407D8731-1E2E-4F0C-8DF0-2F8720E8D361}">
      <dgm:prSet/>
      <dgm:spPr/>
      <dgm:t>
        <a:bodyPr/>
        <a:lstStyle/>
        <a:p>
          <a:endParaRPr lang="en-US" sz="1600"/>
        </a:p>
      </dgm:t>
    </dgm:pt>
    <dgm:pt modelId="{4CD20AF5-CC8C-48CE-8A0A-FC737CB240CE}" type="sibTrans" cxnId="{407D8731-1E2E-4F0C-8DF0-2F8720E8D361}">
      <dgm:prSet/>
      <dgm:spPr/>
      <dgm:t>
        <a:bodyPr/>
        <a:lstStyle/>
        <a:p>
          <a:endParaRPr lang="en-US" sz="1600"/>
        </a:p>
      </dgm:t>
    </dgm:pt>
    <dgm:pt modelId="{B1CAC921-3DF8-43FD-A29D-E729EC6D1956}">
      <dgm:prSet phldrT="[Text]" custT="1"/>
      <dgm:spPr/>
      <dgm:t>
        <a:bodyPr/>
        <a:lstStyle/>
        <a:p>
          <a:r>
            <a:rPr lang="en-US" sz="1600" b="1" dirty="0"/>
            <a:t>Mission Steering Group (MSG) </a:t>
          </a:r>
          <a:r>
            <a:rPr lang="en-US" sz="1600" dirty="0"/>
            <a:t>of NHM approved NTAGI and EPC recommendations</a:t>
          </a:r>
        </a:p>
      </dgm:t>
    </dgm:pt>
    <dgm:pt modelId="{CE1DEA01-EA39-4D64-B5CA-1BC6F61E839A}" type="parTrans" cxnId="{EB7F51F9-0F0A-436B-B784-CB93089A35D6}">
      <dgm:prSet/>
      <dgm:spPr/>
      <dgm:t>
        <a:bodyPr/>
        <a:lstStyle/>
        <a:p>
          <a:endParaRPr lang="en-US" sz="1600"/>
        </a:p>
      </dgm:t>
    </dgm:pt>
    <dgm:pt modelId="{77D6C54C-DA85-41D3-AEC1-14F6C95F59CD}" type="sibTrans" cxnId="{EB7F51F9-0F0A-436B-B784-CB93089A35D6}">
      <dgm:prSet/>
      <dgm:spPr/>
      <dgm:t>
        <a:bodyPr/>
        <a:lstStyle/>
        <a:p>
          <a:endParaRPr lang="en-US" sz="1600"/>
        </a:p>
      </dgm:t>
    </dgm:pt>
    <dgm:pt modelId="{BC7EC5B4-4B9A-49CB-8FC6-9DCE33A05AEE}">
      <dgm:prSet phldrT="[Text]" custT="1"/>
      <dgm:spPr/>
      <dgm:t>
        <a:bodyPr/>
        <a:lstStyle/>
        <a:p>
          <a:endParaRPr lang="en-US" sz="1600" dirty="0"/>
        </a:p>
      </dgm:t>
    </dgm:pt>
    <dgm:pt modelId="{8CF53E07-E0B1-4EFA-B656-14F67DF84EF3}" type="parTrans" cxnId="{436716E8-EFBE-4FCF-972B-04F75D92F8D6}">
      <dgm:prSet/>
      <dgm:spPr/>
      <dgm:t>
        <a:bodyPr/>
        <a:lstStyle/>
        <a:p>
          <a:endParaRPr lang="en-US"/>
        </a:p>
      </dgm:t>
    </dgm:pt>
    <dgm:pt modelId="{BB96BC16-4B03-42DD-8627-FE53392E9FB3}" type="sibTrans" cxnId="{436716E8-EFBE-4FCF-972B-04F75D92F8D6}">
      <dgm:prSet/>
      <dgm:spPr/>
      <dgm:t>
        <a:bodyPr/>
        <a:lstStyle/>
        <a:p>
          <a:endParaRPr lang="en-US"/>
        </a:p>
      </dgm:t>
    </dgm:pt>
    <dgm:pt modelId="{902ACB22-0A0E-4656-8783-9FD260806BBC}" type="pres">
      <dgm:prSet presAssocID="{508F217B-80B9-41B0-85A1-DB45496F4F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578F7C3-40E7-46B8-8CD6-03FE90F6E92B}" type="pres">
      <dgm:prSet presAssocID="{083571F1-9A25-48A7-80FD-AC70E4E3BC68}" presName="composite" presStyleCnt="0"/>
      <dgm:spPr/>
    </dgm:pt>
    <dgm:pt modelId="{012543BA-F28F-4F4E-BB60-415A3360DE89}" type="pres">
      <dgm:prSet presAssocID="{083571F1-9A25-48A7-80FD-AC70E4E3BC68}" presName="LShape" presStyleLbl="alignNode1" presStyleIdx="0" presStyleCnt="9"/>
      <dgm:spPr>
        <a:solidFill>
          <a:schemeClr val="accent6">
            <a:lumMod val="75000"/>
          </a:schemeClr>
        </a:solidFill>
        <a:ln>
          <a:noFill/>
        </a:ln>
      </dgm:spPr>
    </dgm:pt>
    <dgm:pt modelId="{ABBC67E5-1728-4969-9037-EC3D8CB9F0D8}" type="pres">
      <dgm:prSet presAssocID="{083571F1-9A25-48A7-80FD-AC70E4E3BC68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E5C3C-31DF-4DF7-926D-E72B949C46BD}" type="pres">
      <dgm:prSet presAssocID="{083571F1-9A25-48A7-80FD-AC70E4E3BC68}" presName="Triangle" presStyleLbl="alignNode1" presStyleIdx="1" presStyleCnt="9"/>
      <dgm:spPr>
        <a:solidFill>
          <a:schemeClr val="tx1"/>
        </a:solidFill>
        <a:ln>
          <a:noFill/>
        </a:ln>
      </dgm:spPr>
    </dgm:pt>
    <dgm:pt modelId="{D4D22661-07F8-4048-831C-61728359E17C}" type="pres">
      <dgm:prSet presAssocID="{3466FE71-4DC5-4E27-B0AC-1BDEAD453CC4}" presName="sibTrans" presStyleCnt="0"/>
      <dgm:spPr/>
    </dgm:pt>
    <dgm:pt modelId="{16A071B0-7C98-4852-A2AA-69A2F83D79C9}" type="pres">
      <dgm:prSet presAssocID="{3466FE71-4DC5-4E27-B0AC-1BDEAD453CC4}" presName="space" presStyleCnt="0"/>
      <dgm:spPr/>
    </dgm:pt>
    <dgm:pt modelId="{4E9A2FD7-D9D7-4C8A-8722-A6946F3C4A3A}" type="pres">
      <dgm:prSet presAssocID="{06397EAC-D4DB-4D7B-A31E-5CE732A07C62}" presName="composite" presStyleCnt="0"/>
      <dgm:spPr/>
    </dgm:pt>
    <dgm:pt modelId="{A0B7733B-7012-4419-8EAC-E6424A15CFC7}" type="pres">
      <dgm:prSet presAssocID="{06397EAC-D4DB-4D7B-A31E-5CE732A07C62}" presName="LShape" presStyleLbl="alignNode1" presStyleIdx="2" presStyleCnt="9" custLinFactNeighborY="1419"/>
      <dgm:spPr>
        <a:solidFill>
          <a:schemeClr val="accent6">
            <a:lumMod val="75000"/>
          </a:schemeClr>
        </a:solidFill>
        <a:ln>
          <a:noFill/>
        </a:ln>
      </dgm:spPr>
    </dgm:pt>
    <dgm:pt modelId="{826DA7F9-3494-4212-936A-23C2A1798094}" type="pres">
      <dgm:prSet presAssocID="{06397EAC-D4DB-4D7B-A31E-5CE732A07C62}" presName="ParentText" presStyleLbl="revTx" presStyleIdx="1" presStyleCnt="5" custScaleX="110967" custScaleY="100696" custLinFactNeighborX="45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73F28-B192-414C-A81C-24761EE0EF0B}" type="pres">
      <dgm:prSet presAssocID="{06397EAC-D4DB-4D7B-A31E-5CE732A07C62}" presName="Triangle" presStyleLbl="alignNode1" presStyleIdx="3" presStyleCnt="9" custLinFactNeighborY="25032"/>
      <dgm:spPr>
        <a:solidFill>
          <a:schemeClr val="tx1"/>
        </a:solidFill>
        <a:ln>
          <a:noFill/>
        </a:ln>
      </dgm:spPr>
    </dgm:pt>
    <dgm:pt modelId="{6D6B1D21-D110-4FC8-B437-221C3E64CEB3}" type="pres">
      <dgm:prSet presAssocID="{53F7C27B-93C9-4702-9A99-4015E4B7F435}" presName="sibTrans" presStyleCnt="0"/>
      <dgm:spPr/>
    </dgm:pt>
    <dgm:pt modelId="{68A53A0E-8DD5-49E6-A7B6-C334A96F2053}" type="pres">
      <dgm:prSet presAssocID="{53F7C27B-93C9-4702-9A99-4015E4B7F435}" presName="space" presStyleCnt="0"/>
      <dgm:spPr/>
    </dgm:pt>
    <dgm:pt modelId="{9353B0C2-8BA8-4EE9-B617-CA132B7012D9}" type="pres">
      <dgm:prSet presAssocID="{FCFF6E2E-91D7-40E3-9E72-FCC3EA403ED0}" presName="composite" presStyleCnt="0"/>
      <dgm:spPr/>
    </dgm:pt>
    <dgm:pt modelId="{2B0FDF06-8D12-4BE5-B33E-88BEE5355062}" type="pres">
      <dgm:prSet presAssocID="{FCFF6E2E-91D7-40E3-9E72-FCC3EA403ED0}" presName="LShape" presStyleLbl="alignNode1" presStyleIdx="4" presStyleCnt="9"/>
      <dgm:spPr>
        <a:solidFill>
          <a:schemeClr val="accent6">
            <a:lumMod val="75000"/>
          </a:schemeClr>
        </a:solidFill>
        <a:ln>
          <a:noFill/>
        </a:ln>
      </dgm:spPr>
    </dgm:pt>
    <dgm:pt modelId="{8225A4BB-142C-4B4B-AFC5-AF26AC27EAD8}" type="pres">
      <dgm:prSet presAssocID="{FCFF6E2E-91D7-40E3-9E72-FCC3EA403ED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7D184-D35F-4884-A5ED-2CD555EDBB38}" type="pres">
      <dgm:prSet presAssocID="{FCFF6E2E-91D7-40E3-9E72-FCC3EA403ED0}" presName="Triangle" presStyleLbl="alignNode1" presStyleIdx="5" presStyleCnt="9"/>
      <dgm:spPr>
        <a:solidFill>
          <a:schemeClr val="tx1"/>
        </a:solidFill>
        <a:ln>
          <a:noFill/>
        </a:ln>
      </dgm:spPr>
    </dgm:pt>
    <dgm:pt modelId="{7D98BC11-F977-480E-95F8-C2F006072BAC}" type="pres">
      <dgm:prSet presAssocID="{4CD20AF5-CC8C-48CE-8A0A-FC737CB240CE}" presName="sibTrans" presStyleCnt="0"/>
      <dgm:spPr/>
    </dgm:pt>
    <dgm:pt modelId="{9A195819-6E8E-48B4-BCBF-D0F5F25751F0}" type="pres">
      <dgm:prSet presAssocID="{4CD20AF5-CC8C-48CE-8A0A-FC737CB240CE}" presName="space" presStyleCnt="0"/>
      <dgm:spPr/>
    </dgm:pt>
    <dgm:pt modelId="{3D8CDB8C-FA23-48BF-9BEC-1CEAF170E58C}" type="pres">
      <dgm:prSet presAssocID="{B1CAC921-3DF8-43FD-A29D-E729EC6D1956}" presName="composite" presStyleCnt="0"/>
      <dgm:spPr/>
    </dgm:pt>
    <dgm:pt modelId="{F3763338-2D51-4D3E-900F-B6FAEE3BF34A}" type="pres">
      <dgm:prSet presAssocID="{B1CAC921-3DF8-43FD-A29D-E729EC6D1956}" presName="LShape" presStyleLbl="alignNode1" presStyleIdx="6" presStyleCnt="9"/>
      <dgm:spPr>
        <a:solidFill>
          <a:schemeClr val="accent6">
            <a:lumMod val="75000"/>
          </a:schemeClr>
        </a:solidFill>
        <a:ln>
          <a:noFill/>
        </a:ln>
      </dgm:spPr>
    </dgm:pt>
    <dgm:pt modelId="{55188D22-5FE9-4D15-B7B9-D3B57B611F95}" type="pres">
      <dgm:prSet presAssocID="{B1CAC921-3DF8-43FD-A29D-E729EC6D1956}" presName="ParentText" presStyleLbl="revTx" presStyleIdx="3" presStyleCnt="5" custScaleX="1033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345C4-0B75-4515-8FB9-761BC9DB0E19}" type="pres">
      <dgm:prSet presAssocID="{B1CAC921-3DF8-43FD-A29D-E729EC6D1956}" presName="Triangle" presStyleLbl="alignNode1" presStyleIdx="7" presStyleCnt="9"/>
      <dgm:spPr>
        <a:solidFill>
          <a:schemeClr val="tx1"/>
        </a:solidFill>
        <a:ln>
          <a:noFill/>
        </a:ln>
      </dgm:spPr>
    </dgm:pt>
    <dgm:pt modelId="{51679E77-55AD-4564-ADA0-DE7EFC8A72A9}" type="pres">
      <dgm:prSet presAssocID="{77D6C54C-DA85-41D3-AEC1-14F6C95F59CD}" presName="sibTrans" presStyleCnt="0"/>
      <dgm:spPr/>
    </dgm:pt>
    <dgm:pt modelId="{6A025AD7-BD2F-47F3-95BC-C3B033801DF8}" type="pres">
      <dgm:prSet presAssocID="{77D6C54C-DA85-41D3-AEC1-14F6C95F59CD}" presName="space" presStyleCnt="0"/>
      <dgm:spPr/>
    </dgm:pt>
    <dgm:pt modelId="{51FFF92B-88A7-4E5C-B83D-84E812BE9F1C}" type="pres">
      <dgm:prSet presAssocID="{BC7EC5B4-4B9A-49CB-8FC6-9DCE33A05AEE}" presName="composite" presStyleCnt="0"/>
      <dgm:spPr/>
    </dgm:pt>
    <dgm:pt modelId="{266D8936-9DA7-4648-8538-A828919B6BCA}" type="pres">
      <dgm:prSet presAssocID="{BC7EC5B4-4B9A-49CB-8FC6-9DCE33A05AEE}" presName="LShape" presStyleLbl="alignNode1" presStyleIdx="8" presStyleCnt="9"/>
      <dgm:spPr>
        <a:solidFill>
          <a:schemeClr val="accent6">
            <a:lumMod val="75000"/>
          </a:schemeClr>
        </a:solidFill>
        <a:ln>
          <a:noFill/>
        </a:ln>
      </dgm:spPr>
    </dgm:pt>
    <dgm:pt modelId="{4EF35252-AB7E-49F5-8806-12CD84FB336E}" type="pres">
      <dgm:prSet presAssocID="{BC7EC5B4-4B9A-49CB-8FC6-9DCE33A05AE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9F734F-FB7C-48BA-BE5A-6C534E744357}" type="presOf" srcId="{FCFF6E2E-91D7-40E3-9E72-FCC3EA403ED0}" destId="{8225A4BB-142C-4B4B-AFC5-AF26AC27EAD8}" srcOrd="0" destOrd="0" presId="urn:microsoft.com/office/officeart/2009/3/layout/StepUpProcess"/>
    <dgm:cxn modelId="{99CB54F0-1DBD-4564-87A9-25474201F5EB}" type="presOf" srcId="{BC7EC5B4-4B9A-49CB-8FC6-9DCE33A05AEE}" destId="{4EF35252-AB7E-49F5-8806-12CD84FB336E}" srcOrd="0" destOrd="0" presId="urn:microsoft.com/office/officeart/2009/3/layout/StepUpProcess"/>
    <dgm:cxn modelId="{1E9E3F71-4603-4101-86BC-E533DB6B6103}" type="presOf" srcId="{B1CAC921-3DF8-43FD-A29D-E729EC6D1956}" destId="{55188D22-5FE9-4D15-B7B9-D3B57B611F95}" srcOrd="0" destOrd="0" presId="urn:microsoft.com/office/officeart/2009/3/layout/StepUpProcess"/>
    <dgm:cxn modelId="{EB7F51F9-0F0A-436B-B784-CB93089A35D6}" srcId="{508F217B-80B9-41B0-85A1-DB45496F4FAF}" destId="{B1CAC921-3DF8-43FD-A29D-E729EC6D1956}" srcOrd="3" destOrd="0" parTransId="{CE1DEA01-EA39-4D64-B5CA-1BC6F61E839A}" sibTransId="{77D6C54C-DA85-41D3-AEC1-14F6C95F59CD}"/>
    <dgm:cxn modelId="{A01FCCE3-ADC3-4FB5-9569-F21C145DD4D3}" srcId="{508F217B-80B9-41B0-85A1-DB45496F4FAF}" destId="{083571F1-9A25-48A7-80FD-AC70E4E3BC68}" srcOrd="0" destOrd="0" parTransId="{6B63EE94-36C6-401F-90D4-125525B7FD4A}" sibTransId="{3466FE71-4DC5-4E27-B0AC-1BDEAD453CC4}"/>
    <dgm:cxn modelId="{436716E8-EFBE-4FCF-972B-04F75D92F8D6}" srcId="{508F217B-80B9-41B0-85A1-DB45496F4FAF}" destId="{BC7EC5B4-4B9A-49CB-8FC6-9DCE33A05AEE}" srcOrd="4" destOrd="0" parTransId="{8CF53E07-E0B1-4EFA-B656-14F67DF84EF3}" sibTransId="{BB96BC16-4B03-42DD-8627-FE53392E9FB3}"/>
    <dgm:cxn modelId="{725C678C-FAC8-4DB8-8F1A-2EB9A32C7743}" srcId="{508F217B-80B9-41B0-85A1-DB45496F4FAF}" destId="{06397EAC-D4DB-4D7B-A31E-5CE732A07C62}" srcOrd="1" destOrd="0" parTransId="{05AC22D1-E79B-4E45-B7C8-F2AB07FB72C7}" sibTransId="{53F7C27B-93C9-4702-9A99-4015E4B7F435}"/>
    <dgm:cxn modelId="{9804B77C-4609-4AB8-B2F8-0138D257F423}" type="presOf" srcId="{06397EAC-D4DB-4D7B-A31E-5CE732A07C62}" destId="{826DA7F9-3494-4212-936A-23C2A1798094}" srcOrd="0" destOrd="0" presId="urn:microsoft.com/office/officeart/2009/3/layout/StepUpProcess"/>
    <dgm:cxn modelId="{38326256-1E6F-4A19-B790-1C6546F69793}" type="presOf" srcId="{083571F1-9A25-48A7-80FD-AC70E4E3BC68}" destId="{ABBC67E5-1728-4969-9037-EC3D8CB9F0D8}" srcOrd="0" destOrd="0" presId="urn:microsoft.com/office/officeart/2009/3/layout/StepUpProcess"/>
    <dgm:cxn modelId="{FCF6309D-9EAF-4BC5-A515-637F0B277A09}" type="presOf" srcId="{508F217B-80B9-41B0-85A1-DB45496F4FAF}" destId="{902ACB22-0A0E-4656-8783-9FD260806BBC}" srcOrd="0" destOrd="0" presId="urn:microsoft.com/office/officeart/2009/3/layout/StepUpProcess"/>
    <dgm:cxn modelId="{407D8731-1E2E-4F0C-8DF0-2F8720E8D361}" srcId="{508F217B-80B9-41B0-85A1-DB45496F4FAF}" destId="{FCFF6E2E-91D7-40E3-9E72-FCC3EA403ED0}" srcOrd="2" destOrd="0" parTransId="{DB36908C-54CF-49F8-83DB-FE5B2AB0B8AD}" sibTransId="{4CD20AF5-CC8C-48CE-8A0A-FC737CB240CE}"/>
    <dgm:cxn modelId="{C437D7D1-A34D-4616-AB68-B0CA601D1ABE}" type="presParOf" srcId="{902ACB22-0A0E-4656-8783-9FD260806BBC}" destId="{2578F7C3-40E7-46B8-8CD6-03FE90F6E92B}" srcOrd="0" destOrd="0" presId="urn:microsoft.com/office/officeart/2009/3/layout/StepUpProcess"/>
    <dgm:cxn modelId="{C2AE7B2E-19E4-4AFA-B15A-DD896830B72F}" type="presParOf" srcId="{2578F7C3-40E7-46B8-8CD6-03FE90F6E92B}" destId="{012543BA-F28F-4F4E-BB60-415A3360DE89}" srcOrd="0" destOrd="0" presId="urn:microsoft.com/office/officeart/2009/3/layout/StepUpProcess"/>
    <dgm:cxn modelId="{6D48EF55-BDD2-4C1C-9C8B-8CE8351207E2}" type="presParOf" srcId="{2578F7C3-40E7-46B8-8CD6-03FE90F6E92B}" destId="{ABBC67E5-1728-4969-9037-EC3D8CB9F0D8}" srcOrd="1" destOrd="0" presId="urn:microsoft.com/office/officeart/2009/3/layout/StepUpProcess"/>
    <dgm:cxn modelId="{3A8FDEEE-F559-48BA-B318-4401B13E1597}" type="presParOf" srcId="{2578F7C3-40E7-46B8-8CD6-03FE90F6E92B}" destId="{5A8E5C3C-31DF-4DF7-926D-E72B949C46BD}" srcOrd="2" destOrd="0" presId="urn:microsoft.com/office/officeart/2009/3/layout/StepUpProcess"/>
    <dgm:cxn modelId="{C1D23C52-F57F-492B-804C-2FEDC1093221}" type="presParOf" srcId="{902ACB22-0A0E-4656-8783-9FD260806BBC}" destId="{D4D22661-07F8-4048-831C-61728359E17C}" srcOrd="1" destOrd="0" presId="urn:microsoft.com/office/officeart/2009/3/layout/StepUpProcess"/>
    <dgm:cxn modelId="{5688D054-1999-44AF-B5D9-BA70119BE7A4}" type="presParOf" srcId="{D4D22661-07F8-4048-831C-61728359E17C}" destId="{16A071B0-7C98-4852-A2AA-69A2F83D79C9}" srcOrd="0" destOrd="0" presId="urn:microsoft.com/office/officeart/2009/3/layout/StepUpProcess"/>
    <dgm:cxn modelId="{FF3AA763-536C-49C2-A250-1FFA19337EAD}" type="presParOf" srcId="{902ACB22-0A0E-4656-8783-9FD260806BBC}" destId="{4E9A2FD7-D9D7-4C8A-8722-A6946F3C4A3A}" srcOrd="2" destOrd="0" presId="urn:microsoft.com/office/officeart/2009/3/layout/StepUpProcess"/>
    <dgm:cxn modelId="{253AEBA3-499B-48AC-A745-5D1CCF87EDE5}" type="presParOf" srcId="{4E9A2FD7-D9D7-4C8A-8722-A6946F3C4A3A}" destId="{A0B7733B-7012-4419-8EAC-E6424A15CFC7}" srcOrd="0" destOrd="0" presId="urn:microsoft.com/office/officeart/2009/3/layout/StepUpProcess"/>
    <dgm:cxn modelId="{DB35FB91-81AB-43CE-AF38-ADC09ED258DD}" type="presParOf" srcId="{4E9A2FD7-D9D7-4C8A-8722-A6946F3C4A3A}" destId="{826DA7F9-3494-4212-936A-23C2A1798094}" srcOrd="1" destOrd="0" presId="urn:microsoft.com/office/officeart/2009/3/layout/StepUpProcess"/>
    <dgm:cxn modelId="{362C2956-D41F-4FFD-A6C9-093E4E38CCA9}" type="presParOf" srcId="{4E9A2FD7-D9D7-4C8A-8722-A6946F3C4A3A}" destId="{68473F28-B192-414C-A81C-24761EE0EF0B}" srcOrd="2" destOrd="0" presId="urn:microsoft.com/office/officeart/2009/3/layout/StepUpProcess"/>
    <dgm:cxn modelId="{D07261D3-C29D-4BB4-BCCE-00C22CC81562}" type="presParOf" srcId="{902ACB22-0A0E-4656-8783-9FD260806BBC}" destId="{6D6B1D21-D110-4FC8-B437-221C3E64CEB3}" srcOrd="3" destOrd="0" presId="urn:microsoft.com/office/officeart/2009/3/layout/StepUpProcess"/>
    <dgm:cxn modelId="{4B7EB8E7-160D-422A-98EF-EE69DD7F57E1}" type="presParOf" srcId="{6D6B1D21-D110-4FC8-B437-221C3E64CEB3}" destId="{68A53A0E-8DD5-49E6-A7B6-C334A96F2053}" srcOrd="0" destOrd="0" presId="urn:microsoft.com/office/officeart/2009/3/layout/StepUpProcess"/>
    <dgm:cxn modelId="{57635B4C-ED39-47D2-83B7-3C3B89B2E338}" type="presParOf" srcId="{902ACB22-0A0E-4656-8783-9FD260806BBC}" destId="{9353B0C2-8BA8-4EE9-B617-CA132B7012D9}" srcOrd="4" destOrd="0" presId="urn:microsoft.com/office/officeart/2009/3/layout/StepUpProcess"/>
    <dgm:cxn modelId="{12D2DBC8-2108-4F38-BD68-D0BA4773D1BE}" type="presParOf" srcId="{9353B0C2-8BA8-4EE9-B617-CA132B7012D9}" destId="{2B0FDF06-8D12-4BE5-B33E-88BEE5355062}" srcOrd="0" destOrd="0" presId="urn:microsoft.com/office/officeart/2009/3/layout/StepUpProcess"/>
    <dgm:cxn modelId="{41F80FFC-7946-400A-90D8-0B4C2094DF6C}" type="presParOf" srcId="{9353B0C2-8BA8-4EE9-B617-CA132B7012D9}" destId="{8225A4BB-142C-4B4B-AFC5-AF26AC27EAD8}" srcOrd="1" destOrd="0" presId="urn:microsoft.com/office/officeart/2009/3/layout/StepUpProcess"/>
    <dgm:cxn modelId="{D98E959C-120F-4E53-BA12-D513C8814546}" type="presParOf" srcId="{9353B0C2-8BA8-4EE9-B617-CA132B7012D9}" destId="{9617D184-D35F-4884-A5ED-2CD555EDBB38}" srcOrd="2" destOrd="0" presId="urn:microsoft.com/office/officeart/2009/3/layout/StepUpProcess"/>
    <dgm:cxn modelId="{82BC8A49-4C57-4898-9343-10FA6AE358C1}" type="presParOf" srcId="{902ACB22-0A0E-4656-8783-9FD260806BBC}" destId="{7D98BC11-F977-480E-95F8-C2F006072BAC}" srcOrd="5" destOrd="0" presId="urn:microsoft.com/office/officeart/2009/3/layout/StepUpProcess"/>
    <dgm:cxn modelId="{8ADDD594-2104-456B-8DF9-F6DFD5F0C00F}" type="presParOf" srcId="{7D98BC11-F977-480E-95F8-C2F006072BAC}" destId="{9A195819-6E8E-48B4-BCBF-D0F5F25751F0}" srcOrd="0" destOrd="0" presId="urn:microsoft.com/office/officeart/2009/3/layout/StepUpProcess"/>
    <dgm:cxn modelId="{46B659EB-AE67-4631-B406-889147DBCA8B}" type="presParOf" srcId="{902ACB22-0A0E-4656-8783-9FD260806BBC}" destId="{3D8CDB8C-FA23-48BF-9BEC-1CEAF170E58C}" srcOrd="6" destOrd="0" presId="urn:microsoft.com/office/officeart/2009/3/layout/StepUpProcess"/>
    <dgm:cxn modelId="{2E2C243E-8FAC-4B82-AE41-B0A7A5496CF8}" type="presParOf" srcId="{3D8CDB8C-FA23-48BF-9BEC-1CEAF170E58C}" destId="{F3763338-2D51-4D3E-900F-B6FAEE3BF34A}" srcOrd="0" destOrd="0" presId="urn:microsoft.com/office/officeart/2009/3/layout/StepUpProcess"/>
    <dgm:cxn modelId="{22190FAB-7B23-4267-B923-C6B4EEC705B1}" type="presParOf" srcId="{3D8CDB8C-FA23-48BF-9BEC-1CEAF170E58C}" destId="{55188D22-5FE9-4D15-B7B9-D3B57B611F95}" srcOrd="1" destOrd="0" presId="urn:microsoft.com/office/officeart/2009/3/layout/StepUpProcess"/>
    <dgm:cxn modelId="{1B3F1E26-B94E-4209-8CB3-F7C3E885640D}" type="presParOf" srcId="{3D8CDB8C-FA23-48BF-9BEC-1CEAF170E58C}" destId="{A2E345C4-0B75-4515-8FB9-761BC9DB0E19}" srcOrd="2" destOrd="0" presId="urn:microsoft.com/office/officeart/2009/3/layout/StepUpProcess"/>
    <dgm:cxn modelId="{50A1AD2E-0747-4EA8-8A7F-1A4D0D33BF16}" type="presParOf" srcId="{902ACB22-0A0E-4656-8783-9FD260806BBC}" destId="{51679E77-55AD-4564-ADA0-DE7EFC8A72A9}" srcOrd="7" destOrd="0" presId="urn:microsoft.com/office/officeart/2009/3/layout/StepUpProcess"/>
    <dgm:cxn modelId="{605B3066-77B7-4BF2-B081-8AA0F5B12E98}" type="presParOf" srcId="{51679E77-55AD-4564-ADA0-DE7EFC8A72A9}" destId="{6A025AD7-BD2F-47F3-95BC-C3B033801DF8}" srcOrd="0" destOrd="0" presId="urn:microsoft.com/office/officeart/2009/3/layout/StepUpProcess"/>
    <dgm:cxn modelId="{0C391EF3-E967-4B4C-9C8C-1A22E4FB28B8}" type="presParOf" srcId="{902ACB22-0A0E-4656-8783-9FD260806BBC}" destId="{51FFF92B-88A7-4E5C-B83D-84E812BE9F1C}" srcOrd="8" destOrd="0" presId="urn:microsoft.com/office/officeart/2009/3/layout/StepUpProcess"/>
    <dgm:cxn modelId="{5E5F8C4F-B4AB-4394-8360-E377086AABC2}" type="presParOf" srcId="{51FFF92B-88A7-4E5C-B83D-84E812BE9F1C}" destId="{266D8936-9DA7-4648-8538-A828919B6BCA}" srcOrd="0" destOrd="0" presId="urn:microsoft.com/office/officeart/2009/3/layout/StepUpProcess"/>
    <dgm:cxn modelId="{6565C155-9AEA-410F-B18F-3A4711BE7108}" type="presParOf" srcId="{51FFF92B-88A7-4E5C-B83D-84E812BE9F1C}" destId="{4EF35252-AB7E-49F5-8806-12CD84FB336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72225-46E9-412F-B968-98033618C5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F3114-979B-44C5-83AA-FE22C7EC643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 err="1"/>
            <a:t>GoI</a:t>
          </a:r>
          <a:r>
            <a:rPr lang="en-US" sz="2800" i="1" dirty="0"/>
            <a:t> decision already communicated to all States/UTs for introduction of Td replacing TT.</a:t>
          </a:r>
          <a:endParaRPr lang="en-US" sz="2800" dirty="0"/>
        </a:p>
      </dgm:t>
    </dgm:pt>
    <dgm:pt modelId="{45F51343-5325-4ACC-AA08-EC2BD1A60FCE}" type="parTrans" cxnId="{73834381-BFFD-4466-BD71-DC468A8C46EA}">
      <dgm:prSet/>
      <dgm:spPr/>
      <dgm:t>
        <a:bodyPr/>
        <a:lstStyle/>
        <a:p>
          <a:endParaRPr lang="en-US"/>
        </a:p>
      </dgm:t>
    </dgm:pt>
    <dgm:pt modelId="{F7FDC9DF-2BC7-4580-827F-3E4CBBD532A0}" type="sibTrans" cxnId="{73834381-BFFD-4466-BD71-DC468A8C46EA}">
      <dgm:prSet/>
      <dgm:spPr/>
      <dgm:t>
        <a:bodyPr/>
        <a:lstStyle/>
        <a:p>
          <a:endParaRPr lang="en-US"/>
        </a:p>
      </dgm:t>
    </dgm:pt>
    <dgm:pt modelId="{847F58B6-61A4-4B3B-842D-1C352F6D6F4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/>
            <a:t>There will be no change in UIP schedule. Only Td will be used in place of TT.</a:t>
          </a:r>
          <a:endParaRPr lang="en-US" sz="2800" dirty="0"/>
        </a:p>
      </dgm:t>
    </dgm:pt>
    <dgm:pt modelId="{716213B4-06B2-490C-8B9C-7D5749B7F810}" type="parTrans" cxnId="{95359A9F-FB5B-4180-B44D-3C188337AB5F}">
      <dgm:prSet/>
      <dgm:spPr/>
      <dgm:t>
        <a:bodyPr/>
        <a:lstStyle/>
        <a:p>
          <a:endParaRPr lang="en-US"/>
        </a:p>
      </dgm:t>
    </dgm:pt>
    <dgm:pt modelId="{6D16AC5E-7D20-400C-A395-A2327F2A9FCC}" type="sibTrans" cxnId="{95359A9F-FB5B-4180-B44D-3C188337AB5F}">
      <dgm:prSet/>
      <dgm:spPr/>
      <dgm:t>
        <a:bodyPr/>
        <a:lstStyle/>
        <a:p>
          <a:endParaRPr lang="en-US"/>
        </a:p>
      </dgm:t>
    </dgm:pt>
    <dgm:pt modelId="{2B4FCF51-20E2-4F5B-80B4-C88D87BD7D3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/>
            <a:t>If both TT and Td are in supply chain at any level, use TT first (TT- First out) </a:t>
          </a:r>
          <a:endParaRPr lang="en-US" sz="2800" dirty="0"/>
        </a:p>
      </dgm:t>
    </dgm:pt>
    <dgm:pt modelId="{17B21FC8-6F78-4540-9B4E-3A4ABC6C159F}" type="parTrans" cxnId="{8519AFBF-C4AF-43E4-A1CB-F07809EBEFCE}">
      <dgm:prSet/>
      <dgm:spPr/>
      <dgm:t>
        <a:bodyPr/>
        <a:lstStyle/>
        <a:p>
          <a:endParaRPr lang="en-US"/>
        </a:p>
      </dgm:t>
    </dgm:pt>
    <dgm:pt modelId="{6613CFA9-8092-4182-AD88-701C4DDF6BEB}" type="sibTrans" cxnId="{8519AFBF-C4AF-43E4-A1CB-F07809EBEFCE}">
      <dgm:prSet/>
      <dgm:spPr/>
      <dgm:t>
        <a:bodyPr/>
        <a:lstStyle/>
        <a:p>
          <a:endParaRPr lang="en-US"/>
        </a:p>
      </dgm:t>
    </dgm:pt>
    <dgm:pt modelId="{650E743B-C0F8-4EED-BDCA-1A293DB5AA8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/>
            <a:t>Use Td only when TT is exhausted. TT should not be recalled or discarded.</a:t>
          </a:r>
          <a:endParaRPr lang="en-US" sz="2800" dirty="0"/>
        </a:p>
      </dgm:t>
    </dgm:pt>
    <dgm:pt modelId="{15313080-1CEF-4FF0-A8CB-F6B1A43A1377}" type="parTrans" cxnId="{CE0E12FD-BDE3-4860-9107-B3843CA91C0D}">
      <dgm:prSet/>
      <dgm:spPr/>
      <dgm:t>
        <a:bodyPr/>
        <a:lstStyle/>
        <a:p>
          <a:endParaRPr lang="en-US"/>
        </a:p>
      </dgm:t>
    </dgm:pt>
    <dgm:pt modelId="{6E8C7EA4-908F-42AC-863C-5F45610D1BB8}" type="sibTrans" cxnId="{CE0E12FD-BDE3-4860-9107-B3843CA91C0D}">
      <dgm:prSet/>
      <dgm:spPr/>
      <dgm:t>
        <a:bodyPr/>
        <a:lstStyle/>
        <a:p>
          <a:endParaRPr lang="en-US"/>
        </a:p>
      </dgm:t>
    </dgm:pt>
    <dgm:pt modelId="{E1AB9699-52F2-41F4-9ADD-5ED5EB21744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/>
            <a:t>Td is a safe vaccine. Any minor, severe &amp; serious AEFI event should be reported as being done for other UIP vaccines.</a:t>
          </a:r>
          <a:endParaRPr lang="en-US" sz="2800" dirty="0"/>
        </a:p>
      </dgm:t>
    </dgm:pt>
    <dgm:pt modelId="{AE7129E0-8B42-4E10-A34A-62312F135C74}" type="parTrans" cxnId="{AC28AD2A-A20A-413A-A404-51A22FDDA4D1}">
      <dgm:prSet/>
      <dgm:spPr/>
      <dgm:t>
        <a:bodyPr/>
        <a:lstStyle/>
        <a:p>
          <a:endParaRPr lang="en-US"/>
        </a:p>
      </dgm:t>
    </dgm:pt>
    <dgm:pt modelId="{55979B14-6426-47BB-BA6D-FBD88D924B5F}" type="sibTrans" cxnId="{AC28AD2A-A20A-413A-A404-51A22FDDA4D1}">
      <dgm:prSet/>
      <dgm:spPr/>
      <dgm:t>
        <a:bodyPr/>
        <a:lstStyle/>
        <a:p>
          <a:endParaRPr lang="en-US"/>
        </a:p>
      </dgm:t>
    </dgm:pt>
    <dgm:pt modelId="{F6C7A2B3-FD68-4498-9B59-AA3F146AB03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i="1" dirty="0"/>
            <a:t>Td will be reported in place of TT till the revision of reporting formats/portals (HMIS, MCTS, RCH register, MCP card etc. ) is done</a:t>
          </a:r>
          <a:endParaRPr lang="en-US" sz="2800" dirty="0"/>
        </a:p>
      </dgm:t>
    </dgm:pt>
    <dgm:pt modelId="{28EDBD21-1D25-41FD-B388-5E24C3650310}" type="parTrans" cxnId="{7BC2778F-40F0-4FA6-960D-213B12C6DCA8}">
      <dgm:prSet/>
      <dgm:spPr/>
      <dgm:t>
        <a:bodyPr/>
        <a:lstStyle/>
        <a:p>
          <a:endParaRPr lang="en-US"/>
        </a:p>
      </dgm:t>
    </dgm:pt>
    <dgm:pt modelId="{15B46DB6-CC38-4A49-BF5E-B634108D65C2}" type="sibTrans" cxnId="{7BC2778F-40F0-4FA6-960D-213B12C6DCA8}">
      <dgm:prSet/>
      <dgm:spPr/>
      <dgm:t>
        <a:bodyPr/>
        <a:lstStyle/>
        <a:p>
          <a:endParaRPr lang="en-US"/>
        </a:p>
      </dgm:t>
    </dgm:pt>
    <dgm:pt modelId="{DFCA112C-4CFF-43BB-A7E1-B3CF90257979}" type="pres">
      <dgm:prSet presAssocID="{9B372225-46E9-412F-B968-98033618C5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00F62F-C057-4B1B-A48C-E2671092A07D}" type="pres">
      <dgm:prSet presAssocID="{F23F3114-979B-44C5-83AA-FE22C7EC643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5DB62-AA3C-49D8-BCB1-A06B24F1495D}" type="pres">
      <dgm:prSet presAssocID="{F7FDC9DF-2BC7-4580-827F-3E4CBBD532A0}" presName="spacer" presStyleCnt="0"/>
      <dgm:spPr/>
    </dgm:pt>
    <dgm:pt modelId="{B7BC69C9-CA48-4146-8188-574ACF40D486}" type="pres">
      <dgm:prSet presAssocID="{847F58B6-61A4-4B3B-842D-1C352F6D6F4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8C753-B9F6-4B92-9529-D9E9BEB912B3}" type="pres">
      <dgm:prSet presAssocID="{6D16AC5E-7D20-400C-A395-A2327F2A9FCC}" presName="spacer" presStyleCnt="0"/>
      <dgm:spPr/>
    </dgm:pt>
    <dgm:pt modelId="{FEA123A9-7F6E-4821-9B0D-2FEB37A5A6AC}" type="pres">
      <dgm:prSet presAssocID="{2B4FCF51-20E2-4F5B-80B4-C88D87BD7D39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CC891-420A-4BFE-B636-341F969F1653}" type="pres">
      <dgm:prSet presAssocID="{6613CFA9-8092-4182-AD88-701C4DDF6BEB}" presName="spacer" presStyleCnt="0"/>
      <dgm:spPr/>
    </dgm:pt>
    <dgm:pt modelId="{98C23FFE-6113-40BC-AFC9-4B217EDFA051}" type="pres">
      <dgm:prSet presAssocID="{650E743B-C0F8-4EED-BDCA-1A293DB5AA8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2868F-DDAC-4051-B214-1A73DA113666}" type="pres">
      <dgm:prSet presAssocID="{6E8C7EA4-908F-42AC-863C-5F45610D1BB8}" presName="spacer" presStyleCnt="0"/>
      <dgm:spPr/>
    </dgm:pt>
    <dgm:pt modelId="{B5CD8CF0-D7F4-4073-8722-ECBA036BCB3B}" type="pres">
      <dgm:prSet presAssocID="{E1AB9699-52F2-41F4-9ADD-5ED5EB21744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9DA2B-75B0-4309-9EB0-61BC92FDBB2C}" type="pres">
      <dgm:prSet presAssocID="{55979B14-6426-47BB-BA6D-FBD88D924B5F}" presName="spacer" presStyleCnt="0"/>
      <dgm:spPr/>
    </dgm:pt>
    <dgm:pt modelId="{355EC876-A55B-4AF8-881E-51BBA83A766B}" type="pres">
      <dgm:prSet presAssocID="{F6C7A2B3-FD68-4498-9B59-AA3F146AB03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19AFBF-C4AF-43E4-A1CB-F07809EBEFCE}" srcId="{9B372225-46E9-412F-B968-98033618C5BE}" destId="{2B4FCF51-20E2-4F5B-80B4-C88D87BD7D39}" srcOrd="2" destOrd="0" parTransId="{17B21FC8-6F78-4540-9B4E-3A4ABC6C159F}" sibTransId="{6613CFA9-8092-4182-AD88-701C4DDF6BEB}"/>
    <dgm:cxn modelId="{7BC2778F-40F0-4FA6-960D-213B12C6DCA8}" srcId="{9B372225-46E9-412F-B968-98033618C5BE}" destId="{F6C7A2B3-FD68-4498-9B59-AA3F146AB03E}" srcOrd="5" destOrd="0" parTransId="{28EDBD21-1D25-41FD-B388-5E24C3650310}" sibTransId="{15B46DB6-CC38-4A49-BF5E-B634108D65C2}"/>
    <dgm:cxn modelId="{E222AA65-4418-4B14-B05D-18D8CC9B5168}" type="presOf" srcId="{F23F3114-979B-44C5-83AA-FE22C7EC6436}" destId="{B700F62F-C057-4B1B-A48C-E2671092A07D}" srcOrd="0" destOrd="0" presId="urn:microsoft.com/office/officeart/2005/8/layout/vList2"/>
    <dgm:cxn modelId="{7145D1EE-51BF-4B7E-A464-5D56B44AD8C0}" type="presOf" srcId="{F6C7A2B3-FD68-4498-9B59-AA3F146AB03E}" destId="{355EC876-A55B-4AF8-881E-51BBA83A766B}" srcOrd="0" destOrd="0" presId="urn:microsoft.com/office/officeart/2005/8/layout/vList2"/>
    <dgm:cxn modelId="{C69ECAB1-541B-4BE4-A65D-6815148F7AAA}" type="presOf" srcId="{847F58B6-61A4-4B3B-842D-1C352F6D6F4F}" destId="{B7BC69C9-CA48-4146-8188-574ACF40D486}" srcOrd="0" destOrd="0" presId="urn:microsoft.com/office/officeart/2005/8/layout/vList2"/>
    <dgm:cxn modelId="{3B5C46CE-1C4C-4BD7-A054-B311E3C0AC31}" type="presOf" srcId="{650E743B-C0F8-4EED-BDCA-1A293DB5AA86}" destId="{98C23FFE-6113-40BC-AFC9-4B217EDFA051}" srcOrd="0" destOrd="0" presId="urn:microsoft.com/office/officeart/2005/8/layout/vList2"/>
    <dgm:cxn modelId="{A103D6D8-5961-488B-8B99-9F9031FD12EA}" type="presOf" srcId="{9B372225-46E9-412F-B968-98033618C5BE}" destId="{DFCA112C-4CFF-43BB-A7E1-B3CF90257979}" srcOrd="0" destOrd="0" presId="urn:microsoft.com/office/officeart/2005/8/layout/vList2"/>
    <dgm:cxn modelId="{B6063B43-1771-48BC-942D-FB5D29A2D9F0}" type="presOf" srcId="{E1AB9699-52F2-41F4-9ADD-5ED5EB21744D}" destId="{B5CD8CF0-D7F4-4073-8722-ECBA036BCB3B}" srcOrd="0" destOrd="0" presId="urn:microsoft.com/office/officeart/2005/8/layout/vList2"/>
    <dgm:cxn modelId="{73834381-BFFD-4466-BD71-DC468A8C46EA}" srcId="{9B372225-46E9-412F-B968-98033618C5BE}" destId="{F23F3114-979B-44C5-83AA-FE22C7EC6436}" srcOrd="0" destOrd="0" parTransId="{45F51343-5325-4ACC-AA08-EC2BD1A60FCE}" sibTransId="{F7FDC9DF-2BC7-4580-827F-3E4CBBD532A0}"/>
    <dgm:cxn modelId="{CE0E12FD-BDE3-4860-9107-B3843CA91C0D}" srcId="{9B372225-46E9-412F-B968-98033618C5BE}" destId="{650E743B-C0F8-4EED-BDCA-1A293DB5AA86}" srcOrd="3" destOrd="0" parTransId="{15313080-1CEF-4FF0-A8CB-F6B1A43A1377}" sibTransId="{6E8C7EA4-908F-42AC-863C-5F45610D1BB8}"/>
    <dgm:cxn modelId="{95359A9F-FB5B-4180-B44D-3C188337AB5F}" srcId="{9B372225-46E9-412F-B968-98033618C5BE}" destId="{847F58B6-61A4-4B3B-842D-1C352F6D6F4F}" srcOrd="1" destOrd="0" parTransId="{716213B4-06B2-490C-8B9C-7D5749B7F810}" sibTransId="{6D16AC5E-7D20-400C-A395-A2327F2A9FCC}"/>
    <dgm:cxn modelId="{6116D2F9-B6EC-47C4-8CE7-146EE2A7969A}" type="presOf" srcId="{2B4FCF51-20E2-4F5B-80B4-C88D87BD7D39}" destId="{FEA123A9-7F6E-4821-9B0D-2FEB37A5A6AC}" srcOrd="0" destOrd="0" presId="urn:microsoft.com/office/officeart/2005/8/layout/vList2"/>
    <dgm:cxn modelId="{AC28AD2A-A20A-413A-A404-51A22FDDA4D1}" srcId="{9B372225-46E9-412F-B968-98033618C5BE}" destId="{E1AB9699-52F2-41F4-9ADD-5ED5EB21744D}" srcOrd="4" destOrd="0" parTransId="{AE7129E0-8B42-4E10-A34A-62312F135C74}" sibTransId="{55979B14-6426-47BB-BA6D-FBD88D924B5F}"/>
    <dgm:cxn modelId="{6BD4A609-5A4B-4158-9F02-9C7918A2F41E}" type="presParOf" srcId="{DFCA112C-4CFF-43BB-A7E1-B3CF90257979}" destId="{B700F62F-C057-4B1B-A48C-E2671092A07D}" srcOrd="0" destOrd="0" presId="urn:microsoft.com/office/officeart/2005/8/layout/vList2"/>
    <dgm:cxn modelId="{E9BE5757-3F5F-40B0-A01D-4EA1D0346E14}" type="presParOf" srcId="{DFCA112C-4CFF-43BB-A7E1-B3CF90257979}" destId="{A895DB62-AA3C-49D8-BCB1-A06B24F1495D}" srcOrd="1" destOrd="0" presId="urn:microsoft.com/office/officeart/2005/8/layout/vList2"/>
    <dgm:cxn modelId="{06602E8E-707F-4D66-ABAB-C1AE1F1E2396}" type="presParOf" srcId="{DFCA112C-4CFF-43BB-A7E1-B3CF90257979}" destId="{B7BC69C9-CA48-4146-8188-574ACF40D486}" srcOrd="2" destOrd="0" presId="urn:microsoft.com/office/officeart/2005/8/layout/vList2"/>
    <dgm:cxn modelId="{FFEC9246-FEDB-4EC9-AD68-2EC5C24D06A4}" type="presParOf" srcId="{DFCA112C-4CFF-43BB-A7E1-B3CF90257979}" destId="{0B28C753-B9F6-4B92-9529-D9E9BEB912B3}" srcOrd="3" destOrd="0" presId="urn:microsoft.com/office/officeart/2005/8/layout/vList2"/>
    <dgm:cxn modelId="{47FA932B-98AF-4516-A418-57B225510D16}" type="presParOf" srcId="{DFCA112C-4CFF-43BB-A7E1-B3CF90257979}" destId="{FEA123A9-7F6E-4821-9B0D-2FEB37A5A6AC}" srcOrd="4" destOrd="0" presId="urn:microsoft.com/office/officeart/2005/8/layout/vList2"/>
    <dgm:cxn modelId="{6842539D-DDD5-41FF-8999-4917298CB885}" type="presParOf" srcId="{DFCA112C-4CFF-43BB-A7E1-B3CF90257979}" destId="{3C3CC891-420A-4BFE-B636-341F969F1653}" srcOrd="5" destOrd="0" presId="urn:microsoft.com/office/officeart/2005/8/layout/vList2"/>
    <dgm:cxn modelId="{71E967DF-D748-4B6D-BA4F-992CDEFDB0A8}" type="presParOf" srcId="{DFCA112C-4CFF-43BB-A7E1-B3CF90257979}" destId="{98C23FFE-6113-40BC-AFC9-4B217EDFA051}" srcOrd="6" destOrd="0" presId="urn:microsoft.com/office/officeart/2005/8/layout/vList2"/>
    <dgm:cxn modelId="{A3AB7437-06F1-475D-A3C8-E6F794C51105}" type="presParOf" srcId="{DFCA112C-4CFF-43BB-A7E1-B3CF90257979}" destId="{3E32868F-DDAC-4051-B214-1A73DA113666}" srcOrd="7" destOrd="0" presId="urn:microsoft.com/office/officeart/2005/8/layout/vList2"/>
    <dgm:cxn modelId="{08B1B78F-3B4E-4A9E-BB2A-C00A1B794BE6}" type="presParOf" srcId="{DFCA112C-4CFF-43BB-A7E1-B3CF90257979}" destId="{B5CD8CF0-D7F4-4073-8722-ECBA036BCB3B}" srcOrd="8" destOrd="0" presId="urn:microsoft.com/office/officeart/2005/8/layout/vList2"/>
    <dgm:cxn modelId="{3CF9B348-26FA-427F-9649-92B42D1B8774}" type="presParOf" srcId="{DFCA112C-4CFF-43BB-A7E1-B3CF90257979}" destId="{9CB9DA2B-75B0-4309-9EB0-61BC92FDBB2C}" srcOrd="9" destOrd="0" presId="urn:microsoft.com/office/officeart/2005/8/layout/vList2"/>
    <dgm:cxn modelId="{82C184D1-B44F-4E0A-84F8-2353B134F3F8}" type="presParOf" srcId="{DFCA112C-4CFF-43BB-A7E1-B3CF90257979}" destId="{355EC876-A55B-4AF8-881E-51BBA83A766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00F62F-C057-4B1B-A48C-E2671092A07D}">
      <dsp:nvSpPr>
        <dsp:cNvPr id="0" name=""/>
        <dsp:cNvSpPr/>
      </dsp:nvSpPr>
      <dsp:spPr>
        <a:xfrm>
          <a:off x="0" y="2308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err="1"/>
            <a:t>GoI</a:t>
          </a:r>
          <a:r>
            <a:rPr lang="en-US" sz="2800" i="1" kern="1200" dirty="0"/>
            <a:t> decision already communicated to all States/UTs for introduction of Td replacing TT.</a:t>
          </a:r>
          <a:endParaRPr lang="en-US" sz="2800" kern="1200" dirty="0"/>
        </a:p>
      </dsp:txBody>
      <dsp:txXfrm>
        <a:off x="0" y="2308"/>
        <a:ext cx="11749177" cy="992671"/>
      </dsp:txXfrm>
    </dsp:sp>
    <dsp:sp modelId="{B7BC69C9-CA48-4146-8188-574ACF40D486}">
      <dsp:nvSpPr>
        <dsp:cNvPr id="0" name=""/>
        <dsp:cNvSpPr/>
      </dsp:nvSpPr>
      <dsp:spPr>
        <a:xfrm>
          <a:off x="0" y="1007707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/>
            <a:t>There will be no change in UIP schedule. Only Td will be used in place of TT.</a:t>
          </a:r>
          <a:endParaRPr lang="en-US" sz="2800" kern="1200" dirty="0"/>
        </a:p>
      </dsp:txBody>
      <dsp:txXfrm>
        <a:off x="0" y="1007707"/>
        <a:ext cx="11749177" cy="992671"/>
      </dsp:txXfrm>
    </dsp:sp>
    <dsp:sp modelId="{FEA123A9-7F6E-4821-9B0D-2FEB37A5A6AC}">
      <dsp:nvSpPr>
        <dsp:cNvPr id="0" name=""/>
        <dsp:cNvSpPr/>
      </dsp:nvSpPr>
      <dsp:spPr>
        <a:xfrm>
          <a:off x="0" y="2013105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/>
            <a:t>If both TT and Td are in supply chain at any level, use TT first (TT- First out) </a:t>
          </a:r>
          <a:endParaRPr lang="en-US" sz="2800" kern="1200" dirty="0"/>
        </a:p>
      </dsp:txBody>
      <dsp:txXfrm>
        <a:off x="0" y="2013105"/>
        <a:ext cx="11749177" cy="992671"/>
      </dsp:txXfrm>
    </dsp:sp>
    <dsp:sp modelId="{98C23FFE-6113-40BC-AFC9-4B217EDFA051}">
      <dsp:nvSpPr>
        <dsp:cNvPr id="0" name=""/>
        <dsp:cNvSpPr/>
      </dsp:nvSpPr>
      <dsp:spPr>
        <a:xfrm>
          <a:off x="0" y="3018504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/>
            <a:t>Use Td only when TT is exhausted. TT should not be recalled or discarded.</a:t>
          </a:r>
          <a:endParaRPr lang="en-US" sz="2800" kern="1200" dirty="0"/>
        </a:p>
      </dsp:txBody>
      <dsp:txXfrm>
        <a:off x="0" y="3018504"/>
        <a:ext cx="11749177" cy="992671"/>
      </dsp:txXfrm>
    </dsp:sp>
    <dsp:sp modelId="{B5CD8CF0-D7F4-4073-8722-ECBA036BCB3B}">
      <dsp:nvSpPr>
        <dsp:cNvPr id="0" name=""/>
        <dsp:cNvSpPr/>
      </dsp:nvSpPr>
      <dsp:spPr>
        <a:xfrm>
          <a:off x="0" y="4023902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/>
            <a:t>Td is a safe vaccine. Any minor, severe &amp; serious AEFI event should be reported as being done for other UIP vaccines.</a:t>
          </a:r>
          <a:endParaRPr lang="en-US" sz="2800" kern="1200" dirty="0"/>
        </a:p>
      </dsp:txBody>
      <dsp:txXfrm>
        <a:off x="0" y="4023902"/>
        <a:ext cx="11749177" cy="992671"/>
      </dsp:txXfrm>
    </dsp:sp>
    <dsp:sp modelId="{355EC876-A55B-4AF8-881E-51BBA83A766B}">
      <dsp:nvSpPr>
        <dsp:cNvPr id="0" name=""/>
        <dsp:cNvSpPr/>
      </dsp:nvSpPr>
      <dsp:spPr>
        <a:xfrm>
          <a:off x="0" y="5029301"/>
          <a:ext cx="11749177" cy="99267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/>
            <a:t>Td will be reported in place of TT till the revision of reporting formats/portals (HMIS, MCTS, RCH register, MCP card etc. ) is done</a:t>
          </a:r>
          <a:endParaRPr lang="en-US" sz="2800" kern="1200" dirty="0"/>
        </a:p>
      </dsp:txBody>
      <dsp:txXfrm>
        <a:off x="0" y="5029301"/>
        <a:ext cx="11749177" cy="99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C47-01BC-4F91-BDDA-7EFF32C9CBD4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A48C-EF35-4789-9E88-52BF1F438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52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38890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A48C-EF35-4789-9E88-52BF1F438C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759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15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DFC79-30DA-484F-85C8-36E3971802A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127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 is the expected number of secondary</a:t>
            </a:r>
            <a:r>
              <a:rPr lang="en-GB" baseline="0" dirty="0"/>
              <a:t> cases</a:t>
            </a:r>
            <a:r>
              <a:rPr lang="en-GB" dirty="0"/>
              <a:t> one case generates</a:t>
            </a:r>
            <a:r>
              <a:rPr lang="en-GB" baseline="0" dirty="0"/>
              <a:t> (average) over the course of infectious period in an uninfected population or how contagious an infection is.</a:t>
            </a:r>
            <a:endParaRPr lang="en-GB" dirty="0"/>
          </a:p>
          <a:p>
            <a:r>
              <a:rPr lang="en-GB" dirty="0"/>
              <a:t>Measles Ro usually quoted</a:t>
            </a:r>
            <a:r>
              <a:rPr lang="en-GB" baseline="0" dirty="0"/>
              <a:t> as 12-18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69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 is the expected number of secondary</a:t>
            </a:r>
            <a:r>
              <a:rPr lang="en-GB" baseline="0" dirty="0"/>
              <a:t> cases</a:t>
            </a:r>
            <a:r>
              <a:rPr lang="en-GB" dirty="0"/>
              <a:t> one case generates</a:t>
            </a:r>
            <a:r>
              <a:rPr lang="en-GB" baseline="0" dirty="0"/>
              <a:t> (average) over the course of infectious period in an uninfected population or how contagious an infection is.</a:t>
            </a:r>
            <a:endParaRPr lang="en-GB" dirty="0"/>
          </a:p>
          <a:p>
            <a:r>
              <a:rPr lang="en-GB" dirty="0"/>
              <a:t>Measles Ro usually quoted</a:t>
            </a:r>
            <a:r>
              <a:rPr lang="en-GB" baseline="0" dirty="0"/>
              <a:t> as 12-18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3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</a:t>
            </a:r>
            <a:r>
              <a:rPr lang="en-US" dirty="0"/>
              <a:t>2,100 deaths estimated (2015)**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**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GBD 2015 Mortality and Causes of Death, Collaborators. (8 October 2016).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"Global, regional, and national life expectancy, all-cause mortality, and cause-specific mortality for 249 causes of death, 1980-2015: a systematic analysis for the Global Burden of Disease Study 2015"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Lancet. 388 (10053): 1459–1544.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Bangladesh only reported 4 cases</a:t>
            </a:r>
            <a:endParaRPr lang="en-US" altLang="en-US" sz="1200" b="1" kern="12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577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4063"/>
            <a:ext cx="6691312" cy="3765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Turning to pneumonia disease burden data in India:</a:t>
            </a:r>
          </a:p>
          <a:p>
            <a:pPr eaLnBrk="1" hangingPunct="1"/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India accounts for nearly one quarter of the global pneumonia burden. Among Indian children under 5 in 2010, 36 lakhs severe pneumonia episodes occurred and 3.5 lakhs deaths due to pneumonia due to any cause.</a:t>
            </a:r>
          </a:p>
          <a:p>
            <a:pPr eaLnBrk="1" hangingPunct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When we consider the role of pneumococcal disease specifically in relation to all-cause pneumonia, as shown in the figure, one third of all pneumonia deaths are due to pneumococcal infection. Thus, 1.05 lakhs child deaths were due to pneumococcal pneumonia.</a:t>
            </a:r>
          </a:p>
          <a:p>
            <a:pPr eaLnBrk="1" hangingPunct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Consider how pneumococcal conjugate vaccine has the potentially to prevent this great number of child deaths due to pneumococcal disease in the country.</a:t>
            </a:r>
          </a:p>
          <a:p>
            <a:pPr>
              <a:spcBef>
                <a:spcPts val="306"/>
              </a:spcBef>
              <a:spcAft>
                <a:spcPts val="306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55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99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365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6B24F-8FB8-485D-9706-7E5502C46FB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3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59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13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8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06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3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2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03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45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57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15C3A-A005-45DF-8D8E-6955D8E3BB3C}" type="datetimeFigureOut">
              <a:rPr lang="en-US" smtClean="0"/>
              <a:pPr/>
              <a:t>29-12-2018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8595-7149-460A-8CA3-82B8A622E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5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29" y="2165687"/>
            <a:ext cx="11101137" cy="1633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District Medical Officers’ NID 2019 &amp; New Initiatives in RI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1440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 smtClean="0"/>
              <a:t>DHO Office</a:t>
            </a:r>
            <a:r>
              <a:rPr lang="en-US" sz="5400" dirty="0" smtClean="0"/>
              <a:t> </a:t>
            </a:r>
            <a:r>
              <a:rPr lang="en-US" sz="5400" dirty="0" smtClean="0"/>
              <a:t>Meeting Hall</a:t>
            </a:r>
          </a:p>
          <a:p>
            <a:r>
              <a:rPr lang="en-US" sz="5400" dirty="0" err="1" smtClean="0"/>
              <a:t>Bidar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0056" y="30682"/>
            <a:ext cx="2994215" cy="147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640"/>
            <a:ext cx="1486270" cy="105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0904" y="14640"/>
            <a:ext cx="1925053" cy="85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68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57"/>
          </a:xfrm>
          <a:solidFill>
            <a:srgbClr val="660066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Vaccination status of Diphtheria cases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31331"/>
            <a:ext cx="11616268" cy="5435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1780260265"/>
              </p:ext>
            </p:extLst>
          </p:nvPr>
        </p:nvGraphicFramePr>
        <p:xfrm>
          <a:off x="0" y="1579577"/>
          <a:ext cx="5092698" cy="411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370" y="795472"/>
            <a:ext cx="521123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2017</a:t>
            </a:r>
          </a:p>
          <a:p>
            <a:pPr algn="ctr"/>
            <a:r>
              <a:rPr lang="en-US" sz="2400" b="1" dirty="0"/>
              <a:t>Bihar, UP, MP, Kerala, HR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9922" y="825969"/>
            <a:ext cx="532976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2018</a:t>
            </a:r>
          </a:p>
          <a:p>
            <a:pPr algn="ctr"/>
            <a:r>
              <a:rPr lang="en-US" sz="2000" b="1" dirty="0"/>
              <a:t>Bihar. UP, MP, Kerala, HR, HP, Punjab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92366" y="1763086"/>
            <a:ext cx="9736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464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8164" y="1739997"/>
            <a:ext cx="111760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1616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946" y="5759386"/>
            <a:ext cx="1085003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of the cases (~ 2/3rd of Diphtheria are occurring in unvaccinated as expected)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6516800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*: VPD surveillance data as on 1 September 2018</a:t>
            </a: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xmlns="" val="2164109824"/>
              </p:ext>
            </p:extLst>
          </p:nvPr>
        </p:nvGraphicFramePr>
        <p:xfrm>
          <a:off x="6047874" y="1489261"/>
          <a:ext cx="5690101" cy="4223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619" t="65432" b="1729"/>
          <a:stretch/>
        </p:blipFill>
        <p:spPr>
          <a:xfrm>
            <a:off x="4743450" y="2408261"/>
            <a:ext cx="1710266" cy="2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9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8961"/>
          </a:xfrm>
          <a:solidFill>
            <a:srgbClr val="660066"/>
          </a:solidFill>
        </p:spPr>
        <p:txBody>
          <a:bodyPr>
            <a:no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Data from Diphtheria cases- Kerala outbreak 2016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31331"/>
            <a:ext cx="11616268" cy="5435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2293841072"/>
              </p:ext>
            </p:extLst>
          </p:nvPr>
        </p:nvGraphicFramePr>
        <p:xfrm>
          <a:off x="4408978" y="1487148"/>
          <a:ext cx="3917700" cy="414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20716" y="962389"/>
            <a:ext cx="3294224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 wise distribution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xmlns="" val="1827812997"/>
              </p:ext>
            </p:extLst>
          </p:nvPr>
        </p:nvGraphicFramePr>
        <p:xfrm>
          <a:off x="8144373" y="1516314"/>
          <a:ext cx="4219180" cy="453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662987" y="962389"/>
            <a:ext cx="3181951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Vaccination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70" y="931331"/>
            <a:ext cx="4288472" cy="50054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22652" y="1223999"/>
            <a:ext cx="9736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526</a:t>
            </a:r>
          </a:p>
        </p:txBody>
      </p:sp>
    </p:spTree>
    <p:extLst>
      <p:ext uri="{BB962C8B-B14F-4D97-AF65-F5344CB8AC3E}">
        <p14:creationId xmlns:p14="http://schemas.microsoft.com/office/powerpoint/2010/main" xmlns="" val="21727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061"/>
          </a:xfrm>
          <a:solidFill>
            <a:srgbClr val="660066"/>
          </a:solidFill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Data from Uttar Pradesh, 2016-18, Line listing of Diphtheria cases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31331"/>
            <a:ext cx="11616268" cy="5435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970963556"/>
              </p:ext>
            </p:extLst>
          </p:nvPr>
        </p:nvGraphicFramePr>
        <p:xfrm>
          <a:off x="287866" y="1552025"/>
          <a:ext cx="5035553" cy="462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61467" y="1739331"/>
            <a:ext cx="13334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1888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466" y="923187"/>
            <a:ext cx="521123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Age-wise distribution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xmlns="" val="3306122414"/>
              </p:ext>
            </p:extLst>
          </p:nvPr>
        </p:nvGraphicFramePr>
        <p:xfrm>
          <a:off x="6580714" y="1552025"/>
          <a:ext cx="5035553" cy="462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05037" y="921684"/>
            <a:ext cx="521123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Vaccination 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6516800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For the year 2018, data as on 1 September 2018</a:t>
            </a:r>
          </a:p>
        </p:txBody>
      </p:sp>
    </p:spTree>
    <p:extLst>
      <p:ext uri="{BB962C8B-B14F-4D97-AF65-F5344CB8AC3E}">
        <p14:creationId xmlns:p14="http://schemas.microsoft.com/office/powerpoint/2010/main" xmlns="" val="15497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797076"/>
            <a:ext cx="11405938" cy="5587680"/>
          </a:xfrm>
        </p:spPr>
        <p:txBody>
          <a:bodyPr>
            <a:noAutofit/>
          </a:bodyPr>
          <a:lstStyle/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Diphtheria cases occurring in all age groups including older children and adults, majority in unvaccinated </a:t>
            </a:r>
            <a:endParaRPr lang="en-US" sz="2000" dirty="0"/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immunity to diphtheria subsides following the primary series of DTP infant immunization </a:t>
            </a:r>
            <a:endParaRPr lang="en-US" sz="2000" dirty="0"/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Eastern Europe and South America experienced serious outbreaks in early and mid-90’s. These regions changed to Td vaccine which resulted in sharp decline of diphtheria outbreaks </a:t>
            </a:r>
            <a:r>
              <a:rPr lang="en-US" dirty="0" smtClean="0"/>
              <a:t>there</a:t>
            </a:r>
            <a:endParaRPr lang="en-US" sz="2000" dirty="0"/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Now it is established that booster doses of diphtheria toxoid containing vaccines are needed for continued </a:t>
            </a:r>
            <a:r>
              <a:rPr lang="en-US" dirty="0" smtClean="0"/>
              <a:t>protection</a:t>
            </a:r>
            <a:endParaRPr lang="en-US" dirty="0"/>
          </a:p>
          <a:p>
            <a:pPr marL="403225" indent="-40322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than 80% reduction in tetanus mortality since 1999, however diphtheria outbreaks increasing that reflect gaps in diphtheria protection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/>
              <a:t>Rationale for Td vaccine..</a:t>
            </a:r>
          </a:p>
        </p:txBody>
      </p:sp>
    </p:spTree>
    <p:extLst>
      <p:ext uri="{BB962C8B-B14F-4D97-AF65-F5344CB8AC3E}">
        <p14:creationId xmlns:p14="http://schemas.microsoft.com/office/powerpoint/2010/main" xmlns="" val="254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0021"/>
          </a:xfrm>
          <a:solidFill>
            <a:srgbClr val="660066"/>
          </a:solidFill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Global Recommendations for Diphtheria vaccination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63" y="932311"/>
            <a:ext cx="11734800" cy="532597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Since 1998, WHO has recommended that TT should be replaced by Td vaccine. This is reiterated in the WHO tetanus vaccine position paper of 2017</a:t>
            </a:r>
          </a:p>
          <a:p>
            <a:pPr marL="342900" indent="-342900"/>
            <a:r>
              <a:rPr lang="en-US" dirty="0"/>
              <a:t>SAGE has recommended (1998, 2002, 2016) to use Td rather than TT </a:t>
            </a:r>
          </a:p>
          <a:p>
            <a:pPr marL="342900" indent="-342900"/>
            <a:r>
              <a:rPr lang="en-US" dirty="0"/>
              <a:t>Global uptake for this recommendation so far is slow since diphtheria is underreported and has not emerged as a public health priority in many countries.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Diphtheria Position Paper Weekly Epid. Record (2017, 92:417-436)</a:t>
            </a:r>
          </a:p>
        </p:txBody>
      </p:sp>
      <p:pic>
        <p:nvPicPr>
          <p:cNvPr id="5" name="Picture 4" descr="K:\EPI_new\01_STAFF FILES\Yoann\2018\Task 2\Maps_R\_figs\TT\Map1_Steph.png">
            <a:extLst>
              <a:ext uri="{FF2B5EF4-FFF2-40B4-BE49-F238E27FC236}">
                <a16:creationId xmlns:a16="http://schemas.microsoft.com/office/drawing/2014/main" xmlns="" id="{ECF02965-F135-4E46-A268-AF48ACC8558B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328863" y="3298377"/>
            <a:ext cx="5739962" cy="3437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sp>
        <p:nvSpPr>
          <p:cNvPr id="6" name="Rectangle 5"/>
          <p:cNvSpPr/>
          <p:nvPr/>
        </p:nvSpPr>
        <p:spPr>
          <a:xfrm>
            <a:off x="6517103" y="3385418"/>
            <a:ext cx="54035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133 countries using Td/</a:t>
            </a:r>
            <a:r>
              <a:rPr lang="en-US" sz="2800" i="1" dirty="0" err="1"/>
              <a:t>Tdap</a:t>
            </a:r>
            <a:r>
              <a:rPr lang="en-US" sz="2800" i="1" dirty="0"/>
              <a:t> at present</a:t>
            </a:r>
          </a:p>
          <a:p>
            <a:endParaRPr lang="en-US" sz="2800" i="1" dirty="0"/>
          </a:p>
          <a:p>
            <a:r>
              <a:rPr lang="en-US" sz="2800" i="1" dirty="0"/>
              <a:t>Benefit of the Td: </a:t>
            </a:r>
          </a:p>
          <a:p>
            <a:r>
              <a:rPr lang="en-US" sz="2800" i="1" dirty="0"/>
              <a:t>Strengthen immunity against diphtheria while maintaining protection against tetanus as earlier</a:t>
            </a:r>
          </a:p>
        </p:txBody>
      </p:sp>
    </p:spTree>
    <p:extLst>
      <p:ext uri="{BB962C8B-B14F-4D97-AF65-F5344CB8AC3E}">
        <p14:creationId xmlns:p14="http://schemas.microsoft.com/office/powerpoint/2010/main" xmlns="" val="29725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8" y="1187355"/>
            <a:ext cx="11646569" cy="5409997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The use of Td in place of TT is recommended during pregnancy to protect against maternal and neonatal tetanus &amp; diphtheria during prenatal care.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Vaccination during pregnancy also serves to boost immunity and increase the duration of protection in those pregnant who had not received the full set of recommended booster doses.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boost </a:t>
            </a:r>
            <a:r>
              <a:rPr lang="en-US" sz="3200" dirty="0" smtClean="0"/>
              <a:t>Increasing </a:t>
            </a:r>
            <a:r>
              <a:rPr lang="en-US" sz="3200" dirty="0"/>
              <a:t>diphtheria immunity in addition to assuring tetanus protection, and help to curtail diphtheria outbreaks.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5236"/>
          </a:xfrm>
          <a:solidFill>
            <a:srgbClr val="660066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Td vaccine needed for pregnant women when already TT vaccine is administered</a:t>
            </a:r>
          </a:p>
        </p:txBody>
      </p:sp>
    </p:spTree>
    <p:extLst>
      <p:ext uri="{BB962C8B-B14F-4D97-AF65-F5344CB8AC3E}">
        <p14:creationId xmlns:p14="http://schemas.microsoft.com/office/powerpoint/2010/main" xmlns="" val="2003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40723727"/>
              </p:ext>
            </p:extLst>
          </p:nvPr>
        </p:nvGraphicFramePr>
        <p:xfrm>
          <a:off x="407368" y="1050392"/>
          <a:ext cx="1130525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9656" y="2592231"/>
            <a:ext cx="1411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5" y="2202520"/>
            <a:ext cx="141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76121" y="1761180"/>
            <a:ext cx="141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19336"/>
            <a:ext cx="4539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NTAGI: National Technical Advisory  Group on Immunization</a:t>
            </a:r>
          </a:p>
          <a:p>
            <a:r>
              <a:rPr lang="en-US" sz="1400" dirty="0"/>
              <a:t>STSC: Standing Technical Sub Committee</a:t>
            </a:r>
          </a:p>
          <a:p>
            <a:r>
              <a:rPr lang="en-US" sz="1400" dirty="0"/>
              <a:t>NHM: National Health 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8718" y="1050392"/>
            <a:ext cx="141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12424" y="1554448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Expert Committee Group </a:t>
            </a:r>
            <a:r>
              <a:rPr lang="en-US" sz="1600" dirty="0"/>
              <a:t>recommended introduction of Td and further guided on Td introduction in the country.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66421" y="914791"/>
            <a:ext cx="1411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Aug 2017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0021"/>
          </a:xfrm>
          <a:solidFill>
            <a:srgbClr val="660066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Td introduction in India replacing TT– decision making process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07637" y="4351465"/>
            <a:ext cx="716052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i="1" dirty="0"/>
              <a:t>As per the NTAGI recommendations, </a:t>
            </a:r>
            <a:r>
              <a:rPr lang="en-US" sz="2400" b="1" i="1" dirty="0" err="1"/>
              <a:t>GoI</a:t>
            </a:r>
            <a:r>
              <a:rPr lang="en-US" sz="2400" b="1" i="1" dirty="0"/>
              <a:t> has taken decision to introduce Td vaccine replacing TT vaccine in UIP for all age groups, including pregnant women</a:t>
            </a:r>
          </a:p>
        </p:txBody>
      </p:sp>
    </p:spTree>
    <p:extLst>
      <p:ext uri="{BB962C8B-B14F-4D97-AF65-F5344CB8AC3E}">
        <p14:creationId xmlns:p14="http://schemas.microsoft.com/office/powerpoint/2010/main" xmlns="" val="76522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5D00-3643-4458-896F-4BE7599D17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5063319" cy="58477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MoHFW letter to States/UTs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417" y="733246"/>
            <a:ext cx="518457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/>
              <a:t>MoHFW has issued letter to States/UTs for introduction of Td vaccine replacing TT in UIP</a:t>
            </a:r>
          </a:p>
          <a:p>
            <a:pPr algn="just"/>
            <a:endParaRPr lang="en-US" sz="2800" i="1" dirty="0"/>
          </a:p>
          <a:p>
            <a:pPr algn="just"/>
            <a:r>
              <a:rPr lang="en-US" sz="2800" i="1" dirty="0"/>
              <a:t>Td will be given 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/>
              <a:t>Children of 10 and 16 years 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/>
              <a:t>Pregnant women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dirty="0"/>
              <a:t>Infants contraindication to pertussis (Penta/DPT)- </a:t>
            </a:r>
          </a:p>
          <a:p>
            <a:pPr lvl="1" algn="just"/>
            <a:r>
              <a:rPr lang="en-US" sz="2000" i="1" dirty="0"/>
              <a:t>Till now children for whom DPT/Pentavalent vaccine was contraindicated could receive only </a:t>
            </a:r>
            <a:r>
              <a:rPr lang="en-US" sz="2000" i="1" dirty="0" err="1"/>
              <a:t>Hep</a:t>
            </a:r>
            <a:r>
              <a:rPr lang="en-US" sz="2000" i="1" dirty="0"/>
              <a:t>-B and TT. </a:t>
            </a:r>
          </a:p>
          <a:p>
            <a:pPr lvl="1" algn="just"/>
            <a:r>
              <a:rPr lang="en-US" sz="2000" i="1" dirty="0"/>
              <a:t>Now, though not licensed for children &lt;7 years, Td vaccine can also be given in this exceptional situation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2409" y="115869"/>
            <a:ext cx="5261391" cy="6519286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21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5F103-A57B-4951-A92C-F83FC48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22"/>
            <a:ext cx="12192000" cy="684014"/>
          </a:xfrm>
          <a:solidFill>
            <a:srgbClr val="660066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TT to Td- Effective but operationally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0A07A-4B0E-4181-9CB5-EC0E105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917652"/>
            <a:ext cx="8232233" cy="575586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Cost-effective to replace, nominal additional cost will save substantial resources for diphtheria outbreak response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Enough production capacity of the country to supply Td needed in programme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major operational challenges, same as TT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Route of administration,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Package size,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Targets,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change in cold chain capacity,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change in vaccine delivery logistics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Therefore no separate introduction activities required like for other new vaccines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5ADC8F-789F-4F62-8F3B-A121CE27CA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8907" y="917651"/>
            <a:ext cx="3408526" cy="52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7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11" y="5885175"/>
            <a:ext cx="12021670" cy="771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Tetanus and adult diphtheria (Td) vaccine is a combination of tetanus and diphtheria with lower concentration of diphtheria antigen (d) as recommended for older children and adults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TT vs Td vaccine..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48C6B9F-2E55-4933-8082-73684FE6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3417665"/>
              </p:ext>
            </p:extLst>
          </p:nvPr>
        </p:nvGraphicFramePr>
        <p:xfrm>
          <a:off x="272716" y="675189"/>
          <a:ext cx="11726779" cy="50569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507025">
                  <a:extLst>
                    <a:ext uri="{9D8B030D-6E8A-4147-A177-3AD203B41FA5}">
                      <a16:colId xmlns:a16="http://schemas.microsoft.com/office/drawing/2014/main" xmlns="" val="3148200074"/>
                    </a:ext>
                  </a:extLst>
                </a:gridCol>
                <a:gridCol w="4128480">
                  <a:extLst>
                    <a:ext uri="{9D8B030D-6E8A-4147-A177-3AD203B41FA5}">
                      <a16:colId xmlns:a16="http://schemas.microsoft.com/office/drawing/2014/main" xmlns="" val="2331657267"/>
                    </a:ext>
                  </a:extLst>
                </a:gridCol>
                <a:gridCol w="3091274">
                  <a:extLst>
                    <a:ext uri="{9D8B030D-6E8A-4147-A177-3AD203B41FA5}">
                      <a16:colId xmlns:a16="http://schemas.microsoft.com/office/drawing/2014/main" xmlns="" val="995494505"/>
                    </a:ext>
                  </a:extLst>
                </a:gridCol>
              </a:tblGrid>
              <a:tr h="3594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Characteristic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TT vaccine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Td vaccine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596186522"/>
                  </a:ext>
                </a:extLst>
              </a:tr>
              <a:tr h="580677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Presentation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10 dose vial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Same as TT vaccine</a:t>
                      </a:r>
                    </a:p>
                    <a:p>
                      <a:endParaRPr 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303154408"/>
                  </a:ext>
                </a:extLst>
              </a:tr>
              <a:tr h="580677">
                <a:tc>
                  <a:txBody>
                    <a:bodyPr/>
                    <a:lstStyle/>
                    <a:p>
                      <a:r>
                        <a:rPr lang="en-US" sz="2000" b="1" dirty="0"/>
                        <a:t>Dose and route of administration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0.5 ml, Intramuscular, Upper arm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Same as TT vaccine</a:t>
                      </a:r>
                    </a:p>
                    <a:p>
                      <a:endParaRPr 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30321793"/>
                  </a:ext>
                </a:extLst>
              </a:tr>
              <a:tr h="437300">
                <a:tc>
                  <a:txBody>
                    <a:bodyPr/>
                    <a:lstStyle/>
                    <a:p>
                      <a:r>
                        <a:rPr lang="en-US" sz="2000" b="1" dirty="0"/>
                        <a:t>Heat and freeze sensitivity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Heat and Freeze sensitive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Same as TT vaccine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649538"/>
                  </a:ext>
                </a:extLst>
              </a:tr>
              <a:tr h="437300">
                <a:tc>
                  <a:txBody>
                    <a:bodyPr/>
                    <a:lstStyle/>
                    <a:p>
                      <a:r>
                        <a:rPr lang="en-US" sz="2000" b="1" dirty="0"/>
                        <a:t>Storage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+2-8 degree </a:t>
                      </a:r>
                      <a:r>
                        <a:rPr lang="en-US" sz="2000" b="1" dirty="0" err="1"/>
                        <a:t>Celcius</a:t>
                      </a:r>
                      <a:r>
                        <a:rPr lang="en-US" sz="2000" b="1" dirty="0"/>
                        <a:t> in ILR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Same as TT vaccine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947584620"/>
                  </a:ext>
                </a:extLst>
              </a:tr>
              <a:tr h="829538">
                <a:tc>
                  <a:txBody>
                    <a:bodyPr/>
                    <a:lstStyle/>
                    <a:p>
                      <a:r>
                        <a:rPr lang="en-US" sz="2000" b="1" dirty="0"/>
                        <a:t>Shelf life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24 months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24/36 months depending upon manufacturer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967579669"/>
                  </a:ext>
                </a:extLst>
              </a:tr>
              <a:tr h="331815">
                <a:tc>
                  <a:txBody>
                    <a:bodyPr/>
                    <a:lstStyle/>
                    <a:p>
                      <a:r>
                        <a:rPr lang="en-US" sz="2000" b="1" dirty="0"/>
                        <a:t>Shake test and Open Vial Policy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Applicable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Same as TT vaccine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520704503"/>
                  </a:ext>
                </a:extLst>
              </a:tr>
              <a:tr h="367202">
                <a:tc>
                  <a:txBody>
                    <a:bodyPr/>
                    <a:lstStyle/>
                    <a:p>
                      <a:r>
                        <a:rPr lang="en-US" sz="2000" b="1" dirty="0"/>
                        <a:t>Permissible wastage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&lt;10%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Same as TT vaccine</a:t>
                      </a:r>
                    </a:p>
                    <a:p>
                      <a:endParaRPr 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954738573"/>
                  </a:ext>
                </a:extLst>
              </a:tr>
              <a:tr h="367202">
                <a:tc>
                  <a:txBody>
                    <a:bodyPr/>
                    <a:lstStyle/>
                    <a:p>
                      <a:r>
                        <a:rPr lang="en-US" sz="2000" b="1" dirty="0"/>
                        <a:t>AEFI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Minor local reactions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Same as TT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49884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5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391023"/>
            <a:ext cx="12192000" cy="1171043"/>
          </a:xfrm>
          <a:solidFill>
            <a:srgbClr val="660066"/>
          </a:solidFill>
        </p:spPr>
        <p:txBody>
          <a:bodyPr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bg1"/>
                </a:solidFill>
                <a:latin typeface="+mn-lt"/>
              </a:rPr>
              <a:t>Introduction of Tetanus and adult Diphtheria (Td) vaccine in UIP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0056" y="46724"/>
            <a:ext cx="2994215" cy="147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6934"/>
            <a:ext cx="1486270" cy="105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9389" y="5403547"/>
            <a:ext cx="2202611" cy="145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421443-55C6-4060-8B7E-D174F31A4597}"/>
              </a:ext>
            </a:extLst>
          </p:cNvPr>
          <p:cNvSpPr txBox="1"/>
          <p:nvPr/>
        </p:nvSpPr>
        <p:spPr>
          <a:xfrm>
            <a:off x="2773170" y="4402195"/>
            <a:ext cx="6590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Dr. </a:t>
            </a:r>
            <a:r>
              <a:rPr lang="en-US" sz="2800" b="1" i="1" dirty="0" err="1" smtClean="0"/>
              <a:t>Anilkumar</a:t>
            </a:r>
            <a:r>
              <a:rPr lang="en-US" sz="2800" b="1" i="1" dirty="0" smtClean="0"/>
              <a:t> S. </a:t>
            </a:r>
            <a:r>
              <a:rPr lang="en-US" sz="2800" b="1" i="1" dirty="0" err="1" smtClean="0"/>
              <a:t>Talikoti</a:t>
            </a:r>
            <a:endParaRPr lang="en-US" sz="2800" b="1" i="1" dirty="0" smtClean="0"/>
          </a:p>
          <a:p>
            <a:pPr algn="ctr"/>
            <a:r>
              <a:rPr lang="en-US" sz="2800" b="1" i="1" dirty="0" smtClean="0"/>
              <a:t>SMO </a:t>
            </a:r>
          </a:p>
          <a:p>
            <a:pPr algn="ctr"/>
            <a:r>
              <a:rPr lang="en-US" sz="2800" b="1" i="1" dirty="0" smtClean="0"/>
              <a:t>WHO - India, </a:t>
            </a:r>
            <a:r>
              <a:rPr lang="en-US" sz="2800" b="1" i="1" dirty="0" err="1" smtClean="0"/>
              <a:t>Kalaburagi</a:t>
            </a:r>
            <a:endParaRPr lang="en-US" sz="2800" b="1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22568" y="126934"/>
            <a:ext cx="1925053" cy="85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87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Roll out and timeline for Td 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75802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Dr A S. </a:t>
            </a:r>
            <a:r>
              <a:rPr lang="en-US" sz="4000" dirty="0" err="1" smtClean="0"/>
              <a:t>Rudrawadi</a:t>
            </a:r>
            <a:endParaRPr lang="en-US" sz="4000" dirty="0" smtClean="0"/>
          </a:p>
          <a:p>
            <a:r>
              <a:rPr lang="en-US" sz="4000" dirty="0" smtClean="0"/>
              <a:t>RCH Officer, </a:t>
            </a:r>
            <a:r>
              <a:rPr lang="en-US" sz="4000" dirty="0" err="1" smtClean="0"/>
              <a:t>Kalaburagi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854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584776"/>
            <a:ext cx="11710736" cy="6084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000" b="1" dirty="0"/>
          </a:p>
          <a:p>
            <a:pPr marL="0" indent="0" algn="just">
              <a:buNone/>
            </a:pPr>
            <a:r>
              <a:rPr lang="en-US" b="1" dirty="0"/>
              <a:t>Workshops:</a:t>
            </a:r>
            <a:endParaRPr lang="en-US" dirty="0"/>
          </a:p>
          <a:p>
            <a:pPr algn="just"/>
            <a:r>
              <a:rPr lang="en-US" dirty="0"/>
              <a:t>State &amp; district level workshops to be organized to disseminate information regarding replacement of TT with Td vaccine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Trainings</a:t>
            </a:r>
            <a:endParaRPr lang="en-US" dirty="0"/>
          </a:p>
          <a:p>
            <a:pPr algn="just"/>
            <a:r>
              <a:rPr lang="en-US" dirty="0"/>
              <a:t>Block </a:t>
            </a:r>
            <a:r>
              <a:rPr lang="en-US" dirty="0" smtClean="0"/>
              <a:t>level ANM </a:t>
            </a:r>
            <a:r>
              <a:rPr lang="en-US" dirty="0"/>
              <a:t>trainings to be held to create awareness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Vaccine supply:</a:t>
            </a:r>
            <a:endParaRPr lang="en-US" dirty="0"/>
          </a:p>
          <a:p>
            <a:pPr algn="just"/>
            <a:r>
              <a:rPr lang="en-US" dirty="0"/>
              <a:t>Td vaccine will be supplied by Government of India as is done for other vaccines under UIP</a:t>
            </a:r>
          </a:p>
          <a:p>
            <a:pPr algn="just"/>
            <a:r>
              <a:rPr lang="en-US" dirty="0"/>
              <a:t>Orders placed, supplies likely to commence from November 2018 onwards in phased manner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Rollout of Td vaccine</a:t>
            </a:r>
          </a:p>
        </p:txBody>
      </p:sp>
    </p:spTree>
    <p:extLst>
      <p:ext uri="{BB962C8B-B14F-4D97-AF65-F5344CB8AC3E}">
        <p14:creationId xmlns:p14="http://schemas.microsoft.com/office/powerpoint/2010/main" xmlns="" val="21605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94" y="429134"/>
            <a:ext cx="11528293" cy="60849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000" b="1" dirty="0"/>
          </a:p>
          <a:p>
            <a:pPr algn="just"/>
            <a:r>
              <a:rPr lang="en-US" sz="3200" dirty="0"/>
              <a:t>No requirement for additional cold chain storage capacity to accommodate Td vaccine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If remaining stock of TT vaccine still meets all validity requirements, it should to be used first and then begin using Td vaccine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There is no need to discard or recall stocks of available TT vaccine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Td vaccine can be given as a subsequent dose following TT, and all previous TT doses will remain valid. There is no need to re-start the series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Stock management of Td vaccine</a:t>
            </a:r>
          </a:p>
        </p:txBody>
      </p:sp>
    </p:spTree>
    <p:extLst>
      <p:ext uri="{BB962C8B-B14F-4D97-AF65-F5344CB8AC3E}">
        <p14:creationId xmlns:p14="http://schemas.microsoft.com/office/powerpoint/2010/main" xmlns="" val="22007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663712"/>
            <a:ext cx="6498077" cy="584013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en-IN" dirty="0"/>
              <a:t>N</a:t>
            </a:r>
            <a:r>
              <a:rPr lang="en-IN" dirty="0" smtClean="0"/>
              <a:t>o </a:t>
            </a:r>
            <a:r>
              <a:rPr lang="en-IN" dirty="0"/>
              <a:t>separate communication or mobilization activities for Td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IN" dirty="0"/>
              <a:t>awareness will be done during regular RI social communication  activities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IN" dirty="0"/>
              <a:t>provide information about the benefits of Td (especially added antigen) to target groups and the stakeholders at the community level during routine immunization IPC meetings</a:t>
            </a:r>
          </a:p>
          <a:p>
            <a:pPr marL="342900" indent="-342900" algn="just">
              <a:lnSpc>
                <a:spcPct val="100000"/>
              </a:lnSpc>
            </a:pPr>
            <a:r>
              <a:rPr lang="en-IN" dirty="0"/>
              <a:t>capacity building : Orientation of Health workers and mobilisers on key messages for Td and FAQs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2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Capacity building and communication </a:t>
            </a:r>
            <a:r>
              <a:rPr lang="en-US" dirty="0">
                <a:solidFill>
                  <a:schemeClr val="bg1"/>
                </a:solidFill>
              </a:rPr>
              <a:t>for Td vaccine introduction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83196"/>
              </p:ext>
            </p:extLst>
          </p:nvPr>
        </p:nvGraphicFramePr>
        <p:xfrm>
          <a:off x="6771599" y="1082004"/>
          <a:ext cx="2692279" cy="4146116"/>
        </p:xfrm>
        <a:graphic>
          <a:graphicData uri="http://schemas.openxmlformats.org/presentationml/2006/ole">
            <p:oleObj spid="_x0000_s1106" name="Acrobat Document" r:id="rId3" imgW="5667219" imgH="8019658" progId="AcroExch.Document.7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7774253"/>
              </p:ext>
            </p:extLst>
          </p:nvPr>
        </p:nvGraphicFramePr>
        <p:xfrm>
          <a:off x="9737400" y="1082003"/>
          <a:ext cx="2372798" cy="3918013"/>
        </p:xfrm>
        <a:graphic>
          <a:graphicData uri="http://schemas.openxmlformats.org/presentationml/2006/ole">
            <p:oleObj spid="_x0000_s1107" name="Acrobat Document" r:id="rId4" imgW="5667219" imgH="8019658" progId="AcroExch.Document.7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23792" y="5314151"/>
            <a:ext cx="428017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FAQs and 2 </a:t>
            </a:r>
            <a:r>
              <a:rPr lang="en-US" sz="2000" dirty="0" smtClean="0"/>
              <a:t>pager shared </a:t>
            </a:r>
            <a:r>
              <a:rPr lang="en-US" sz="2000" dirty="0"/>
              <a:t>with States/UTs</a:t>
            </a:r>
          </a:p>
        </p:txBody>
      </p:sp>
    </p:spTree>
    <p:extLst>
      <p:ext uri="{BB962C8B-B14F-4D97-AF65-F5344CB8AC3E}">
        <p14:creationId xmlns:p14="http://schemas.microsoft.com/office/powerpoint/2010/main" xmlns="" val="3169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07368" y="770021"/>
            <a:ext cx="11305256" cy="5827331"/>
          </a:xfrm>
          <a:prstGeom prst="rect">
            <a:avLst/>
          </a:prstGeom>
        </p:spPr>
        <p:txBody>
          <a:bodyPr vert="horz" wrap="square" lIns="91440" tIns="45720" rIns="91440" bIns="45720" numCol="1" rtlCol="0" anchor="t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Revision of all formats replacing TT with Td is to be done</a:t>
            </a:r>
            <a:endParaRPr lang="en-US" altLang="en-US" sz="3600" b="1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Mother-child protection (MCP) card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Due list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Tally sheets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Vaccine stock form, indenting forms, distribution registers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Monthly progress report at all levels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Maternal &amp; Child Health (MCH)/Immunization registers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Coverage monitoring charts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Supervisory checklists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Computer databases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Immunization coverage surveys and evaluation formats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AEFI reporting formats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prstClr val="black"/>
                </a:solidFill>
                <a:latin typeface="+mj-lt"/>
              </a:rPr>
              <a:t>RI microplan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3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3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94"/>
            <a:ext cx="12192000" cy="58477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Recording &amp; Reporting: Revision of formats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60296" y="6525349"/>
            <a:ext cx="2311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F1DC6C-ECA8-4635-BEF3-72A6C07D7B05}" type="slidenum">
              <a:rPr lang="en-US" altLang="en-US" sz="1400">
                <a:solidFill>
                  <a:srgbClr val="A6A6A6"/>
                </a:solidFill>
                <a:latin typeface="Impact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dirty="0">
              <a:solidFill>
                <a:srgbClr val="A6A6A6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8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58982"/>
            <a:ext cx="11764369" cy="581076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i="1" u="sng" dirty="0"/>
              <a:t>For Children of 10 and 16 years (school going</a:t>
            </a:r>
            <a:r>
              <a:rPr lang="en-US" b="1" i="1" u="sng" dirty="0" smtClean="0"/>
              <a:t>)</a:t>
            </a:r>
            <a:endParaRPr lang="en-US" b="1" i="1" u="sng" dirty="0"/>
          </a:p>
          <a:p>
            <a:pPr lvl="1" algn="just"/>
            <a:r>
              <a:rPr lang="en-US" dirty="0"/>
              <a:t>Convergence with School Health and Adolescent Health programme will be used as a platform to generate awareness  for pregnant women and adolescents. </a:t>
            </a:r>
          </a:p>
          <a:p>
            <a:pPr lvl="1" algn="just"/>
            <a:endParaRPr lang="en-US" sz="700" dirty="0"/>
          </a:p>
          <a:p>
            <a:pPr lvl="1" algn="just"/>
            <a:r>
              <a:rPr lang="en-US" dirty="0"/>
              <a:t>States may plan annual campaign with Td vaccine to target children at schools : rough idea is that to cover 5</a:t>
            </a:r>
            <a:r>
              <a:rPr lang="en-US" baseline="30000" dirty="0"/>
              <a:t>th</a:t>
            </a:r>
            <a:r>
              <a:rPr lang="en-US" dirty="0"/>
              <a:t> standard (10 years) and 10-11</a:t>
            </a:r>
            <a:r>
              <a:rPr lang="en-US" baseline="30000" dirty="0"/>
              <a:t>th</a:t>
            </a:r>
            <a:r>
              <a:rPr lang="en-US" dirty="0"/>
              <a:t> standard (16 years) children</a:t>
            </a:r>
          </a:p>
          <a:p>
            <a:pPr lvl="1" algn="just"/>
            <a:endParaRPr lang="en-US" sz="1000" dirty="0"/>
          </a:p>
          <a:p>
            <a:pPr lvl="1" algn="just"/>
            <a:r>
              <a:rPr lang="en-US" dirty="0"/>
              <a:t>Health education sessions conducted under </a:t>
            </a:r>
            <a:r>
              <a:rPr lang="en-US" dirty="0" err="1"/>
              <a:t>Rashtriya</a:t>
            </a:r>
            <a:r>
              <a:rPr lang="en-US" dirty="0"/>
              <a:t> </a:t>
            </a:r>
            <a:r>
              <a:rPr lang="en-US" dirty="0" err="1"/>
              <a:t>Kishor</a:t>
            </a:r>
            <a:r>
              <a:rPr lang="en-US" dirty="0"/>
              <a:t> </a:t>
            </a:r>
            <a:r>
              <a:rPr lang="en-US" dirty="0" err="1"/>
              <a:t>Swasthya</a:t>
            </a:r>
            <a:r>
              <a:rPr lang="en-US" dirty="0"/>
              <a:t> </a:t>
            </a:r>
            <a:r>
              <a:rPr lang="en-US" dirty="0" err="1"/>
              <a:t>Karyakram</a:t>
            </a:r>
            <a:r>
              <a:rPr lang="en-US" dirty="0"/>
              <a:t> may be used to create awareness about Td</a:t>
            </a:r>
          </a:p>
          <a:p>
            <a:pPr lvl="1" algn="just"/>
            <a:r>
              <a:rPr lang="en-US" dirty="0"/>
              <a:t>States may use its experience and advocacy done during MR campaign </a:t>
            </a:r>
            <a:endParaRPr lang="en-US" sz="2800" b="1" dirty="0"/>
          </a:p>
          <a:p>
            <a:pPr marL="0" indent="0" algn="just">
              <a:buNone/>
            </a:pPr>
            <a:r>
              <a:rPr lang="en-US" b="1" i="1" u="sng" dirty="0"/>
              <a:t>For pregnant women</a:t>
            </a:r>
          </a:p>
          <a:p>
            <a:pPr lvl="1" algn="just"/>
            <a:r>
              <a:rPr lang="en-US" dirty="0"/>
              <a:t>Convergence with  Maternal Health programme at various forums</a:t>
            </a:r>
          </a:p>
          <a:p>
            <a:pPr lvl="1" algn="just"/>
            <a:r>
              <a:rPr lang="en-US" dirty="0"/>
              <a:t>Other RI strengthening activities in </a:t>
            </a:r>
            <a:r>
              <a:rPr lang="en-US" dirty="0" smtClean="0"/>
              <a:t>general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Involvement of private organizations, professional bodies etc. to be done at all levels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Strategies to achieve maximum coverage of Td</a:t>
            </a:r>
          </a:p>
        </p:txBody>
      </p:sp>
    </p:spTree>
    <p:extLst>
      <p:ext uri="{BB962C8B-B14F-4D97-AF65-F5344CB8AC3E}">
        <p14:creationId xmlns:p14="http://schemas.microsoft.com/office/powerpoint/2010/main" xmlns="" val="2811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009A3975-AE64-4CC6-9840-012156BAC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1521793"/>
              </p:ext>
            </p:extLst>
          </p:nvPr>
        </p:nvGraphicFramePr>
        <p:xfrm>
          <a:off x="221411" y="681760"/>
          <a:ext cx="11749177" cy="60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2293" y="0"/>
            <a:ext cx="12216680" cy="64633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xmlns="" val="12863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29491" y="4122287"/>
            <a:ext cx="11319164" cy="1267131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/>
                <a:solidFill>
                  <a:schemeClr val="bg1"/>
                </a:solidFill>
                <a:latin typeface="+mn-lt"/>
              </a:rPr>
              <a:t>Thank You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xmlns="" id="{C61E8C92-7BBF-4C02-B628-2335A9BCAC7C}"/>
              </a:ext>
            </a:extLst>
          </p:cNvPr>
          <p:cNvSpPr txBox="1">
            <a:spLocks/>
          </p:cNvSpPr>
          <p:nvPr/>
        </p:nvSpPr>
        <p:spPr>
          <a:xfrm>
            <a:off x="0" y="1116959"/>
            <a:ext cx="12192000" cy="14700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n/>
                <a:solidFill>
                  <a:schemeClr val="bg1"/>
                </a:solidFill>
                <a:latin typeface="+mn-lt"/>
              </a:rPr>
              <a:t>Training calendar</a:t>
            </a:r>
          </a:p>
        </p:txBody>
      </p:sp>
    </p:spTree>
    <p:extLst>
      <p:ext uri="{BB962C8B-B14F-4D97-AF65-F5344CB8AC3E}">
        <p14:creationId xmlns:p14="http://schemas.microsoft.com/office/powerpoint/2010/main" xmlns="" val="14153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12192000" cy="771118"/>
          </a:xfrm>
          <a:solidFill>
            <a:srgbClr val="660066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Respiratory Diphtheria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813477"/>
            <a:ext cx="8777563" cy="5435599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/>
              <a:t>Acute communicable upper respiratory </a:t>
            </a:r>
            <a:r>
              <a:rPr lang="en-US" sz="3200" dirty="0"/>
              <a:t>illness caused by toxigenic strains of </a:t>
            </a:r>
            <a:r>
              <a:rPr lang="en-US" sz="3200" i="1" dirty="0"/>
              <a:t>Corynebacterium diphtheriae (Gm +</a:t>
            </a:r>
            <a:r>
              <a:rPr lang="en-US" sz="3200" i="1" dirty="0" err="1"/>
              <a:t>Ve</a:t>
            </a:r>
            <a:r>
              <a:rPr lang="en-US" sz="3200" i="1" dirty="0"/>
              <a:t> bacillus)</a:t>
            </a:r>
          </a:p>
          <a:p>
            <a:pPr algn="just"/>
            <a:r>
              <a:rPr lang="en-IN" sz="3200" dirty="0"/>
              <a:t>The illness is characterized </a:t>
            </a:r>
          </a:p>
          <a:p>
            <a:pPr lvl="1" algn="just"/>
            <a:r>
              <a:rPr lang="en-IN" sz="2800" b="1" dirty="0"/>
              <a:t>Membranous inflammation </a:t>
            </a:r>
            <a:r>
              <a:rPr lang="en-IN" sz="2800" dirty="0"/>
              <a:t>of upper respiratory tract, usually pharynx but sometimes posterior nasal passages, larynx, and trachea</a:t>
            </a:r>
          </a:p>
          <a:p>
            <a:pPr lvl="1" algn="just"/>
            <a:r>
              <a:rPr lang="en-IN" sz="2800" b="1" dirty="0"/>
              <a:t>Widespread damage </a:t>
            </a:r>
            <a:r>
              <a:rPr lang="en-IN" sz="2800" dirty="0"/>
              <a:t>to other organs, primarily the </a:t>
            </a:r>
            <a:r>
              <a:rPr lang="en-IN" sz="2800" b="1" dirty="0"/>
              <a:t>myocardium and peripheral nerves</a:t>
            </a:r>
            <a:r>
              <a:rPr lang="en-IN" sz="2800" dirty="0"/>
              <a:t>. </a:t>
            </a:r>
          </a:p>
          <a:p>
            <a:pPr lvl="1" algn="just"/>
            <a:r>
              <a:rPr lang="en-IN" sz="2800" b="1" dirty="0"/>
              <a:t>Potent exotoxin </a:t>
            </a:r>
            <a:r>
              <a:rPr lang="en-IN" sz="2800" dirty="0"/>
              <a:t>produced by </a:t>
            </a:r>
            <a:r>
              <a:rPr lang="en-IN" sz="2800" i="1" dirty="0"/>
              <a:t>C. diphtheriae </a:t>
            </a:r>
            <a:r>
              <a:rPr lang="en-IN" sz="2800" dirty="0"/>
              <a:t>causes extensive membrane production and organ damage. </a:t>
            </a:r>
          </a:p>
          <a:p>
            <a:pPr algn="just"/>
            <a:r>
              <a:rPr lang="en-IN" sz="3200" b="1" dirty="0"/>
              <a:t>Cutaneous form of diphtheria </a:t>
            </a:r>
            <a:r>
              <a:rPr lang="en-IN" sz="3200" dirty="0"/>
              <a:t>commonly occurs in warmer climates or tropical countries.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82608" y="1711212"/>
            <a:ext cx="3009391" cy="31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61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1118"/>
          </a:xfrm>
          <a:solidFill>
            <a:srgbClr val="660066"/>
          </a:solidFill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Respiratory Diphtheria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7" y="795867"/>
            <a:ext cx="8756671" cy="572216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Transmission mainly person to person for C. d</a:t>
            </a:r>
            <a:r>
              <a:rPr lang="en-US" i="1" dirty="0"/>
              <a:t>iphtheriae</a:t>
            </a:r>
            <a:r>
              <a:rPr lang="en-US" dirty="0"/>
              <a:t> through respiratory contact.</a:t>
            </a:r>
            <a:endParaRPr lang="en-US" i="1" dirty="0"/>
          </a:p>
          <a:p>
            <a:pPr algn="just"/>
            <a:r>
              <a:rPr lang="en-US" dirty="0"/>
              <a:t>Onset of respiratory diphtheria occurs after an </a:t>
            </a:r>
            <a:r>
              <a:rPr lang="en-US" b="1" dirty="0"/>
              <a:t>incubation period of 2–5 days </a:t>
            </a:r>
          </a:p>
          <a:p>
            <a:pPr algn="just"/>
            <a:r>
              <a:rPr lang="en-US" dirty="0"/>
              <a:t>Mild fever &amp; an exudative pharyngitis which organizes into a </a:t>
            </a:r>
            <a:r>
              <a:rPr lang="en-US" b="1" dirty="0"/>
              <a:t>pseudo-membrane on pharynx, larynx, tonsil </a:t>
            </a:r>
            <a:r>
              <a:rPr lang="en-US" dirty="0"/>
              <a:t>causing obstruction of the airways. Bull neck appearance.</a:t>
            </a:r>
          </a:p>
          <a:p>
            <a:pPr algn="just"/>
            <a:r>
              <a:rPr lang="en-GB" b="1" dirty="0"/>
              <a:t>Complications of heart (myocarditis), nervous system (neuritis), blood (thrombocytopenia) may occur</a:t>
            </a:r>
          </a:p>
          <a:p>
            <a:pPr algn="just"/>
            <a:r>
              <a:rPr lang="en-US" dirty="0"/>
              <a:t>Diphtheria antitoxin (DAT) is highly effective and is the gold standard for treatment. </a:t>
            </a:r>
          </a:p>
          <a:p>
            <a:pPr algn="just"/>
            <a:r>
              <a:rPr lang="en-US" dirty="0"/>
              <a:t>Case-fatality rates exceeding 10% have been reported, in particular where DAT is unavailable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31809" y="1750377"/>
            <a:ext cx="3060191" cy="369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2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 txBox="1"/>
          <p:nvPr/>
        </p:nvSpPr>
        <p:spPr>
          <a:xfrm>
            <a:off x="4511824" y="94720"/>
            <a:ext cx="3209776" cy="5334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667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Suspected Case</a:t>
            </a:r>
            <a:endParaRPr sz="2667"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3" name="Google Shape;593;p94"/>
          <p:cNvSpPr txBox="1"/>
          <p:nvPr/>
        </p:nvSpPr>
        <p:spPr>
          <a:xfrm>
            <a:off x="4470400" y="758682"/>
            <a:ext cx="3209776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Clinical Examination</a:t>
            </a:r>
            <a:endParaRPr sz="2133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4" name="Google Shape;594;p94"/>
          <p:cNvSpPr txBox="1"/>
          <p:nvPr/>
        </p:nvSpPr>
        <p:spPr>
          <a:xfrm>
            <a:off x="4511824" y="1467342"/>
            <a:ext cx="3209776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Meets Case Definition</a:t>
            </a:r>
            <a:endParaRPr sz="2133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5" name="Google Shape;595;p94"/>
          <p:cNvSpPr txBox="1"/>
          <p:nvPr/>
        </p:nvSpPr>
        <p:spPr>
          <a:xfrm>
            <a:off x="2710835" y="2204864"/>
            <a:ext cx="1205384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sz="2400"/>
          </a:p>
        </p:txBody>
      </p:sp>
      <p:sp>
        <p:nvSpPr>
          <p:cNvPr id="596" name="Google Shape;596;p94"/>
          <p:cNvSpPr txBox="1"/>
          <p:nvPr/>
        </p:nvSpPr>
        <p:spPr>
          <a:xfrm>
            <a:off x="10313747" y="2204864"/>
            <a:ext cx="963853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400"/>
          </a:p>
        </p:txBody>
      </p:sp>
      <p:sp>
        <p:nvSpPr>
          <p:cNvPr id="597" name="Google Shape;597;p94"/>
          <p:cNvSpPr txBox="1"/>
          <p:nvPr/>
        </p:nvSpPr>
        <p:spPr>
          <a:xfrm>
            <a:off x="2880421" y="2921000"/>
            <a:ext cx="1205384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</a:t>
            </a:r>
            <a:endParaRPr sz="2400"/>
          </a:p>
        </p:txBody>
      </p:sp>
      <p:sp>
        <p:nvSpPr>
          <p:cNvPr id="598" name="Google Shape;598;p94"/>
          <p:cNvSpPr txBox="1"/>
          <p:nvPr/>
        </p:nvSpPr>
        <p:spPr>
          <a:xfrm>
            <a:off x="1420036" y="2982115"/>
            <a:ext cx="1205384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sz="2400" dirty="0"/>
          </a:p>
        </p:txBody>
      </p:sp>
      <p:sp>
        <p:nvSpPr>
          <p:cNvPr id="599" name="Google Shape;599;p94"/>
          <p:cNvSpPr txBox="1"/>
          <p:nvPr/>
        </p:nvSpPr>
        <p:spPr>
          <a:xfrm>
            <a:off x="6579360" y="2921000"/>
            <a:ext cx="837441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400"/>
          </a:p>
        </p:txBody>
      </p:sp>
      <p:sp>
        <p:nvSpPr>
          <p:cNvPr id="600" name="Google Shape;600;p94"/>
          <p:cNvSpPr txBox="1"/>
          <p:nvPr/>
        </p:nvSpPr>
        <p:spPr>
          <a:xfrm>
            <a:off x="1764492" y="3657228"/>
            <a:ext cx="1618424" cy="4427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Lab Result </a:t>
            </a:r>
            <a:endParaRPr sz="2133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1" name="Google Shape;601;p94"/>
          <p:cNvSpPr txBox="1"/>
          <p:nvPr/>
        </p:nvSpPr>
        <p:spPr>
          <a:xfrm>
            <a:off x="201834" y="3628058"/>
            <a:ext cx="1344463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Positive</a:t>
            </a:r>
            <a:endParaRPr sz="2133" b="1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2" name="Google Shape;602;p94"/>
          <p:cNvSpPr txBox="1"/>
          <p:nvPr/>
        </p:nvSpPr>
        <p:spPr>
          <a:xfrm>
            <a:off x="3704972" y="3606144"/>
            <a:ext cx="1530857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2133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3" name="Google Shape;603;p94"/>
          <p:cNvSpPr txBox="1"/>
          <p:nvPr/>
        </p:nvSpPr>
        <p:spPr>
          <a:xfrm>
            <a:off x="219651" y="5440652"/>
            <a:ext cx="1874379" cy="77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Laboratory confirmed</a:t>
            </a:r>
            <a:endParaRPr sz="2400" dirty="0"/>
          </a:p>
        </p:txBody>
      </p:sp>
      <p:sp>
        <p:nvSpPr>
          <p:cNvPr id="604" name="Google Shape;604;p94"/>
          <p:cNvSpPr txBox="1"/>
          <p:nvPr/>
        </p:nvSpPr>
        <p:spPr>
          <a:xfrm>
            <a:off x="5822957" y="3616418"/>
            <a:ext cx="2406643" cy="77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Epidemiological linkages</a:t>
            </a:r>
            <a:endParaRPr sz="2400"/>
          </a:p>
        </p:txBody>
      </p:sp>
      <p:sp>
        <p:nvSpPr>
          <p:cNvPr id="605" name="Google Shape;605;p94"/>
          <p:cNvSpPr txBox="1"/>
          <p:nvPr/>
        </p:nvSpPr>
        <p:spPr>
          <a:xfrm>
            <a:off x="5868069" y="4939253"/>
            <a:ext cx="787823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 sz="2400"/>
          </a:p>
        </p:txBody>
      </p:sp>
      <p:sp>
        <p:nvSpPr>
          <p:cNvPr id="606" name="Google Shape;606;p94"/>
          <p:cNvSpPr txBox="1"/>
          <p:nvPr/>
        </p:nvSpPr>
        <p:spPr>
          <a:xfrm>
            <a:off x="7608298" y="4904117"/>
            <a:ext cx="783889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133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400"/>
          </a:p>
        </p:txBody>
      </p:sp>
      <p:sp>
        <p:nvSpPr>
          <p:cNvPr id="607" name="Google Shape;607;p94"/>
          <p:cNvSpPr txBox="1"/>
          <p:nvPr/>
        </p:nvSpPr>
        <p:spPr>
          <a:xfrm>
            <a:off x="4470400" y="5599669"/>
            <a:ext cx="2466883" cy="738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Epidemiologically</a:t>
            </a:r>
            <a:r>
              <a:rPr lang="en-US" sz="1867" b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 confirmed</a:t>
            </a:r>
            <a:endParaRPr sz="2400"/>
          </a:p>
        </p:txBody>
      </p:sp>
      <p:sp>
        <p:nvSpPr>
          <p:cNvPr id="608" name="Google Shape;608;p94"/>
          <p:cNvSpPr txBox="1"/>
          <p:nvPr/>
        </p:nvSpPr>
        <p:spPr>
          <a:xfrm>
            <a:off x="7026563" y="5558633"/>
            <a:ext cx="1799832" cy="77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Clinically Confirmed</a:t>
            </a:r>
            <a:endParaRPr sz="2133" b="1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9" name="Google Shape;609;p94"/>
          <p:cNvSpPr txBox="1"/>
          <p:nvPr/>
        </p:nvSpPr>
        <p:spPr>
          <a:xfrm>
            <a:off x="9956800" y="5214950"/>
            <a:ext cx="1682800" cy="4514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133" b="1">
                <a:solidFill>
                  <a:srgbClr val="17365D"/>
                </a:solidFill>
                <a:latin typeface="Trebuchet MS"/>
                <a:ea typeface="Trebuchet MS"/>
                <a:cs typeface="Trebuchet MS"/>
                <a:sym typeface="Trebuchet MS"/>
              </a:rPr>
              <a:t>Rejected</a:t>
            </a:r>
            <a:endParaRPr sz="2400"/>
          </a:p>
        </p:txBody>
      </p:sp>
      <p:sp>
        <p:nvSpPr>
          <p:cNvPr id="610" name="Google Shape;610;p94"/>
          <p:cNvSpPr/>
          <p:nvPr/>
        </p:nvSpPr>
        <p:spPr>
          <a:xfrm>
            <a:off x="898409" y="4154013"/>
            <a:ext cx="60959" cy="128663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94"/>
          <p:cNvSpPr/>
          <p:nvPr/>
        </p:nvSpPr>
        <p:spPr>
          <a:xfrm flipH="1">
            <a:off x="10756824" y="2689509"/>
            <a:ext cx="114376" cy="24666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2" name="Google Shape;612;p94"/>
          <p:cNvSpPr/>
          <p:nvPr/>
        </p:nvSpPr>
        <p:spPr>
          <a:xfrm>
            <a:off x="6023993" y="546125"/>
            <a:ext cx="60959" cy="2412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3" name="Google Shape;613;p94"/>
          <p:cNvSpPr/>
          <p:nvPr/>
        </p:nvSpPr>
        <p:spPr>
          <a:xfrm>
            <a:off x="6054471" y="1210087"/>
            <a:ext cx="60959" cy="25725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4" name="Google Shape;614;p94"/>
          <p:cNvSpPr/>
          <p:nvPr/>
        </p:nvSpPr>
        <p:spPr>
          <a:xfrm>
            <a:off x="6054471" y="1918747"/>
            <a:ext cx="60959" cy="5118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5" name="Google Shape;615;p94"/>
          <p:cNvSpPr/>
          <p:nvPr/>
        </p:nvSpPr>
        <p:spPr>
          <a:xfrm>
            <a:off x="3206902" y="2689509"/>
            <a:ext cx="60959" cy="2314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94"/>
          <p:cNvSpPr/>
          <p:nvPr/>
        </p:nvSpPr>
        <p:spPr>
          <a:xfrm rot="5400000" flipH="1">
            <a:off x="2718914" y="3111044"/>
            <a:ext cx="60959" cy="20325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7" name="Google Shape;617;p94"/>
          <p:cNvSpPr/>
          <p:nvPr/>
        </p:nvSpPr>
        <p:spPr>
          <a:xfrm>
            <a:off x="4115204" y="3105482"/>
            <a:ext cx="2387195" cy="609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8" name="Google Shape;618;p94"/>
          <p:cNvSpPr/>
          <p:nvPr/>
        </p:nvSpPr>
        <p:spPr>
          <a:xfrm>
            <a:off x="6963575" y="3345286"/>
            <a:ext cx="60959" cy="230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9" name="Google Shape;619;p94"/>
          <p:cNvSpPr/>
          <p:nvPr/>
        </p:nvSpPr>
        <p:spPr>
          <a:xfrm>
            <a:off x="2063551" y="3445935"/>
            <a:ext cx="60959" cy="16684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0" name="Google Shape;620;p94"/>
          <p:cNvSpPr/>
          <p:nvPr/>
        </p:nvSpPr>
        <p:spPr>
          <a:xfrm rot="10800000" flipH="1">
            <a:off x="3395231" y="3810794"/>
            <a:ext cx="258800" cy="147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1" name="Google Shape;621;p94"/>
          <p:cNvSpPr/>
          <p:nvPr/>
        </p:nvSpPr>
        <p:spPr>
          <a:xfrm>
            <a:off x="5259514" y="3848110"/>
            <a:ext cx="539757" cy="609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2" name="Google Shape;622;p94"/>
          <p:cNvSpPr/>
          <p:nvPr/>
        </p:nvSpPr>
        <p:spPr>
          <a:xfrm>
            <a:off x="6231502" y="4458606"/>
            <a:ext cx="60959" cy="4514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3" name="Google Shape;623;p94"/>
          <p:cNvSpPr/>
          <p:nvPr/>
        </p:nvSpPr>
        <p:spPr>
          <a:xfrm>
            <a:off x="7926479" y="4452712"/>
            <a:ext cx="60959" cy="4514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4" name="Google Shape;624;p94"/>
          <p:cNvSpPr/>
          <p:nvPr/>
        </p:nvSpPr>
        <p:spPr>
          <a:xfrm>
            <a:off x="6201022" y="5423276"/>
            <a:ext cx="60959" cy="13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5" name="Google Shape;625;p94"/>
          <p:cNvSpPr/>
          <p:nvPr/>
        </p:nvSpPr>
        <p:spPr>
          <a:xfrm flipH="1">
            <a:off x="7911239" y="5381218"/>
            <a:ext cx="45719" cy="1767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6" name="Google Shape;626;p94"/>
          <p:cNvSpPr/>
          <p:nvPr/>
        </p:nvSpPr>
        <p:spPr>
          <a:xfrm>
            <a:off x="3916219" y="2413001"/>
            <a:ext cx="6397528" cy="6095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620;p94">
            <a:extLst>
              <a:ext uri="{FF2B5EF4-FFF2-40B4-BE49-F238E27FC236}">
                <a16:creationId xmlns:a16="http://schemas.microsoft.com/office/drawing/2014/main" xmlns="" id="{B62D003B-6B07-4E74-8A0B-83B593746F74}"/>
              </a:ext>
            </a:extLst>
          </p:cNvPr>
          <p:cNvSpPr/>
          <p:nvPr/>
        </p:nvSpPr>
        <p:spPr>
          <a:xfrm flipH="1">
            <a:off x="1552868" y="3847595"/>
            <a:ext cx="211624" cy="1105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2E5E6D-CCF1-4BDF-8751-3B5CCC58BCD3}"/>
              </a:ext>
            </a:extLst>
          </p:cNvPr>
          <p:cNvSpPr txBox="1"/>
          <p:nvPr/>
        </p:nvSpPr>
        <p:spPr>
          <a:xfrm>
            <a:off x="201834" y="6417407"/>
            <a:ext cx="65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Acknowledgement: Slide taken from Tamil Nadu state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356695"/>
              </p:ext>
            </p:extLst>
          </p:nvPr>
        </p:nvGraphicFramePr>
        <p:xfrm>
          <a:off x="0" y="1469708"/>
          <a:ext cx="11643359" cy="553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3467"/>
          </a:xfrm>
          <a:solidFill>
            <a:srgbClr val="660066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Global Burden of Diphtheria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4084" y="643467"/>
            <a:ext cx="10275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Global burden is declining,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outbreaks have occurred in 2017 and 2018 in a growing number of countries including Bangladesh, Indonesia, Kenya, Philippines, South Africa, Venezuela, and Yemen, among others attracting global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SEAR remains major contributor to Diphtheria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 reporting, mostly clinical diagnosis, problem may be bigger</a:t>
            </a:r>
          </a:p>
        </p:txBody>
      </p:sp>
    </p:spTree>
    <p:extLst>
      <p:ext uri="{BB962C8B-B14F-4D97-AF65-F5344CB8AC3E}">
        <p14:creationId xmlns:p14="http://schemas.microsoft.com/office/powerpoint/2010/main" xmlns="" val="2955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7391"/>
            <a:ext cx="11856640" cy="6673142"/>
          </a:xfrm>
        </p:spPr>
        <p:txBody>
          <a:bodyPr>
            <a:normAutofit/>
          </a:bodyPr>
          <a:lstStyle/>
          <a:p>
            <a:r>
              <a:rPr lang="en-US" sz="2400" dirty="0"/>
              <a:t>As per the report on Review of the Epidemiology of Diphtheria- 2000-2016, US- CDC, 5 years average of reported diphtheria cases are </a:t>
            </a:r>
            <a:r>
              <a:rPr lang="en-US" sz="2600" b="1" dirty="0"/>
              <a:t>more in South East Asia Region of WHO </a:t>
            </a:r>
            <a:r>
              <a:rPr lang="en-US" sz="2400" dirty="0"/>
              <a:t>, </a:t>
            </a:r>
            <a:r>
              <a:rPr lang="en-US" sz="2600" b="1" dirty="0"/>
              <a:t>particularly in India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From 2011–2015, India had the largest number of reported cases (18,350 cases)- </a:t>
            </a:r>
            <a:r>
              <a:rPr lang="en-US" sz="1800" i="1" dirty="0"/>
              <a:t>WHO Position paper on Diphtheria- August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27384"/>
            <a:ext cx="12192000" cy="58477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i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3200" dirty="0">
                <a:latin typeface="+mj-lt"/>
              </a:rPr>
              <a:t>Diphtheria burden- SEAR and India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t="9471" b="5223"/>
          <a:stretch/>
        </p:blipFill>
        <p:spPr>
          <a:xfrm>
            <a:off x="287867" y="1705578"/>
            <a:ext cx="10837333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504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3883"/>
            <a:ext cx="12192000" cy="584775"/>
          </a:xfrm>
          <a:prstGeom prst="rect">
            <a:avLst/>
          </a:prstGeom>
          <a:solidFill>
            <a:srgbClr val="660066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 i="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z="3200" dirty="0">
                <a:latin typeface="+mj-lt"/>
              </a:rPr>
              <a:t>Diphtheria burden in India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7448" y="980728"/>
            <a:ext cx="4963173" cy="5778500"/>
          </a:xfrm>
          <a:prstGeom prst="rect">
            <a:avLst/>
          </a:prstGeom>
        </p:spPr>
        <p:txBody>
          <a:bodyPr vert="horz" wrap="square" lIns="91440" tIns="45720" rIns="91440" bIns="45720" numCol="1" rtlCol="0" anchor="t" compatLnSpc="1">
            <a:prstTxWarp prst="textNoShape">
              <a:avLst/>
            </a:prstTxWarp>
            <a:norm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100">
                <a:solidFill>
                  <a:srgbClr val="000000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˃"/>
            </a:lvl2pPr>
            <a:lvl3pPr marL="1143000" indent="-228600">
              <a:spcBef>
                <a:spcPct val="20000"/>
              </a:spcBef>
              <a:buFont typeface="Calibri" pitchFamily="34" charset="0"/>
              <a:buChar char="+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</a:lvl6pPr>
            <a:lvl7pPr marL="2971800" indent="-228600">
              <a:spcBef>
                <a:spcPct val="20000"/>
              </a:spcBef>
              <a:buFont typeface="Calibri" pitchFamily="34" charset="0"/>
              <a:buChar char="+"/>
            </a:lvl7pPr>
            <a:lvl8pPr marL="3429000" indent="-228600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</a:lvl8pPr>
            <a:lvl9pPr marL="3886200" indent="-228600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</a:lvl9pPr>
          </a:lstStyle>
          <a:p>
            <a:pPr marL="0" indent="0">
              <a:buNone/>
            </a:pPr>
            <a:endParaRPr lang="en-US" altLang="en-US" sz="23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300" dirty="0">
              <a:latin typeface="+mj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753152" y="6520266"/>
            <a:ext cx="2311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F1DC6C-ECA8-4635-BEF3-72A6C07D7B05}" type="slidenum">
              <a:rPr lang="en-US" altLang="en-US" sz="1400">
                <a:solidFill>
                  <a:srgbClr val="A6A6A6"/>
                </a:solidFill>
                <a:latin typeface="Impact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dirty="0">
              <a:solidFill>
                <a:srgbClr val="A6A6A6"/>
              </a:solidFill>
              <a:latin typeface="Impact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95400" y="2132856"/>
          <a:ext cx="10801200" cy="435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1487488" y="6487452"/>
            <a:ext cx="92890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Helvetica" panose="020B0604020202020204" pitchFamily="34" charset="0"/>
              </a:rPr>
              <a:t>Source: WHO VPD monitoring system. 2018 global summary (data as on 15/07/2018)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 bwMode="auto">
          <a:xfrm>
            <a:off x="78969" y="786916"/>
            <a:ext cx="12023304" cy="936104"/>
          </a:xfrm>
        </p:spPr>
        <p:txBody>
          <a:bodyPr wrap="square" numCol="1" anchor="t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Reported cases of Diphtheria in India has a fluctuating trend.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Lab supported VPD surveillance in India is expanding - more clear picture expected in coming time</a:t>
            </a:r>
          </a:p>
        </p:txBody>
      </p:sp>
    </p:spTree>
    <p:extLst>
      <p:ext uri="{BB962C8B-B14F-4D97-AF65-F5344CB8AC3E}">
        <p14:creationId xmlns:p14="http://schemas.microsoft.com/office/powerpoint/2010/main" xmlns="" val="8341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9850"/>
          </a:xfrm>
          <a:solidFill>
            <a:srgbClr val="660066"/>
          </a:solidFill>
        </p:spPr>
        <p:txBody>
          <a:bodyPr>
            <a:no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Epidemiology of Diphtheria in India- Age-wise distribution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31331"/>
            <a:ext cx="11616268" cy="5435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xmlns="" val="150504306"/>
              </p:ext>
            </p:extLst>
          </p:nvPr>
        </p:nvGraphicFramePr>
        <p:xfrm>
          <a:off x="260352" y="1749579"/>
          <a:ext cx="4944533" cy="397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xmlns="" val="1761250168"/>
              </p:ext>
            </p:extLst>
          </p:nvPr>
        </p:nvGraphicFramePr>
        <p:xfrm>
          <a:off x="5918198" y="2031756"/>
          <a:ext cx="5554135" cy="414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8370" y="939850"/>
            <a:ext cx="521123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2017</a:t>
            </a:r>
          </a:p>
          <a:p>
            <a:pPr algn="ctr"/>
            <a:r>
              <a:rPr lang="en-US" sz="2800" dirty="0"/>
              <a:t>Bihar, UP, MP, Kerala, HR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9922" y="986389"/>
            <a:ext cx="532976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2018</a:t>
            </a:r>
          </a:p>
          <a:p>
            <a:pPr algn="ctr"/>
            <a:r>
              <a:rPr lang="en-US" sz="2400" dirty="0"/>
              <a:t>Bihar. UP, MP, Kerala, HR, HP, Punjab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12156" y="1971632"/>
            <a:ext cx="9736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464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296" y="2089448"/>
            <a:ext cx="111760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N= 1616</a:t>
            </a: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410" t="31632" r="6603" b="30653"/>
          <a:stretch/>
        </p:blipFill>
        <p:spPr>
          <a:xfrm>
            <a:off x="4872564" y="2063078"/>
            <a:ext cx="2379135" cy="2731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40934" y="5578795"/>
            <a:ext cx="978746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of the cases of Diphtheria are occurring in age group 5 years and above</a:t>
            </a:r>
          </a:p>
          <a:p>
            <a:pPr algn="ctr"/>
            <a:r>
              <a:rPr lang="en-US" sz="2400" dirty="0"/>
              <a:t>77% and 69% respectively in 2017 and 2018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6516800"/>
            <a:ext cx="45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*: VPD surveillance data as on 1 September 2018</a:t>
            </a:r>
          </a:p>
        </p:txBody>
      </p:sp>
    </p:spTree>
    <p:extLst>
      <p:ext uri="{BB962C8B-B14F-4D97-AF65-F5344CB8AC3E}">
        <p14:creationId xmlns:p14="http://schemas.microsoft.com/office/powerpoint/2010/main" xmlns="" val="5779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2249</Words>
  <Application>Microsoft Office PowerPoint</Application>
  <PresentationFormat>Custom</PresentationFormat>
  <Paragraphs>298</Paragraphs>
  <Slides>27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Acrobat Document</vt:lpstr>
      <vt:lpstr> District Medical Officers’ NID 2019 &amp; New Initiatives in RI Workshop</vt:lpstr>
      <vt:lpstr>Introduction of Tetanus and adult Diphtheria (Td) vaccine in UIP </vt:lpstr>
      <vt:lpstr>Respiratory Diphtheria</vt:lpstr>
      <vt:lpstr>Respiratory Diphtheria</vt:lpstr>
      <vt:lpstr>Slide 5</vt:lpstr>
      <vt:lpstr>Global Burden of Diphtheria </vt:lpstr>
      <vt:lpstr>Slide 7</vt:lpstr>
      <vt:lpstr>Slide 8</vt:lpstr>
      <vt:lpstr>Epidemiology of Diphtheria in India- Age-wise distribution</vt:lpstr>
      <vt:lpstr>Vaccination status of Diphtheria cases</vt:lpstr>
      <vt:lpstr>Data from Diphtheria cases- Kerala outbreak 2016</vt:lpstr>
      <vt:lpstr>Data from Uttar Pradesh, 2016-18, Line listing of Diphtheria cases</vt:lpstr>
      <vt:lpstr>Slide 13</vt:lpstr>
      <vt:lpstr>Global Recommendations for Diphtheria vaccination</vt:lpstr>
      <vt:lpstr>Why Td vaccine needed for pregnant women when already TT vaccine is administered</vt:lpstr>
      <vt:lpstr>Td introduction in India replacing TT– decision making process</vt:lpstr>
      <vt:lpstr>Slide 17</vt:lpstr>
      <vt:lpstr>TT to Td- Effective but operationally simple</vt:lpstr>
      <vt:lpstr>Slide 19</vt:lpstr>
      <vt:lpstr>Roll out and timeline for Td introduction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HP</cp:lastModifiedBy>
  <cp:revision>151</cp:revision>
  <dcterms:created xsi:type="dcterms:W3CDTF">2018-09-10T06:37:19Z</dcterms:created>
  <dcterms:modified xsi:type="dcterms:W3CDTF">2018-12-29T09:27:48Z</dcterms:modified>
</cp:coreProperties>
</file>