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67" r:id="rId3"/>
    <p:sldId id="261" r:id="rId4"/>
    <p:sldId id="265" r:id="rId5"/>
    <p:sldId id="266"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snapToGrid="0">
      <p:cViewPr varScale="1">
        <p:scale>
          <a:sx n="74" d="100"/>
          <a:sy n="74" d="100"/>
        </p:scale>
        <p:origin x="-33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486711-23DA-41D7-A727-125999FDDD8E}" type="datetimeFigureOut">
              <a:rPr lang="en-US" smtClean="0"/>
              <a:t>12/20/2018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63659F-D17C-44B7-81A0-D01EE85D0952}" type="slidenum">
              <a:rPr lang="en-US" smtClean="0"/>
              <a:t>‹#›</a:t>
            </a:fld>
            <a:endParaRPr lang="en-US"/>
          </a:p>
        </p:txBody>
      </p:sp>
    </p:spTree>
    <p:extLst>
      <p:ext uri="{BB962C8B-B14F-4D97-AF65-F5344CB8AC3E}">
        <p14:creationId xmlns:p14="http://schemas.microsoft.com/office/powerpoint/2010/main" val="2163072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1A. Within 30 minutes of vaccination, child developed fast and labored breathing, increased drooling from mouth, redness and swelling of lips and started getting drowsy and was not accepting breast feed.</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Do not panic; reassure patient/parents and care givers. </a:t>
            </a:r>
          </a:p>
          <a:p>
            <a:pPr lvl="0"/>
            <a:r>
              <a:rPr lang="en-US" sz="1200" kern="1200" dirty="0" smtClean="0">
                <a:solidFill>
                  <a:schemeClr val="tx1"/>
                </a:solidFill>
                <a:effectLst/>
                <a:latin typeface="+mn-lt"/>
                <a:ea typeface="+mn-ea"/>
                <a:cs typeface="+mn-cs"/>
              </a:rPr>
              <a:t>Conscious patient should be kept in a supine position with lower limbs raised higher than head. The unconscious patient should be kept in left lateral position. </a:t>
            </a:r>
          </a:p>
          <a:p>
            <a:pPr lvl="0"/>
            <a:r>
              <a:rPr lang="en-US" sz="1200" kern="1200" dirty="0" smtClean="0">
                <a:solidFill>
                  <a:schemeClr val="tx1"/>
                </a:solidFill>
                <a:effectLst/>
                <a:latin typeface="+mn-lt"/>
                <a:ea typeface="+mn-ea"/>
                <a:cs typeface="+mn-cs"/>
              </a:rPr>
              <a:t>Immediately administer one dose of injection adrenaline by deep intramuscular route.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2 months – 0.05 ml (tuberculin syringe); 2 units (insulin syringe)</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 There is no documented adverse event following administration of a single age-appropriate dose of intramuscular adrenaline in infants and children. Injection Adrenaline is a lifesaving drug and benefits of its administration outweigh the risks, even in those with greater susceptibility to its adverse consequences e.g., the elderly and individuals with hypertension, known </a:t>
            </a:r>
            <a:r>
              <a:rPr lang="en-US" sz="1200" kern="1200" dirty="0" err="1" smtClean="0">
                <a:solidFill>
                  <a:schemeClr val="tx1"/>
                </a:solidFill>
                <a:effectLst/>
                <a:latin typeface="+mn-lt"/>
                <a:ea typeface="+mn-ea"/>
                <a:cs typeface="+mn-cs"/>
              </a:rPr>
              <a:t>ischaemic</a:t>
            </a:r>
            <a:r>
              <a:rPr lang="en-US" sz="1200" kern="1200" dirty="0" smtClean="0">
                <a:solidFill>
                  <a:schemeClr val="tx1"/>
                </a:solidFill>
                <a:effectLst/>
                <a:latin typeface="+mn-lt"/>
                <a:ea typeface="+mn-ea"/>
                <a:cs typeface="+mn-cs"/>
              </a:rPr>
              <a:t> heart disease and arteriopathies. </a:t>
            </a:r>
          </a:p>
          <a:p>
            <a:endParaRPr lang="en-US" dirty="0"/>
          </a:p>
        </p:txBody>
      </p:sp>
      <p:sp>
        <p:nvSpPr>
          <p:cNvPr id="4" name="Slide Number Placeholder 3"/>
          <p:cNvSpPr>
            <a:spLocks noGrp="1"/>
          </p:cNvSpPr>
          <p:nvPr>
            <p:ph type="sldNum" sz="quarter" idx="10"/>
          </p:nvPr>
        </p:nvSpPr>
        <p:spPr/>
        <p:txBody>
          <a:bodyPr/>
          <a:lstStyle/>
          <a:p>
            <a:fld id="{4863659F-D17C-44B7-81A0-D01EE85D0952}" type="slidenum">
              <a:rPr lang="en-US" smtClean="0"/>
              <a:t>3</a:t>
            </a:fld>
            <a:endParaRPr lang="en-US"/>
          </a:p>
        </p:txBody>
      </p:sp>
    </p:spTree>
    <p:extLst>
      <p:ext uri="{BB962C8B-B14F-4D97-AF65-F5344CB8AC3E}">
        <p14:creationId xmlns:p14="http://schemas.microsoft.com/office/powerpoint/2010/main" val="2895959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1B. After 30 minutes of vaccination, he developed rashes over face and upper body, swelling and redness of eyes and lips, difficulty in breathing with sharp whistling sound from the chest. He loses consciousness within 5 minutes of onset of symptoms.</a:t>
            </a:r>
          </a:p>
          <a:p>
            <a:endParaRPr lang="en-US" dirty="0" smtClean="0"/>
          </a:p>
          <a:p>
            <a:pPr lvl="0"/>
            <a:r>
              <a:rPr lang="en-US" sz="1200" kern="1200" dirty="0" smtClean="0">
                <a:solidFill>
                  <a:schemeClr val="tx1"/>
                </a:solidFill>
                <a:effectLst/>
                <a:latin typeface="+mn-lt"/>
                <a:ea typeface="+mn-ea"/>
                <a:cs typeface="+mn-cs"/>
              </a:rPr>
              <a:t>Do not panic; reassure patient/parents and care givers. </a:t>
            </a:r>
          </a:p>
          <a:p>
            <a:pPr lvl="0"/>
            <a:r>
              <a:rPr lang="en-US" sz="1200" kern="1200" dirty="0" smtClean="0">
                <a:solidFill>
                  <a:schemeClr val="tx1"/>
                </a:solidFill>
                <a:effectLst/>
                <a:latin typeface="+mn-lt"/>
                <a:ea typeface="+mn-ea"/>
                <a:cs typeface="+mn-cs"/>
              </a:rPr>
              <a:t>Conscious patient should be kept in a supine position with lower limbs raised higher than head. The unconscious patient should be kept in left lateral position. </a:t>
            </a:r>
          </a:p>
          <a:p>
            <a:pPr lvl="0"/>
            <a:r>
              <a:rPr lang="en-US" sz="1200" kern="1200" dirty="0" smtClean="0">
                <a:solidFill>
                  <a:schemeClr val="tx1"/>
                </a:solidFill>
                <a:effectLst/>
                <a:latin typeface="+mn-lt"/>
                <a:ea typeface="+mn-ea"/>
                <a:cs typeface="+mn-cs"/>
              </a:rPr>
              <a:t>Immediately administer one dose of injection adrenaline by deep intramuscular route.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1B. 7 years – 0.2 ml (tuberculin syringe); 8 units (insulin syringe)</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 There is no documented adverse event following administration of a single age-appropriate dose of intramuscular adrenaline in infants and children. Injection Adrenaline is a lifesaving drug and benefits of its administration outweigh the risks, even in those with greater susceptibility to its adverse consequences e.g., the elderly and individuals with hypertension, known </a:t>
            </a:r>
            <a:r>
              <a:rPr lang="en-US" sz="1200" kern="1200" dirty="0" err="1" smtClean="0">
                <a:solidFill>
                  <a:schemeClr val="tx1"/>
                </a:solidFill>
                <a:effectLst/>
                <a:latin typeface="+mn-lt"/>
                <a:ea typeface="+mn-ea"/>
                <a:cs typeface="+mn-cs"/>
              </a:rPr>
              <a:t>ischaemic</a:t>
            </a:r>
            <a:r>
              <a:rPr lang="en-US" sz="1200" kern="1200" dirty="0" smtClean="0">
                <a:solidFill>
                  <a:schemeClr val="tx1"/>
                </a:solidFill>
                <a:effectLst/>
                <a:latin typeface="+mn-lt"/>
                <a:ea typeface="+mn-ea"/>
                <a:cs typeface="+mn-cs"/>
              </a:rPr>
              <a:t> heart disease and arteriopathies. </a:t>
            </a:r>
          </a:p>
          <a:p>
            <a:endParaRPr lang="en-US" dirty="0"/>
          </a:p>
        </p:txBody>
      </p:sp>
      <p:sp>
        <p:nvSpPr>
          <p:cNvPr id="4" name="Slide Number Placeholder 3"/>
          <p:cNvSpPr>
            <a:spLocks noGrp="1"/>
          </p:cNvSpPr>
          <p:nvPr>
            <p:ph type="sldNum" sz="quarter" idx="10"/>
          </p:nvPr>
        </p:nvSpPr>
        <p:spPr/>
        <p:txBody>
          <a:bodyPr/>
          <a:lstStyle/>
          <a:p>
            <a:fld id="{4863659F-D17C-44B7-81A0-D01EE85D0952}" type="slidenum">
              <a:rPr lang="en-US" smtClean="0"/>
              <a:t>4</a:t>
            </a:fld>
            <a:endParaRPr lang="en-US"/>
          </a:p>
        </p:txBody>
      </p:sp>
    </p:spTree>
    <p:extLst>
      <p:ext uri="{BB962C8B-B14F-4D97-AF65-F5344CB8AC3E}">
        <p14:creationId xmlns:p14="http://schemas.microsoft.com/office/powerpoint/2010/main" val="3205549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1C. After 30 minutes of vaccination, child vomited once, started crying pointing to her stomach. Soon she started having difficulty in breathing with rashes on her body.</a:t>
            </a:r>
          </a:p>
          <a:p>
            <a:endParaRPr lang="en-US" dirty="0" smtClean="0"/>
          </a:p>
          <a:p>
            <a:pPr lvl="0"/>
            <a:r>
              <a:rPr lang="en-US" sz="1200" kern="1200" dirty="0" smtClean="0">
                <a:solidFill>
                  <a:schemeClr val="tx1"/>
                </a:solidFill>
                <a:effectLst/>
                <a:latin typeface="+mn-lt"/>
                <a:ea typeface="+mn-ea"/>
                <a:cs typeface="+mn-cs"/>
              </a:rPr>
              <a:t>Do not panic; reassure patient/parents and care givers. </a:t>
            </a:r>
          </a:p>
          <a:p>
            <a:pPr lvl="0"/>
            <a:r>
              <a:rPr lang="en-US" sz="1200" kern="1200" dirty="0" smtClean="0">
                <a:solidFill>
                  <a:schemeClr val="tx1"/>
                </a:solidFill>
                <a:effectLst/>
                <a:latin typeface="+mn-lt"/>
                <a:ea typeface="+mn-ea"/>
                <a:cs typeface="+mn-cs"/>
              </a:rPr>
              <a:t>Conscious patient should be kept in a supine position with lower limbs raised higher than head. The unconscious patient should be kept in left lateral position. </a:t>
            </a:r>
          </a:p>
          <a:p>
            <a:pPr lvl="0"/>
            <a:r>
              <a:rPr lang="en-US" sz="1200" kern="1200" dirty="0" smtClean="0">
                <a:solidFill>
                  <a:schemeClr val="tx1"/>
                </a:solidFill>
                <a:effectLst/>
                <a:latin typeface="+mn-lt"/>
                <a:ea typeface="+mn-ea"/>
                <a:cs typeface="+mn-cs"/>
              </a:rPr>
              <a:t>Immediately administer one dose of injection adrenaline by deep intramuscular route.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1C. 2 years – 0.1 ml (tuberculin syringe); 4 units (insulin syringe)</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 There is no documented adverse event following administration of a single age-appropriate dose of intramuscular adrenaline in infants and children. Injection Adrenaline is a lifesaving drug and benefits of its administration outweigh the risks, even in those with greater susceptibility to its adverse consequences e.g., the elderly and individuals with hypertension, known </a:t>
            </a:r>
            <a:r>
              <a:rPr lang="en-US" sz="1200" kern="1200" dirty="0" err="1" smtClean="0">
                <a:solidFill>
                  <a:schemeClr val="tx1"/>
                </a:solidFill>
                <a:effectLst/>
                <a:latin typeface="+mn-lt"/>
                <a:ea typeface="+mn-ea"/>
                <a:cs typeface="+mn-cs"/>
              </a:rPr>
              <a:t>ischaemic</a:t>
            </a:r>
            <a:r>
              <a:rPr lang="en-US" sz="1200" kern="1200" dirty="0" smtClean="0">
                <a:solidFill>
                  <a:schemeClr val="tx1"/>
                </a:solidFill>
                <a:effectLst/>
                <a:latin typeface="+mn-lt"/>
                <a:ea typeface="+mn-ea"/>
                <a:cs typeface="+mn-cs"/>
              </a:rPr>
              <a:t> heart disease and arteriopathies. </a:t>
            </a:r>
          </a:p>
          <a:p>
            <a:endParaRPr lang="en-US" dirty="0"/>
          </a:p>
        </p:txBody>
      </p:sp>
      <p:sp>
        <p:nvSpPr>
          <p:cNvPr id="4" name="Slide Number Placeholder 3"/>
          <p:cNvSpPr>
            <a:spLocks noGrp="1"/>
          </p:cNvSpPr>
          <p:nvPr>
            <p:ph type="sldNum" sz="quarter" idx="10"/>
          </p:nvPr>
        </p:nvSpPr>
        <p:spPr/>
        <p:txBody>
          <a:bodyPr/>
          <a:lstStyle/>
          <a:p>
            <a:fld id="{4863659F-D17C-44B7-81A0-D01EE85D0952}" type="slidenum">
              <a:rPr lang="en-US" smtClean="0"/>
              <a:t>5</a:t>
            </a:fld>
            <a:endParaRPr lang="en-US"/>
          </a:p>
        </p:txBody>
      </p:sp>
    </p:spTree>
    <p:extLst>
      <p:ext uri="{BB962C8B-B14F-4D97-AF65-F5344CB8AC3E}">
        <p14:creationId xmlns:p14="http://schemas.microsoft.com/office/powerpoint/2010/main" val="1278109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may be phone connectivity issues. She may not be able to get through to 102/108 service. The ambulance may be delayed. She may not have the contact details of alternate vehicle owner/driver. He may not be available at that moment. MO may not be contactable. PHC or CHC may be far away from the village. PHC may not have appropriate resuscitation instruments……..</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Discuss solutions with the ANMs regarding the risks listed by them.</a:t>
            </a:r>
          </a:p>
          <a:p>
            <a:endParaRPr lang="en-US" dirty="0"/>
          </a:p>
        </p:txBody>
      </p:sp>
      <p:sp>
        <p:nvSpPr>
          <p:cNvPr id="4" name="Slide Number Placeholder 3"/>
          <p:cNvSpPr>
            <a:spLocks noGrp="1"/>
          </p:cNvSpPr>
          <p:nvPr>
            <p:ph type="sldNum" sz="quarter" idx="10"/>
          </p:nvPr>
        </p:nvSpPr>
        <p:spPr/>
        <p:txBody>
          <a:bodyPr/>
          <a:lstStyle/>
          <a:p>
            <a:fld id="{4863659F-D17C-44B7-81A0-D01EE85D0952}" type="slidenum">
              <a:rPr lang="en-US" smtClean="0"/>
              <a:t>6</a:t>
            </a:fld>
            <a:endParaRPr lang="en-US"/>
          </a:p>
        </p:txBody>
      </p:sp>
    </p:spTree>
    <p:extLst>
      <p:ext uri="{BB962C8B-B14F-4D97-AF65-F5344CB8AC3E}">
        <p14:creationId xmlns:p14="http://schemas.microsoft.com/office/powerpoint/2010/main" val="1372017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itchFamily="34" charset="0"/>
              </a:defRPr>
            </a:lvl1pPr>
          </a:lstStyle>
          <a:p>
            <a:pPr>
              <a:defRPr/>
            </a:pPr>
            <a:fld id="{A07B98B2-4AC1-4EE3-BCEE-C6BEC4D8D0AB}" type="datetimeFigureOut">
              <a:rPr lang="en-US"/>
              <a:pPr>
                <a:defRPr/>
              </a:pPr>
              <a:t>12/20/2018</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itchFamily="34" charset="0"/>
              </a:defRPr>
            </a:lvl1pPr>
          </a:lstStyle>
          <a:p>
            <a:pPr>
              <a:defRPr/>
            </a:pPr>
            <a:fld id="{B24E2887-106A-4D05-A083-BF3C0A8B353D}" type="slidenum">
              <a:rPr lang="en-US"/>
              <a:pPr>
                <a:defRPr/>
              </a:pPr>
              <a:t>‹#›</a:t>
            </a:fld>
            <a:endParaRPr lang="en-US"/>
          </a:p>
        </p:txBody>
      </p:sp>
    </p:spTree>
    <p:extLst>
      <p:ext uri="{BB962C8B-B14F-4D97-AF65-F5344CB8AC3E}">
        <p14:creationId xmlns:p14="http://schemas.microsoft.com/office/powerpoint/2010/main" val="2679184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itchFamily="34" charset="0"/>
              </a:defRPr>
            </a:lvl1pPr>
          </a:lstStyle>
          <a:p>
            <a:pPr>
              <a:defRPr/>
            </a:pPr>
            <a:fld id="{96ED8226-1DEB-4CC9-84C4-23592E7F9CFF}" type="datetimeFigureOut">
              <a:rPr lang="en-US"/>
              <a:pPr>
                <a:defRPr/>
              </a:pPr>
              <a:t>12/20/2018</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itchFamily="34" charset="0"/>
              </a:defRPr>
            </a:lvl1pPr>
          </a:lstStyle>
          <a:p>
            <a:pPr>
              <a:defRPr/>
            </a:pPr>
            <a:fld id="{16ABFD76-5937-4BA4-B221-B868010132E4}" type="slidenum">
              <a:rPr lang="en-US"/>
              <a:pPr>
                <a:defRPr/>
              </a:pPr>
              <a:t>‹#›</a:t>
            </a:fld>
            <a:endParaRPr lang="en-US"/>
          </a:p>
        </p:txBody>
      </p:sp>
    </p:spTree>
    <p:extLst>
      <p:ext uri="{BB962C8B-B14F-4D97-AF65-F5344CB8AC3E}">
        <p14:creationId xmlns:p14="http://schemas.microsoft.com/office/powerpoint/2010/main" val="2587450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itchFamily="34" charset="0"/>
              </a:defRPr>
            </a:lvl1pPr>
          </a:lstStyle>
          <a:p>
            <a:pPr>
              <a:defRPr/>
            </a:pPr>
            <a:fld id="{D33EBFE2-C11A-40F5-B859-50B16FE51B94}" type="datetimeFigureOut">
              <a:rPr lang="en-US"/>
              <a:pPr>
                <a:defRPr/>
              </a:pPr>
              <a:t>12/20/2018</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itchFamily="34" charset="0"/>
              </a:defRPr>
            </a:lvl1pPr>
          </a:lstStyle>
          <a:p>
            <a:pPr>
              <a:defRPr/>
            </a:pPr>
            <a:fld id="{8700DDC4-DD26-4705-AC63-C0C2B243DDEB}" type="slidenum">
              <a:rPr lang="en-US"/>
              <a:pPr>
                <a:defRPr/>
              </a:pPr>
              <a:t>‹#›</a:t>
            </a:fld>
            <a:endParaRPr lang="en-US"/>
          </a:p>
        </p:txBody>
      </p:sp>
    </p:spTree>
    <p:extLst>
      <p:ext uri="{BB962C8B-B14F-4D97-AF65-F5344CB8AC3E}">
        <p14:creationId xmlns:p14="http://schemas.microsoft.com/office/powerpoint/2010/main" val="449987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601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t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361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40000" y="187201"/>
            <a:ext cx="9025499" cy="433387"/>
          </a:xfrm>
          <a:prstGeom prst="rect">
            <a:avLst/>
          </a:prstGeom>
        </p:spPr>
        <p:txBody>
          <a:bodyPr>
            <a:normAutofit/>
          </a:bodyPr>
          <a:lstStyle>
            <a:lvl1pPr marL="0" indent="0">
              <a:buNone/>
              <a:defRPr sz="1800"/>
            </a:lvl1pPr>
          </a:lstStyle>
          <a:p>
            <a:pPr lvl="0"/>
            <a:r>
              <a:rPr lang="en-US" smtClean="0"/>
              <a:t>Click to edit Master text styles</a:t>
            </a:r>
            <a:endParaRPr lang="de-DE"/>
          </a:p>
        </p:txBody>
      </p:sp>
    </p:spTree>
    <p:extLst>
      <p:ext uri="{BB962C8B-B14F-4D97-AF65-F5344CB8AC3E}">
        <p14:creationId xmlns:p14="http://schemas.microsoft.com/office/powerpoint/2010/main" val="2669228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utcomes 4">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383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1070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67091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it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7166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ubtitle">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40000" y="187201"/>
            <a:ext cx="9025499" cy="433387"/>
          </a:xfrm>
        </p:spPr>
        <p:txBody>
          <a:bodyPr>
            <a:normAutofit/>
          </a:bodyPr>
          <a:lstStyle>
            <a:lvl1pPr marL="0" indent="0">
              <a:buNone/>
              <a:defRPr sz="1800"/>
            </a:lvl1pPr>
          </a:lstStyle>
          <a:p>
            <a:pPr lvl="0"/>
            <a:r>
              <a:rPr lang="en-US" smtClean="0"/>
              <a:t>Click to edit Master text styles</a:t>
            </a:r>
            <a:endParaRPr lang="de-DE"/>
          </a:p>
        </p:txBody>
      </p:sp>
    </p:spTree>
    <p:extLst>
      <p:ext uri="{BB962C8B-B14F-4D97-AF65-F5344CB8AC3E}">
        <p14:creationId xmlns:p14="http://schemas.microsoft.com/office/powerpoint/2010/main" val="400579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itchFamily="34" charset="0"/>
              </a:defRPr>
            </a:lvl1pPr>
          </a:lstStyle>
          <a:p>
            <a:pPr>
              <a:defRPr/>
            </a:pPr>
            <a:fld id="{D4E5FFC1-B714-4DDF-B32B-CE9E606ED9DB}" type="datetimeFigureOut">
              <a:rPr lang="en-US"/>
              <a:pPr>
                <a:defRPr/>
              </a:pPr>
              <a:t>12/20/2018</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itchFamily="34" charset="0"/>
              </a:defRPr>
            </a:lvl1pPr>
          </a:lstStyle>
          <a:p>
            <a:pPr>
              <a:defRPr/>
            </a:pPr>
            <a:fld id="{D161A945-93CE-4584-9883-E6BB144D9EF1}" type="slidenum">
              <a:rPr lang="en-US"/>
              <a:pPr>
                <a:defRPr/>
              </a:pPr>
              <a:t>‹#›</a:t>
            </a:fld>
            <a:endParaRPr lang="en-US"/>
          </a:p>
        </p:txBody>
      </p:sp>
    </p:spTree>
    <p:extLst>
      <p:ext uri="{BB962C8B-B14F-4D97-AF65-F5344CB8AC3E}">
        <p14:creationId xmlns:p14="http://schemas.microsoft.com/office/powerpoint/2010/main" val="3904103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Outcomes 4">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89030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2637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itchFamily="34" charset="0"/>
              </a:defRPr>
            </a:lvl1pPr>
          </a:lstStyle>
          <a:p>
            <a:pPr>
              <a:defRPr/>
            </a:pPr>
            <a:fld id="{D4E5FFC1-B714-4DDF-B32B-CE9E606ED9DB}" type="datetimeFigureOut">
              <a:rPr lang="en-US"/>
              <a:pPr>
                <a:defRPr/>
              </a:pPr>
              <a:t>12/20/2018</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itchFamily="34" charset="0"/>
              </a:defRPr>
            </a:lvl1pPr>
          </a:lstStyle>
          <a:p>
            <a:pPr>
              <a:defRPr/>
            </a:pPr>
            <a:fld id="{D161A945-93CE-4584-9883-E6BB144D9EF1}" type="slidenum">
              <a:rPr lang="en-US"/>
              <a:pPr>
                <a:defRPr/>
              </a:pPr>
              <a:t>‹#›</a:t>
            </a:fld>
            <a:endParaRPr lang="en-US"/>
          </a:p>
        </p:txBody>
      </p:sp>
    </p:spTree>
    <p:extLst>
      <p:ext uri="{BB962C8B-B14F-4D97-AF65-F5344CB8AC3E}">
        <p14:creationId xmlns:p14="http://schemas.microsoft.com/office/powerpoint/2010/main" val="35852844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fontAlgn="base">
              <a:spcBef>
                <a:spcPct val="0"/>
              </a:spcBef>
              <a:spcAft>
                <a:spcPct val="0"/>
              </a:spcAft>
              <a:defRPr>
                <a:solidFill>
                  <a:schemeClr val="tx1">
                    <a:tint val="75000"/>
                  </a:schemeClr>
                </a:solidFill>
                <a:latin typeface="Arial" pitchFamily="34" charset="0"/>
              </a:defRPr>
            </a:lvl1pPr>
          </a:lstStyle>
          <a:p>
            <a:pPr>
              <a:defRPr/>
            </a:pPr>
            <a:endParaRPr lang="en-US">
              <a:solidFill>
                <a:prstClr val="black">
                  <a:tint val="75000"/>
                </a:prstClr>
              </a:solidFill>
            </a:endParaRPr>
          </a:p>
        </p:txBody>
      </p:sp>
      <p:sp>
        <p:nvSpPr>
          <p:cNvPr id="5" name="Rectangle 5"/>
          <p:cNvSpPr>
            <a:spLocks noGrp="1" noChangeArrowheads="1"/>
          </p:cNvSpPr>
          <p:nvPr>
            <p:ph type="ftr" sz="quarter" idx="11"/>
          </p:nvPr>
        </p:nvSpPr>
        <p:spPr/>
        <p:txBody>
          <a:bodyPr/>
          <a:lstStyle>
            <a:lvl1pPr fontAlgn="base">
              <a:spcBef>
                <a:spcPct val="0"/>
              </a:spcBef>
              <a:spcAft>
                <a:spcPct val="0"/>
              </a:spcAft>
              <a:defRPr>
                <a:solidFill>
                  <a:schemeClr val="tx1">
                    <a:tint val="75000"/>
                  </a:schemeClr>
                </a:solidFill>
                <a:latin typeface="Arial" pitchFamily="34" charset="0"/>
              </a:defRPr>
            </a:lvl1pPr>
          </a:lstStyle>
          <a:p>
            <a:pPr>
              <a:defRPr/>
            </a:pPr>
            <a:endParaRPr lang="en-US">
              <a:solidFill>
                <a:prstClr val="black">
                  <a:tint val="75000"/>
                </a:prstClr>
              </a:solidFill>
            </a:endParaRPr>
          </a:p>
        </p:txBody>
      </p:sp>
      <p:sp>
        <p:nvSpPr>
          <p:cNvPr id="6" name="Rectangle 6"/>
          <p:cNvSpPr>
            <a:spLocks noGrp="1" noChangeArrowheads="1"/>
          </p:cNvSpPr>
          <p:nvPr>
            <p:ph type="sldNum" sz="quarter" idx="12"/>
          </p:nvPr>
        </p:nvSpPr>
        <p:spPr/>
        <p:txBody>
          <a:bodyPr/>
          <a:lstStyle>
            <a:lvl1pPr fontAlgn="base">
              <a:spcBef>
                <a:spcPct val="0"/>
              </a:spcBef>
              <a:spcAft>
                <a:spcPct val="0"/>
              </a:spcAft>
              <a:defRPr>
                <a:solidFill>
                  <a:schemeClr val="tx1">
                    <a:tint val="75000"/>
                  </a:schemeClr>
                </a:solidFill>
                <a:latin typeface="Arial" pitchFamily="34" charset="0"/>
              </a:defRPr>
            </a:lvl1pPr>
          </a:lstStyle>
          <a:p>
            <a:pPr>
              <a:defRPr/>
            </a:pPr>
            <a:fld id="{D88B9062-E428-4DFB-9CC1-A8FCEBA8331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515494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36476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a:lstStyle/>
          <a:p>
            <a:endParaRPr lang="en-US"/>
          </a:p>
        </p:txBody>
      </p:sp>
      <p:sp>
        <p:nvSpPr>
          <p:cNvPr id="4" name="Date Placeholder 3"/>
          <p:cNvSpPr>
            <a:spLocks noGrp="1"/>
          </p:cNvSpPr>
          <p:nvPr>
            <p:ph type="dt" sz="half" idx="10"/>
          </p:nvPr>
        </p:nvSpPr>
        <p:spPr>
          <a:xfrm>
            <a:off x="609600" y="6245225"/>
            <a:ext cx="2844800" cy="476250"/>
          </a:xfrm>
        </p:spPr>
        <p:txBody>
          <a:bodyPr/>
          <a:lstStyle>
            <a:lvl1pPr>
              <a:defRPr/>
            </a:lvl1pPr>
          </a:lstStyle>
          <a:p>
            <a:endParaRPr lang="en-US"/>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fld id="{2692B5AA-9594-46FC-9FBD-D02BF59C1FEE}" type="slidenum">
              <a:rPr lang="en-US"/>
              <a:pPr/>
              <a:t>‹#›</a:t>
            </a:fld>
            <a:endParaRPr lang="en-US"/>
          </a:p>
        </p:txBody>
      </p:sp>
    </p:spTree>
    <p:extLst>
      <p:ext uri="{BB962C8B-B14F-4D97-AF65-F5344CB8AC3E}">
        <p14:creationId xmlns:p14="http://schemas.microsoft.com/office/powerpoint/2010/main" val="9536966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D21CC4-7782-4FC6-A1C4-9CE0E70B520A}" type="datetimeFigureOut">
              <a:rPr lang="en-US" smtClean="0"/>
              <a:pPr/>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9C59A-4F06-40D8-82CD-68F63005270D}" type="slidenum">
              <a:rPr lang="en-US" smtClean="0"/>
              <a:pPr/>
              <a:t>‹#›</a:t>
            </a:fld>
            <a:endParaRPr lang="en-US"/>
          </a:p>
        </p:txBody>
      </p:sp>
    </p:spTree>
    <p:extLst>
      <p:ext uri="{BB962C8B-B14F-4D97-AF65-F5344CB8AC3E}">
        <p14:creationId xmlns:p14="http://schemas.microsoft.com/office/powerpoint/2010/main" val="5391737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D21CC4-7782-4FC6-A1C4-9CE0E70B520A}" type="datetimeFigureOut">
              <a:rPr lang="en-US" smtClean="0"/>
              <a:pPr/>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B9C59A-4F06-40D8-82CD-68F63005270D}" type="slidenum">
              <a:rPr lang="en-US" smtClean="0"/>
              <a:pPr/>
              <a:t>‹#›</a:t>
            </a:fld>
            <a:endParaRPr lang="en-US"/>
          </a:p>
        </p:txBody>
      </p:sp>
    </p:spTree>
    <p:extLst>
      <p:ext uri="{BB962C8B-B14F-4D97-AF65-F5344CB8AC3E}">
        <p14:creationId xmlns:p14="http://schemas.microsoft.com/office/powerpoint/2010/main" val="2846340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itchFamily="34" charset="0"/>
              </a:defRPr>
            </a:lvl1pPr>
          </a:lstStyle>
          <a:p>
            <a:pPr>
              <a:defRPr/>
            </a:pPr>
            <a:fld id="{AE91A9CA-A449-4C1E-A938-CBA5030AF8F8}" type="datetimeFigureOut">
              <a:rPr lang="en-US"/>
              <a:pPr>
                <a:defRPr/>
              </a:pPr>
              <a:t>12/20/2018</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itchFamily="34" charset="0"/>
              </a:defRPr>
            </a:lvl1pPr>
          </a:lstStyle>
          <a:p>
            <a:pPr>
              <a:defRPr/>
            </a:pPr>
            <a:fld id="{56714DE8-A5D6-4A1E-86D9-EC6EAF919B50}" type="slidenum">
              <a:rPr lang="en-US"/>
              <a:pPr>
                <a:defRPr/>
              </a:pPr>
              <a:t>‹#›</a:t>
            </a:fld>
            <a:endParaRPr lang="en-US"/>
          </a:p>
        </p:txBody>
      </p:sp>
    </p:spTree>
    <p:extLst>
      <p:ext uri="{BB962C8B-B14F-4D97-AF65-F5344CB8AC3E}">
        <p14:creationId xmlns:p14="http://schemas.microsoft.com/office/powerpoint/2010/main" val="388095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itchFamily="34" charset="0"/>
              </a:defRPr>
            </a:lvl1pPr>
          </a:lstStyle>
          <a:p>
            <a:pPr>
              <a:defRPr/>
            </a:pPr>
            <a:fld id="{BC7D12D8-0C43-4F9B-B72E-60BD94F84351}" type="datetimeFigureOut">
              <a:rPr lang="en-US"/>
              <a:pPr>
                <a:defRPr/>
              </a:pPr>
              <a:t>12/20/2018</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Arial" pitchFamily="34" charset="0"/>
              </a:defRPr>
            </a:lvl1pPr>
          </a:lstStyle>
          <a:p>
            <a:pPr>
              <a:defRPr/>
            </a:pPr>
            <a:fld id="{52D2CB13-0C31-45B2-BCC5-C0E9688CA73D}" type="slidenum">
              <a:rPr lang="en-US"/>
              <a:pPr>
                <a:defRPr/>
              </a:pPr>
              <a:t>‹#›</a:t>
            </a:fld>
            <a:endParaRPr lang="en-US"/>
          </a:p>
        </p:txBody>
      </p:sp>
    </p:spTree>
    <p:extLst>
      <p:ext uri="{BB962C8B-B14F-4D97-AF65-F5344CB8AC3E}">
        <p14:creationId xmlns:p14="http://schemas.microsoft.com/office/powerpoint/2010/main" val="3264367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fontAlgn="base">
              <a:spcBef>
                <a:spcPct val="0"/>
              </a:spcBef>
              <a:spcAft>
                <a:spcPct val="0"/>
              </a:spcAft>
              <a:defRPr>
                <a:latin typeface="Arial" pitchFamily="34" charset="0"/>
              </a:defRPr>
            </a:lvl1pPr>
          </a:lstStyle>
          <a:p>
            <a:pPr>
              <a:defRPr/>
            </a:pPr>
            <a:fld id="{D36CAE1D-CBAB-44B4-8D28-EDC02E07A1C2}" type="datetimeFigureOut">
              <a:rPr lang="en-US"/>
              <a:pPr>
                <a:defRPr/>
              </a:pPr>
              <a:t>12/20/2018</a:t>
            </a:fld>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pitchFamily="34" charset="0"/>
              </a:defRPr>
            </a:lvl1pPr>
          </a:lstStyle>
          <a:p>
            <a:pPr>
              <a:defRPr/>
            </a:pPr>
            <a:endParaRPr lang="en-US"/>
          </a:p>
        </p:txBody>
      </p:sp>
      <p:sp>
        <p:nvSpPr>
          <p:cNvPr id="9" name="Slide Number Placeholder 8"/>
          <p:cNvSpPr>
            <a:spLocks noGrp="1"/>
          </p:cNvSpPr>
          <p:nvPr>
            <p:ph type="sldNum" sz="quarter" idx="12"/>
          </p:nvPr>
        </p:nvSpPr>
        <p:spPr/>
        <p:txBody>
          <a:bodyPr/>
          <a:lstStyle>
            <a:lvl1pPr fontAlgn="base">
              <a:spcBef>
                <a:spcPct val="0"/>
              </a:spcBef>
              <a:spcAft>
                <a:spcPct val="0"/>
              </a:spcAft>
              <a:defRPr>
                <a:latin typeface="Arial" pitchFamily="34" charset="0"/>
              </a:defRPr>
            </a:lvl1pPr>
          </a:lstStyle>
          <a:p>
            <a:pPr>
              <a:defRPr/>
            </a:pPr>
            <a:fld id="{FBC0F3DE-6A74-4CE3-9B56-960B3C0E0A7A}" type="slidenum">
              <a:rPr lang="en-US"/>
              <a:pPr>
                <a:defRPr/>
              </a:pPr>
              <a:t>‹#›</a:t>
            </a:fld>
            <a:endParaRPr lang="en-US"/>
          </a:p>
        </p:txBody>
      </p:sp>
    </p:spTree>
    <p:extLst>
      <p:ext uri="{BB962C8B-B14F-4D97-AF65-F5344CB8AC3E}">
        <p14:creationId xmlns:p14="http://schemas.microsoft.com/office/powerpoint/2010/main" val="2513801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fontAlgn="base">
              <a:spcBef>
                <a:spcPct val="0"/>
              </a:spcBef>
              <a:spcAft>
                <a:spcPct val="0"/>
              </a:spcAft>
              <a:defRPr>
                <a:latin typeface="Arial" pitchFamily="34" charset="0"/>
              </a:defRPr>
            </a:lvl1pPr>
          </a:lstStyle>
          <a:p>
            <a:pPr>
              <a:defRPr/>
            </a:pPr>
            <a:fld id="{486BB05D-C429-4AB9-A24C-B39E1C8C8546}" type="datetimeFigureOut">
              <a:rPr lang="en-US"/>
              <a:pPr>
                <a:defRPr/>
              </a:pPr>
              <a:t>12/20/2018</a:t>
            </a:fld>
            <a:endParaRPr lang="en-US"/>
          </a:p>
        </p:txBody>
      </p:sp>
      <p:sp>
        <p:nvSpPr>
          <p:cNvPr id="3" name="Footer Placeholder 3"/>
          <p:cNvSpPr>
            <a:spLocks noGrp="1"/>
          </p:cNvSpPr>
          <p:nvPr>
            <p:ph type="ftr" sz="quarter" idx="11"/>
          </p:nvPr>
        </p:nvSpPr>
        <p:spPr/>
        <p:txBody>
          <a:bodyPr/>
          <a:lstStyle>
            <a:lvl1pPr fontAlgn="base">
              <a:spcBef>
                <a:spcPct val="0"/>
              </a:spcBef>
              <a:spcAft>
                <a:spcPct val="0"/>
              </a:spcAft>
              <a:defRPr>
                <a:latin typeface="Arial" pitchFamily="34" charset="0"/>
              </a:defRPr>
            </a:lvl1pPr>
          </a:lstStyle>
          <a:p>
            <a:pPr>
              <a:defRPr/>
            </a:pPr>
            <a:endParaRPr lang="en-US"/>
          </a:p>
        </p:txBody>
      </p:sp>
      <p:sp>
        <p:nvSpPr>
          <p:cNvPr id="4" name="Slide Number Placeholder 4"/>
          <p:cNvSpPr>
            <a:spLocks noGrp="1"/>
          </p:cNvSpPr>
          <p:nvPr>
            <p:ph type="sldNum" sz="quarter" idx="12"/>
          </p:nvPr>
        </p:nvSpPr>
        <p:spPr/>
        <p:txBody>
          <a:bodyPr/>
          <a:lstStyle>
            <a:lvl1pPr fontAlgn="base">
              <a:spcBef>
                <a:spcPct val="0"/>
              </a:spcBef>
              <a:spcAft>
                <a:spcPct val="0"/>
              </a:spcAft>
              <a:defRPr>
                <a:latin typeface="Arial" pitchFamily="34" charset="0"/>
              </a:defRPr>
            </a:lvl1pPr>
          </a:lstStyle>
          <a:p>
            <a:pPr>
              <a:defRPr/>
            </a:pPr>
            <a:fld id="{FFFCEB89-5D57-4FDD-8834-4E6B97A2CE2D}" type="slidenum">
              <a:rPr lang="en-US"/>
              <a:pPr>
                <a:defRPr/>
              </a:pPr>
              <a:t>‹#›</a:t>
            </a:fld>
            <a:endParaRPr lang="en-US"/>
          </a:p>
        </p:txBody>
      </p:sp>
    </p:spTree>
    <p:extLst>
      <p:ext uri="{BB962C8B-B14F-4D97-AF65-F5344CB8AC3E}">
        <p14:creationId xmlns:p14="http://schemas.microsoft.com/office/powerpoint/2010/main" val="111162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Arial" pitchFamily="34" charset="0"/>
              </a:defRPr>
            </a:lvl1pPr>
          </a:lstStyle>
          <a:p>
            <a:pPr>
              <a:defRPr/>
            </a:pPr>
            <a:fld id="{3DBA7DED-C647-404A-98E2-E18732175E76}" type="datetimeFigureOut">
              <a:rPr lang="en-US"/>
              <a:pPr>
                <a:defRPr/>
              </a:pPr>
              <a:t>12/20/2018</a:t>
            </a:fld>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pitchFamily="34" charset="0"/>
              </a:defRPr>
            </a:lvl1pPr>
          </a:lstStyle>
          <a:p>
            <a:pPr>
              <a:defRPr/>
            </a:pPr>
            <a:endParaRPr lang="en-US"/>
          </a:p>
        </p:txBody>
      </p:sp>
      <p:sp>
        <p:nvSpPr>
          <p:cNvPr id="4" name="Slide Number Placeholder 3"/>
          <p:cNvSpPr>
            <a:spLocks noGrp="1"/>
          </p:cNvSpPr>
          <p:nvPr>
            <p:ph type="sldNum" sz="quarter" idx="12"/>
          </p:nvPr>
        </p:nvSpPr>
        <p:spPr/>
        <p:txBody>
          <a:bodyPr/>
          <a:lstStyle>
            <a:lvl1pPr fontAlgn="base">
              <a:spcBef>
                <a:spcPct val="0"/>
              </a:spcBef>
              <a:spcAft>
                <a:spcPct val="0"/>
              </a:spcAft>
              <a:defRPr>
                <a:latin typeface="Arial" pitchFamily="34" charset="0"/>
              </a:defRPr>
            </a:lvl1pPr>
          </a:lstStyle>
          <a:p>
            <a:pPr>
              <a:defRPr/>
            </a:pPr>
            <a:fld id="{BCBC8BCB-2E3E-4C20-9A66-D39DD06F9065}" type="slidenum">
              <a:rPr lang="en-US"/>
              <a:pPr>
                <a:defRPr/>
              </a:pPr>
              <a:t>‹#›</a:t>
            </a:fld>
            <a:endParaRPr lang="en-US"/>
          </a:p>
        </p:txBody>
      </p:sp>
    </p:spTree>
    <p:extLst>
      <p:ext uri="{BB962C8B-B14F-4D97-AF65-F5344CB8AC3E}">
        <p14:creationId xmlns:p14="http://schemas.microsoft.com/office/powerpoint/2010/main" val="2103889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itchFamily="34" charset="0"/>
              </a:defRPr>
            </a:lvl1pPr>
          </a:lstStyle>
          <a:p>
            <a:pPr>
              <a:defRPr/>
            </a:pPr>
            <a:fld id="{630F66C4-445D-4783-A572-A3D5ADF0698F}" type="datetimeFigureOut">
              <a:rPr lang="en-US"/>
              <a:pPr>
                <a:defRPr/>
              </a:pPr>
              <a:t>12/20/2018</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Arial" pitchFamily="34" charset="0"/>
              </a:defRPr>
            </a:lvl1pPr>
          </a:lstStyle>
          <a:p>
            <a:pPr>
              <a:defRPr/>
            </a:pPr>
            <a:fld id="{0A6E6D0F-8AEA-4FBA-9933-A2AC9A1CA3D7}" type="slidenum">
              <a:rPr lang="en-US"/>
              <a:pPr>
                <a:defRPr/>
              </a:pPr>
              <a:t>‹#›</a:t>
            </a:fld>
            <a:endParaRPr lang="en-US"/>
          </a:p>
        </p:txBody>
      </p:sp>
    </p:spTree>
    <p:extLst>
      <p:ext uri="{BB962C8B-B14F-4D97-AF65-F5344CB8AC3E}">
        <p14:creationId xmlns:p14="http://schemas.microsoft.com/office/powerpoint/2010/main" val="1686315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itchFamily="34" charset="0"/>
              </a:defRPr>
            </a:lvl1pPr>
          </a:lstStyle>
          <a:p>
            <a:pPr>
              <a:defRPr/>
            </a:pPr>
            <a:fld id="{C2B76F54-D9BF-406E-9A24-5D6925A0A634}" type="datetimeFigureOut">
              <a:rPr lang="en-US"/>
              <a:pPr>
                <a:defRPr/>
              </a:pPr>
              <a:t>12/20/2018</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Arial" pitchFamily="34" charset="0"/>
              </a:defRPr>
            </a:lvl1pPr>
          </a:lstStyle>
          <a:p>
            <a:pPr>
              <a:defRPr/>
            </a:pPr>
            <a:fld id="{9783E048-EF2E-40D7-A77E-732020E7CBC2}" type="slidenum">
              <a:rPr lang="en-US"/>
              <a:pPr>
                <a:defRPr/>
              </a:pPr>
              <a:t>‹#›</a:t>
            </a:fld>
            <a:endParaRPr lang="en-US"/>
          </a:p>
        </p:txBody>
      </p:sp>
    </p:spTree>
    <p:extLst>
      <p:ext uri="{BB962C8B-B14F-4D97-AF65-F5344CB8AC3E}">
        <p14:creationId xmlns:p14="http://schemas.microsoft.com/office/powerpoint/2010/main" val="3186563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alpha val="30000"/>
          </a:schemeClr>
        </a:solidFill>
        <a:effectLst/>
      </p:bgPr>
    </p:bg>
    <p:spTree>
      <p:nvGrpSpPr>
        <p:cNvPr id="1" name=""/>
        <p:cNvGrpSpPr/>
        <p:nvPr/>
      </p:nvGrpSpPr>
      <p:grpSpPr>
        <a:xfrm>
          <a:off x="0" y="0"/>
          <a:ext cx="0" cy="0"/>
          <a:chOff x="0" y="0"/>
          <a:chExt cx="0" cy="0"/>
        </a:xfrm>
      </p:grpSpPr>
      <p:sp>
        <p:nvSpPr>
          <p:cNvPr id="2050"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Calibri"/>
              </a:defRPr>
            </a:lvl1pPr>
          </a:lstStyle>
          <a:p>
            <a:pPr>
              <a:defRPr/>
            </a:pPr>
            <a:fld id="{0D39B916-AD89-43CA-AF0C-55D8FB34FC5B}" type="datetimeFigureOut">
              <a:rPr lang="en-US"/>
              <a:pPr>
                <a:defRPr/>
              </a:pPr>
              <a:t>12/20/2018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Calibri"/>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Calibri"/>
              </a:defRPr>
            </a:lvl1pPr>
          </a:lstStyle>
          <a:p>
            <a:pPr>
              <a:defRPr/>
            </a:pPr>
            <a:fld id="{0693381B-F936-4F7B-8E3B-5909D540AADF}" type="slidenum">
              <a:rPr lang="en-US"/>
              <a:pPr>
                <a:defRPr/>
              </a:pPr>
              <a:t>‹#›</a:t>
            </a:fld>
            <a:endParaRPr lang="en-US"/>
          </a:p>
        </p:txBody>
      </p:sp>
      <p:pic>
        <p:nvPicPr>
          <p:cNvPr id="2054" name="Picture 6"/>
          <p:cNvPicPr>
            <a:picLocks noChangeAspect="1"/>
          </p:cNvPicPr>
          <p:nvPr userDrawn="1"/>
        </p:nvPicPr>
        <p:blipFill>
          <a:blip r:embed="rId29" cstate="print">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10943167" y="6140450"/>
            <a:ext cx="1151467"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userDrawn="1"/>
        </p:nvSpPr>
        <p:spPr bwMode="auto">
          <a:xfrm>
            <a:off x="0" y="0"/>
            <a:ext cx="12192000" cy="704850"/>
          </a:xfrm>
          <a:prstGeom prst="rect">
            <a:avLst/>
          </a:prstGeom>
          <a:solidFill>
            <a:schemeClr val="accent6"/>
          </a:solidFill>
          <a:ln>
            <a:noFill/>
          </a:ln>
          <a:extLst/>
        </p:spPr>
        <p:txBody>
          <a:bodyPr wrap="none" anchor="ctr"/>
          <a:lstStyle/>
          <a:p>
            <a:pPr defTabSz="457200" fontAlgn="base">
              <a:spcBef>
                <a:spcPct val="0"/>
              </a:spcBef>
              <a:spcAft>
                <a:spcPct val="0"/>
              </a:spcAft>
              <a:defRPr/>
            </a:pPr>
            <a:endParaRPr lang="en-GB">
              <a:solidFill>
                <a:prstClr val="black"/>
              </a:solidFill>
              <a:ea typeface="ＭＳ Ｐゴシック" pitchFamily="34" charset="-128"/>
            </a:endParaRPr>
          </a:p>
        </p:txBody>
      </p:sp>
    </p:spTree>
    <p:extLst>
      <p:ext uri="{BB962C8B-B14F-4D97-AF65-F5344CB8AC3E}">
        <p14:creationId xmlns:p14="http://schemas.microsoft.com/office/powerpoint/2010/main" val="4052344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92073" y="2033612"/>
            <a:ext cx="9198590" cy="1162050"/>
          </a:xfrm>
        </p:spPr>
        <p:txBody>
          <a:bodyPr/>
          <a:lstStyle/>
          <a:p>
            <a:pPr algn="ctr"/>
            <a:r>
              <a:rPr lang="en-US" sz="4400" dirty="0" smtClean="0"/>
              <a:t>Case studies</a:t>
            </a:r>
            <a:endParaRPr lang="en-US" sz="4400" dirty="0"/>
          </a:p>
        </p:txBody>
      </p:sp>
    </p:spTree>
    <p:extLst>
      <p:ext uri="{BB962C8B-B14F-4D97-AF65-F5344CB8AC3E}">
        <p14:creationId xmlns:p14="http://schemas.microsoft.com/office/powerpoint/2010/main" val="1292957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5719" y="778018"/>
            <a:ext cx="9335069" cy="5853113"/>
          </a:xfrm>
        </p:spPr>
        <p:txBody>
          <a:bodyPr/>
          <a:lstStyle/>
          <a:p>
            <a:pPr marL="0" indent="0">
              <a:buNone/>
            </a:pPr>
            <a:endParaRPr lang="en-US" dirty="0" smtClean="0"/>
          </a:p>
          <a:p>
            <a:r>
              <a:rPr lang="en-US" dirty="0"/>
              <a:t>C</a:t>
            </a:r>
            <a:r>
              <a:rPr lang="en-US" dirty="0" smtClean="0"/>
              <a:t>ase study 1 has four questions</a:t>
            </a:r>
          </a:p>
          <a:p>
            <a:r>
              <a:rPr lang="en-US" dirty="0" smtClean="0"/>
              <a:t>Case study 2 has two questions</a:t>
            </a:r>
          </a:p>
          <a:p>
            <a:r>
              <a:rPr lang="en-US" dirty="0" smtClean="0"/>
              <a:t>Discuss the answers among group members</a:t>
            </a:r>
          </a:p>
          <a:p>
            <a:r>
              <a:rPr lang="en-US" dirty="0" smtClean="0"/>
              <a:t>Time allotted- 15 minutes</a:t>
            </a:r>
          </a:p>
          <a:p>
            <a:endParaRPr lang="en-US" dirty="0" smtClean="0"/>
          </a:p>
          <a:p>
            <a:endParaRPr lang="en-US" dirty="0"/>
          </a:p>
        </p:txBody>
      </p:sp>
      <p:sp>
        <p:nvSpPr>
          <p:cNvPr id="5" name="TextBox 4"/>
          <p:cNvSpPr txBox="1"/>
          <p:nvPr/>
        </p:nvSpPr>
        <p:spPr>
          <a:xfrm>
            <a:off x="4831308" y="0"/>
            <a:ext cx="3643952" cy="923330"/>
          </a:xfrm>
          <a:prstGeom prst="rect">
            <a:avLst/>
          </a:prstGeom>
          <a:noFill/>
        </p:spPr>
        <p:txBody>
          <a:bodyPr wrap="square" rtlCol="0">
            <a:spAutoFit/>
          </a:bodyPr>
          <a:lstStyle/>
          <a:p>
            <a:r>
              <a:rPr lang="en-US" sz="3600" dirty="0" smtClean="0"/>
              <a:t>Instructions</a:t>
            </a:r>
          </a:p>
          <a:p>
            <a:endParaRPr lang="en-US" dirty="0"/>
          </a:p>
        </p:txBody>
      </p:sp>
    </p:spTree>
    <p:extLst>
      <p:ext uri="{BB962C8B-B14F-4D97-AF65-F5344CB8AC3E}">
        <p14:creationId xmlns:p14="http://schemas.microsoft.com/office/powerpoint/2010/main" val="1787335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68657" y="1136177"/>
            <a:ext cx="5177050" cy="4525963"/>
          </a:xfrm>
        </p:spPr>
        <p:txBody>
          <a:bodyPr/>
          <a:lstStyle/>
          <a:p>
            <a:pPr marL="0" indent="0" algn="just">
              <a:buNone/>
            </a:pPr>
            <a:r>
              <a:rPr lang="en-US" sz="2400" dirty="0" smtClean="0"/>
              <a:t>Nisha</a:t>
            </a:r>
            <a:r>
              <a:rPr lang="en-US" sz="2400" dirty="0"/>
              <a:t>, a two month old female child received A, B and C vaccines at the sub center at around 11 am in the morning. Prior to vaccination child was breast fed at 10:00 am and had no complaints. Within 30 minutes of vaccination, child developed fast and labored breathing, increased drooling from mouth, redness and swelling of lips and started getting drowsy and was not accepting breast feed. Parents rushed the child to the ANM. </a:t>
            </a:r>
            <a:endParaRPr lang="en-US" dirty="0"/>
          </a:p>
          <a:p>
            <a:pPr algn="just"/>
            <a:endParaRPr lang="en-US" dirty="0"/>
          </a:p>
        </p:txBody>
      </p:sp>
      <p:sp>
        <p:nvSpPr>
          <p:cNvPr id="3" name="TextBox 2"/>
          <p:cNvSpPr txBox="1"/>
          <p:nvPr/>
        </p:nvSpPr>
        <p:spPr>
          <a:xfrm>
            <a:off x="6230308" y="1136177"/>
            <a:ext cx="5627077" cy="5170646"/>
          </a:xfrm>
          <a:prstGeom prst="rect">
            <a:avLst/>
          </a:prstGeom>
          <a:noFill/>
        </p:spPr>
        <p:txBody>
          <a:bodyPr wrap="square" rtlCol="0">
            <a:spAutoFit/>
          </a:bodyPr>
          <a:lstStyle/>
          <a:p>
            <a:pPr lvl="0"/>
            <a:r>
              <a:rPr lang="en-US" sz="2400" dirty="0" smtClean="0"/>
              <a:t>1. What </a:t>
            </a:r>
            <a:r>
              <a:rPr lang="en-US" sz="2400" dirty="0"/>
              <a:t>are the signs / symptoms in each case which point towards suspected anaphylaxis?</a:t>
            </a:r>
          </a:p>
          <a:p>
            <a:pPr lvl="0"/>
            <a:r>
              <a:rPr lang="en-US" sz="2400" dirty="0" smtClean="0"/>
              <a:t>2. What </a:t>
            </a:r>
            <a:r>
              <a:rPr lang="en-US" sz="2400" dirty="0"/>
              <a:t>are the steps the ANM must take on suspecting anaphylaxis in each case?</a:t>
            </a:r>
          </a:p>
          <a:p>
            <a:pPr lvl="0"/>
            <a:r>
              <a:rPr lang="en-US" sz="2400" dirty="0" smtClean="0"/>
              <a:t>3. What </a:t>
            </a:r>
            <a:r>
              <a:rPr lang="en-US" sz="2400" dirty="0"/>
              <a:t>is the dose of adrenaline that she must load and administer, if her anaphylaxis kit has an insulin syringe? What is the dose in ml if she has a tuberculin syringe?</a:t>
            </a:r>
          </a:p>
          <a:p>
            <a:pPr lvl="0"/>
            <a:r>
              <a:rPr lang="en-US" sz="2400" dirty="0" smtClean="0"/>
              <a:t>4. Should </a:t>
            </a:r>
            <a:r>
              <a:rPr lang="en-US" sz="2400" dirty="0"/>
              <a:t>the ANM be worried about over-dosage or side effects after administering the dose of adrenaline? If yes, why? If no, why not?    </a:t>
            </a:r>
          </a:p>
          <a:p>
            <a:endParaRPr lang="en-US" dirty="0"/>
          </a:p>
        </p:txBody>
      </p:sp>
      <p:sp>
        <p:nvSpPr>
          <p:cNvPr id="4" name="TextBox 3"/>
          <p:cNvSpPr txBox="1"/>
          <p:nvPr/>
        </p:nvSpPr>
        <p:spPr>
          <a:xfrm>
            <a:off x="4367283" y="109183"/>
            <a:ext cx="4118597" cy="923330"/>
          </a:xfrm>
          <a:prstGeom prst="rect">
            <a:avLst/>
          </a:prstGeom>
          <a:noFill/>
        </p:spPr>
        <p:txBody>
          <a:bodyPr wrap="square" rtlCol="0">
            <a:spAutoFit/>
          </a:bodyPr>
          <a:lstStyle/>
          <a:p>
            <a:r>
              <a:rPr lang="en-US" sz="3600" b="1" u="sng" dirty="0" smtClean="0"/>
              <a:t>Case Study 1A</a:t>
            </a:r>
            <a:endParaRPr lang="en-US" sz="3600" dirty="0" smtClean="0"/>
          </a:p>
          <a:p>
            <a:endParaRPr lang="en-US" dirty="0"/>
          </a:p>
        </p:txBody>
      </p:sp>
      <p:sp>
        <p:nvSpPr>
          <p:cNvPr id="5" name="Content Placeholder 4"/>
          <p:cNvSpPr txBox="1">
            <a:spLocks/>
          </p:cNvSpPr>
          <p:nvPr/>
        </p:nvSpPr>
        <p:spPr>
          <a:xfrm>
            <a:off x="5994399" y="984885"/>
            <a:ext cx="6070222" cy="4967514"/>
          </a:xfrm>
          <a:prstGeom prst="rect">
            <a:avLst/>
          </a:prstGeom>
          <a:solidFill>
            <a:schemeClr val="accent2">
              <a:lumMod val="60000"/>
              <a:lumOff val="40000"/>
            </a:schemeClr>
          </a:solidFill>
        </p:spPr>
        <p:txBody>
          <a:bodyPr wrap="square" rtlCol="0">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400" dirty="0" smtClean="0"/>
              <a:t>1. What are the signs / symptoms which point towards suspected anaphylaxis?</a:t>
            </a:r>
          </a:p>
          <a:p>
            <a:pPr marL="0" indent="0" algn="just">
              <a:buFont typeface="Arial" pitchFamily="34" charset="0"/>
              <a:buNone/>
            </a:pPr>
            <a:r>
              <a:rPr lang="en-US" sz="2400" dirty="0" smtClean="0"/>
              <a:t>2. What are the steps the ANM must take on suspecting anaphylaxis?</a:t>
            </a:r>
          </a:p>
          <a:p>
            <a:pPr marL="0" indent="0" algn="just">
              <a:buFont typeface="Arial" pitchFamily="34" charset="0"/>
              <a:buNone/>
            </a:pPr>
            <a:r>
              <a:rPr lang="en-US" sz="2400" dirty="0" smtClean="0"/>
              <a:t>3. What is the dose of adrenaline that she must load and administer, if her anaphylaxis kit has an insulin syringe? What is the dose in ml if she has a tuberculin syringe?</a:t>
            </a:r>
          </a:p>
          <a:p>
            <a:pPr marL="0" indent="0" algn="just">
              <a:buFont typeface="Arial" pitchFamily="34" charset="0"/>
              <a:buNone/>
            </a:pPr>
            <a:r>
              <a:rPr lang="en-US" sz="2400" dirty="0" smtClean="0"/>
              <a:t>4. Should the ANM be worried about over-dosage or side effects after administering the dose of adrenaline? If yes, why? If no, why not?    </a:t>
            </a:r>
          </a:p>
          <a:p>
            <a:pPr algn="just"/>
            <a:endParaRPr lang="en-US" dirty="0"/>
          </a:p>
        </p:txBody>
      </p:sp>
    </p:spTree>
    <p:extLst>
      <p:ext uri="{BB962C8B-B14F-4D97-AF65-F5344CB8AC3E}">
        <p14:creationId xmlns:p14="http://schemas.microsoft.com/office/powerpoint/2010/main" val="3546830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22996" y="984885"/>
            <a:ext cx="5384800" cy="4525963"/>
          </a:xfrm>
        </p:spPr>
        <p:txBody>
          <a:bodyPr/>
          <a:lstStyle/>
          <a:p>
            <a:pPr marL="0" indent="0" algn="just">
              <a:lnSpc>
                <a:spcPct val="115000"/>
              </a:lnSpc>
              <a:spcAft>
                <a:spcPts val="800"/>
              </a:spcAft>
              <a:buNone/>
            </a:pPr>
            <a:r>
              <a:rPr lang="en-US" sz="2400" dirty="0" err="1" smtClean="0">
                <a:ea typeface="Times New Roman" panose="02020603050405020304" pitchFamily="18" charset="0"/>
                <a:cs typeface="Mangal"/>
              </a:rPr>
              <a:t>Chintu</a:t>
            </a:r>
            <a:r>
              <a:rPr lang="en-US" sz="2400" dirty="0">
                <a:ea typeface="Times New Roman" panose="02020603050405020304" pitchFamily="18" charset="0"/>
                <a:cs typeface="Mangal"/>
              </a:rPr>
              <a:t>, a seven year old boy received D vaccine at around 10 am during a campaign in the school. After 30 minutes of vaccination, he developed rashes over face and upper body, swelling and redness of eyes and lips and seemed to have difficulty in breathing with sharp whistling sound from the chest. He loses consciousness within 5 minutes of onset of symptoms. The ANM is informed by the teachers.</a:t>
            </a:r>
          </a:p>
          <a:p>
            <a:endParaRPr lang="en-US" dirty="0"/>
          </a:p>
        </p:txBody>
      </p:sp>
      <p:sp>
        <p:nvSpPr>
          <p:cNvPr id="4" name="TextBox 3"/>
          <p:cNvSpPr txBox="1"/>
          <p:nvPr/>
        </p:nvSpPr>
        <p:spPr>
          <a:xfrm>
            <a:off x="4341543" y="0"/>
            <a:ext cx="3164649" cy="954107"/>
          </a:xfrm>
          <a:prstGeom prst="rect">
            <a:avLst/>
          </a:prstGeom>
          <a:noFill/>
        </p:spPr>
        <p:txBody>
          <a:bodyPr wrap="none" rtlCol="0">
            <a:spAutoFit/>
          </a:bodyPr>
          <a:lstStyle/>
          <a:p>
            <a:r>
              <a:rPr lang="en-US" sz="4000" b="1" u="sng" dirty="0" smtClean="0">
                <a:ea typeface="Times New Roman" panose="02020603050405020304" pitchFamily="18" charset="0"/>
                <a:cs typeface="Mangal"/>
              </a:rPr>
              <a:t>Case Study 1B</a:t>
            </a:r>
            <a:endParaRPr lang="en-US" sz="3200" dirty="0" smtClean="0">
              <a:ea typeface="Times New Roman" panose="02020603050405020304" pitchFamily="18" charset="0"/>
              <a:cs typeface="Mangal"/>
            </a:endParaRPr>
          </a:p>
          <a:p>
            <a:endParaRPr lang="en-US" sz="1600" dirty="0"/>
          </a:p>
        </p:txBody>
      </p:sp>
      <p:sp>
        <p:nvSpPr>
          <p:cNvPr id="7" name="Content Placeholder 4"/>
          <p:cNvSpPr txBox="1">
            <a:spLocks/>
          </p:cNvSpPr>
          <p:nvPr/>
        </p:nvSpPr>
        <p:spPr>
          <a:xfrm>
            <a:off x="5994399" y="984885"/>
            <a:ext cx="6070222" cy="4967514"/>
          </a:xfrm>
          <a:prstGeom prst="rect">
            <a:avLst/>
          </a:prstGeom>
          <a:solidFill>
            <a:schemeClr val="accent2">
              <a:lumMod val="60000"/>
              <a:lumOff val="40000"/>
            </a:schemeClr>
          </a:solidFill>
        </p:spPr>
        <p:txBody>
          <a:bodyPr wrap="square" rtlCol="0">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400" dirty="0" smtClean="0"/>
              <a:t>1. What are the signs / symptoms which point towards suspected anaphylaxis?</a:t>
            </a:r>
          </a:p>
          <a:p>
            <a:pPr marL="0" indent="0" algn="just">
              <a:buFont typeface="Arial" pitchFamily="34" charset="0"/>
              <a:buNone/>
            </a:pPr>
            <a:r>
              <a:rPr lang="en-US" sz="2400" dirty="0" smtClean="0"/>
              <a:t>2. What are the steps the ANM must take on suspecting anaphylaxis?</a:t>
            </a:r>
          </a:p>
          <a:p>
            <a:pPr marL="0" indent="0" algn="just">
              <a:buFont typeface="Arial" pitchFamily="34" charset="0"/>
              <a:buNone/>
            </a:pPr>
            <a:r>
              <a:rPr lang="en-US" sz="2400" dirty="0" smtClean="0"/>
              <a:t>3. What is the dose of adrenaline that she must load and administer, if her anaphylaxis kit has an insulin syringe? What is the dose in ml if she has a tuberculin syringe?</a:t>
            </a:r>
          </a:p>
          <a:p>
            <a:pPr marL="0" indent="0" algn="just">
              <a:buFont typeface="Arial" pitchFamily="34" charset="0"/>
              <a:buNone/>
            </a:pPr>
            <a:r>
              <a:rPr lang="en-US" sz="2400" dirty="0" smtClean="0"/>
              <a:t>4. Should the ANM be worried about over-dosage or side effects after administering the dose of adrenaline? If yes, why? If no, why not?    </a:t>
            </a:r>
          </a:p>
          <a:p>
            <a:endParaRPr lang="en-US" dirty="0"/>
          </a:p>
        </p:txBody>
      </p:sp>
    </p:spTree>
    <p:extLst>
      <p:ext uri="{BB962C8B-B14F-4D97-AF65-F5344CB8AC3E}">
        <p14:creationId xmlns:p14="http://schemas.microsoft.com/office/powerpoint/2010/main" val="810586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531052" y="954107"/>
            <a:ext cx="5384800" cy="4525963"/>
          </a:xfrm>
        </p:spPr>
        <p:txBody>
          <a:bodyPr/>
          <a:lstStyle/>
          <a:p>
            <a:pPr marL="0" indent="0" algn="just">
              <a:buNone/>
            </a:pPr>
            <a:r>
              <a:rPr lang="en-US" sz="2400" dirty="0" smtClean="0"/>
              <a:t>Khushi</a:t>
            </a:r>
            <a:r>
              <a:rPr lang="en-US" sz="2400" dirty="0"/>
              <a:t>, a 2 years old girl was vaccinated with a booster dose of a vaccine at the sub centre. Khushi’s mother remained at the sub centre for about 30 minutes and she was playful without any complaints. After 30 minutes of vaccination, on the way home, Khushi vomited once and started crying pointing to her stomach. Soon she started having difficulty in breathing and mother noticed rashes on her body. Her mother rushed back to the sub centre in panic.</a:t>
            </a:r>
          </a:p>
          <a:p>
            <a:endParaRPr lang="en-US" dirty="0"/>
          </a:p>
        </p:txBody>
      </p:sp>
      <p:sp>
        <p:nvSpPr>
          <p:cNvPr id="4" name="TextBox 3"/>
          <p:cNvSpPr txBox="1"/>
          <p:nvPr/>
        </p:nvSpPr>
        <p:spPr>
          <a:xfrm>
            <a:off x="4341543" y="0"/>
            <a:ext cx="3148619" cy="954107"/>
          </a:xfrm>
          <a:prstGeom prst="rect">
            <a:avLst/>
          </a:prstGeom>
          <a:noFill/>
        </p:spPr>
        <p:txBody>
          <a:bodyPr wrap="none" rtlCol="0">
            <a:spAutoFit/>
          </a:bodyPr>
          <a:lstStyle/>
          <a:p>
            <a:r>
              <a:rPr lang="en-US" sz="4000" b="1" u="sng" dirty="0" smtClean="0">
                <a:ea typeface="Times New Roman" panose="02020603050405020304" pitchFamily="18" charset="0"/>
                <a:cs typeface="Mangal"/>
              </a:rPr>
              <a:t>Case Study 1C</a:t>
            </a:r>
            <a:endParaRPr lang="en-US" sz="3200" dirty="0" smtClean="0">
              <a:ea typeface="Times New Roman" panose="02020603050405020304" pitchFamily="18" charset="0"/>
              <a:cs typeface="Mangal"/>
            </a:endParaRPr>
          </a:p>
          <a:p>
            <a:endParaRPr lang="en-US" sz="1600" dirty="0"/>
          </a:p>
        </p:txBody>
      </p:sp>
      <p:sp>
        <p:nvSpPr>
          <p:cNvPr id="7" name="Content Placeholder 4"/>
          <p:cNvSpPr txBox="1">
            <a:spLocks/>
          </p:cNvSpPr>
          <p:nvPr/>
        </p:nvSpPr>
        <p:spPr>
          <a:xfrm>
            <a:off x="5994399" y="984885"/>
            <a:ext cx="6070222" cy="4967514"/>
          </a:xfrm>
          <a:prstGeom prst="rect">
            <a:avLst/>
          </a:prstGeom>
          <a:solidFill>
            <a:schemeClr val="accent2">
              <a:lumMod val="60000"/>
              <a:lumOff val="40000"/>
            </a:schemeClr>
          </a:solidFill>
        </p:spPr>
        <p:txBody>
          <a:bodyPr wrap="square" rtlCol="0">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400" dirty="0" smtClean="0"/>
              <a:t>1. What are the signs / symptoms which point towards suspected anaphylaxis?</a:t>
            </a:r>
          </a:p>
          <a:p>
            <a:pPr marL="0" indent="0" algn="just">
              <a:buFont typeface="Arial" pitchFamily="34" charset="0"/>
              <a:buNone/>
            </a:pPr>
            <a:r>
              <a:rPr lang="en-US" sz="2400" dirty="0" smtClean="0"/>
              <a:t>2. What are the steps the ANM must take on suspecting anaphylaxis?</a:t>
            </a:r>
          </a:p>
          <a:p>
            <a:pPr marL="0" indent="0" algn="just">
              <a:buFont typeface="Arial" pitchFamily="34" charset="0"/>
              <a:buNone/>
            </a:pPr>
            <a:r>
              <a:rPr lang="en-US" sz="2400" dirty="0" smtClean="0"/>
              <a:t>3. What is the dose of adrenaline that she must load and administer, if her anaphylaxis kit has an insulin syringe? What is the dose in ml if she has a tuberculin syringe?</a:t>
            </a:r>
          </a:p>
          <a:p>
            <a:pPr marL="0" indent="0" algn="just">
              <a:buFont typeface="Arial" pitchFamily="34" charset="0"/>
              <a:buNone/>
            </a:pPr>
            <a:r>
              <a:rPr lang="en-US" sz="2400" dirty="0" smtClean="0"/>
              <a:t>4. Should the ANM be worried about over-dosage or side effects after administering the dose of adrenaline? If yes, why? If no, why not?    </a:t>
            </a:r>
          </a:p>
          <a:p>
            <a:endParaRPr lang="en-US" dirty="0"/>
          </a:p>
        </p:txBody>
      </p:sp>
    </p:spTree>
    <p:extLst>
      <p:ext uri="{BB962C8B-B14F-4D97-AF65-F5344CB8AC3E}">
        <p14:creationId xmlns:p14="http://schemas.microsoft.com/office/powerpoint/2010/main" val="668206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0543" y="863222"/>
            <a:ext cx="10972800" cy="4525963"/>
          </a:xfrm>
        </p:spPr>
        <p:txBody>
          <a:bodyPr/>
          <a:lstStyle/>
          <a:p>
            <a:pPr marL="0" indent="0" algn="just">
              <a:buNone/>
            </a:pPr>
            <a:r>
              <a:rPr lang="en-US" sz="2400" dirty="0" smtClean="0"/>
              <a:t>After </a:t>
            </a:r>
            <a:r>
              <a:rPr lang="en-US" sz="2400" dirty="0"/>
              <a:t>administering a single IM age appropriate dose of adrenaline, the ANM called the 108/102 ambulance service. The 108/102 ambulance service was taking a long time in arriving. She quickly mobilized a jeep to take the child to the PHC. She informed her MO (PHC) about the incident and that she was on her way to the PHC with the child. At the PHC, the MO examined the child and used the AEFI management kit to maintain airway, breathing and circulation of child. He gave another dose of Adrenaline, </a:t>
            </a:r>
            <a:r>
              <a:rPr lang="en-US" sz="2400" dirty="0" err="1"/>
              <a:t>i</a:t>
            </a:r>
            <a:r>
              <a:rPr lang="en-US" sz="2400" dirty="0"/>
              <a:t>/v fluids and oxygen to the child. Despite some improvement, the MO (PHC) decided to transfer the child to the CHC as a </a:t>
            </a:r>
            <a:r>
              <a:rPr lang="en-US" sz="2400" dirty="0" smtClean="0"/>
              <a:t>pediatrician </a:t>
            </a:r>
            <a:r>
              <a:rPr lang="en-US" sz="2400" dirty="0"/>
              <a:t>and </a:t>
            </a:r>
            <a:r>
              <a:rPr lang="en-US" sz="2400" dirty="0" smtClean="0"/>
              <a:t>anesthetist </a:t>
            </a:r>
            <a:r>
              <a:rPr lang="en-US" sz="2400" dirty="0"/>
              <a:t>were available at the CHC. The MO informed the CHC and accompanied the child to the CHC. The child was further managed at the CHC and discharged the next day.</a:t>
            </a:r>
          </a:p>
          <a:p>
            <a:pPr lvl="0" algn="just"/>
            <a:endParaRPr lang="en-US" sz="2400" dirty="0" smtClean="0"/>
          </a:p>
          <a:p>
            <a:pPr lvl="0" algn="just"/>
            <a:r>
              <a:rPr lang="en-US" sz="2400" dirty="0" smtClean="0"/>
              <a:t>What </a:t>
            </a:r>
            <a:r>
              <a:rPr lang="en-US" sz="2400" dirty="0"/>
              <a:t>are the risks (what can go wrong) in this case study?</a:t>
            </a:r>
          </a:p>
          <a:p>
            <a:pPr lvl="0" algn="just"/>
            <a:r>
              <a:rPr lang="en-US" sz="2400" dirty="0"/>
              <a:t>How can the risks be managed? </a:t>
            </a:r>
          </a:p>
          <a:p>
            <a:pPr marL="0" indent="0" algn="just">
              <a:buNone/>
            </a:pPr>
            <a:endParaRPr lang="en-US" sz="2400" dirty="0"/>
          </a:p>
        </p:txBody>
      </p:sp>
      <p:sp>
        <p:nvSpPr>
          <p:cNvPr id="3" name="TextBox 2"/>
          <p:cNvSpPr txBox="1"/>
          <p:nvPr/>
        </p:nvSpPr>
        <p:spPr>
          <a:xfrm>
            <a:off x="4476466" y="122830"/>
            <a:ext cx="3083137" cy="861774"/>
          </a:xfrm>
          <a:prstGeom prst="rect">
            <a:avLst/>
          </a:prstGeom>
          <a:noFill/>
        </p:spPr>
        <p:txBody>
          <a:bodyPr wrap="square" rtlCol="0">
            <a:spAutoFit/>
          </a:bodyPr>
          <a:lstStyle/>
          <a:p>
            <a:r>
              <a:rPr lang="en-US" sz="3200" b="1" u="sng" dirty="0" smtClean="0"/>
              <a:t>Case Study 2</a:t>
            </a:r>
            <a:endParaRPr lang="en-US" sz="3200" dirty="0" smtClean="0"/>
          </a:p>
          <a:p>
            <a:endParaRPr lang="en-US" dirty="0"/>
          </a:p>
        </p:txBody>
      </p:sp>
    </p:spTree>
    <p:extLst>
      <p:ext uri="{BB962C8B-B14F-4D97-AF65-F5344CB8AC3E}">
        <p14:creationId xmlns:p14="http://schemas.microsoft.com/office/powerpoint/2010/main" val="1876308459"/>
      </p:ext>
    </p:extLst>
  </p:cSld>
  <p:clrMapOvr>
    <a:masterClrMapping/>
  </p:clrMapOvr>
</p:sld>
</file>

<file path=ppt/theme/theme1.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1450</Words>
  <Application>Microsoft Office PowerPoint</Application>
  <PresentationFormat>Custom</PresentationFormat>
  <Paragraphs>68</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4_Office Theme</vt:lpstr>
      <vt:lpstr>Case studies</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studies</dc:title>
  <dc:creator>Nidhi Gupta</dc:creator>
  <cp:lastModifiedBy>Dr.Anil kumar</cp:lastModifiedBy>
  <cp:revision>11</cp:revision>
  <dcterms:created xsi:type="dcterms:W3CDTF">2018-09-28T10:25:16Z</dcterms:created>
  <dcterms:modified xsi:type="dcterms:W3CDTF">2018-12-20T07:09:13Z</dcterms:modified>
</cp:coreProperties>
</file>