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bd11854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bd11854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bd11854d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bd11854d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bd11854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bd11854d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bd11854d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bd11854d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bd11854d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bd11854d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bd11854d8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bd11854d8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bd1185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bd11854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Pure Machine Learning Approaches for COVID19 Peak Prediction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Anmol Singhal, Harsh Bandhey, Mihir Goyal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effect the coronavirus has on the economic, social, industrial, academic etc. aspects of the society has led to many actions by authorities that have significantly affected the lifestyle of people. We have observed a variety of responses to COVID-19 by different countries. The enforcement of a lockdown has proven to be one of the most common and effective strategies. Though the success of the lockdowns is undeniable, the people often have to compromise and this adversely affects their livelihoods and mental health. Our work aims to predict the future of this virus, specifically for India and when it’ll be at its peak of growth. Learning this growth curve in an understandable way would help us estimate when all facets of life would go back to normal.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Introduction (Problem Statement)</a:t>
            </a:r>
            <a:endParaRPr/>
          </a:p>
        </p:txBody>
      </p:sp>
      <p:sp>
        <p:nvSpPr>
          <p:cNvPr id="72" name="Google Shape;72;p15"/>
          <p:cNvSpPr txBox="1"/>
          <p:nvPr>
            <p:ph idx="1" type="body"/>
          </p:nvPr>
        </p:nvSpPr>
        <p:spPr>
          <a:xfrm>
            <a:off x="311700" y="1152475"/>
            <a:ext cx="8520600" cy="75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Machine Learning to predict the week when the number new cases reaches is maximum for a county</a:t>
            </a:r>
            <a:endParaRPr/>
          </a:p>
        </p:txBody>
      </p:sp>
      <p:pic>
        <p:nvPicPr>
          <p:cNvPr id="73" name="Google Shape;73;p15"/>
          <p:cNvPicPr preferRelativeResize="0"/>
          <p:nvPr/>
        </p:nvPicPr>
        <p:blipFill>
          <a:blip r:embed="rId3">
            <a:alphaModFix/>
          </a:blip>
          <a:stretch>
            <a:fillRect/>
          </a:stretch>
        </p:blipFill>
        <p:spPr>
          <a:xfrm>
            <a:off x="4597371" y="1965226"/>
            <a:ext cx="4004928" cy="2827002"/>
          </a:xfrm>
          <a:prstGeom prst="rect">
            <a:avLst/>
          </a:prstGeom>
          <a:noFill/>
          <a:ln>
            <a:noFill/>
          </a:ln>
        </p:spPr>
      </p:pic>
      <p:pic>
        <p:nvPicPr>
          <p:cNvPr id="74" name="Google Shape;74;p15"/>
          <p:cNvPicPr preferRelativeResize="0"/>
          <p:nvPr/>
        </p:nvPicPr>
        <p:blipFill>
          <a:blip r:embed="rId4">
            <a:alphaModFix/>
          </a:blip>
          <a:stretch>
            <a:fillRect/>
          </a:stretch>
        </p:blipFill>
        <p:spPr>
          <a:xfrm>
            <a:off x="498225" y="1949613"/>
            <a:ext cx="4099159" cy="2893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4820725" y="2571750"/>
            <a:ext cx="4011575" cy="2473825"/>
          </a:xfrm>
          <a:prstGeom prst="rect">
            <a:avLst/>
          </a:prstGeom>
          <a:noFill/>
          <a:ln>
            <a:noFill/>
          </a:ln>
        </p:spPr>
      </p:pic>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and Method (Data)</a:t>
            </a:r>
            <a:endParaRPr/>
          </a:p>
        </p:txBody>
      </p:sp>
      <p:sp>
        <p:nvSpPr>
          <p:cNvPr id="81" name="Google Shape;81;p16"/>
          <p:cNvSpPr txBox="1"/>
          <p:nvPr>
            <p:ph idx="1" type="body"/>
          </p:nvPr>
        </p:nvSpPr>
        <p:spPr>
          <a:xfrm>
            <a:off x="311700" y="1017725"/>
            <a:ext cx="7203900" cy="38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Sources: 	‘Our World in Data’ (https://ourworldindata.org/coronavirus-source-data),</a:t>
            </a:r>
            <a:endParaRPr sz="1200">
              <a:solidFill>
                <a:schemeClr val="dk1"/>
              </a:solidFill>
            </a:endParaRPr>
          </a:p>
          <a:p>
            <a:pPr indent="457200" lvl="0" marL="457200" rtl="0" algn="l">
              <a:spcBef>
                <a:spcPts val="0"/>
              </a:spcBef>
              <a:spcAft>
                <a:spcPts val="0"/>
              </a:spcAft>
              <a:buNone/>
            </a:pPr>
            <a:r>
              <a:rPr lang="en" sz="1200">
                <a:solidFill>
                  <a:schemeClr val="dk1"/>
                </a:solidFill>
              </a:rPr>
              <a:t>European Center for Disease Prevention and Control (ECDC).</a:t>
            </a:r>
            <a:endParaRPr sz="1200">
              <a:solidFill>
                <a:schemeClr val="dk1"/>
              </a:solidFill>
            </a:endParaRPr>
          </a:p>
          <a:p>
            <a:pPr indent="457200" lvl="0" marL="45720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establish the following usable features in the data per location (country):</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population, population_density, median_age, aged_65_older, aged_70_older, gdp_per_capita, extreme_poverty, cvd_death_rate, diabetes_prevalence, female_smokers, male_smokers, handwashing_facilities, hospital_beds_per_thousand</a:t>
            </a:r>
            <a:endParaRPr b="1" sz="12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rPr>
              <a:t>Among which the following data is sequential</a:t>
            </a:r>
            <a:endParaRPr sz="1200">
              <a:solidFill>
                <a:schemeClr val="dk1"/>
              </a:solidFill>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Total_cases, New_cases,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Total_cases_per_million, New_cases_per_million</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We filter data for each country on the basis of the following filters.</a:t>
            </a:r>
            <a:endParaRPr sz="1200">
              <a:solidFill>
                <a:schemeClr val="dk1"/>
              </a:solidFill>
            </a:endParaRPr>
          </a:p>
          <a:p>
            <a:pPr indent="-304800" lvl="0" marL="914400" rtl="0" algn="l">
              <a:spcBef>
                <a:spcPts val="0"/>
              </a:spcBef>
              <a:spcAft>
                <a:spcPts val="0"/>
              </a:spcAft>
              <a:buClr>
                <a:schemeClr val="dk1"/>
              </a:buClr>
              <a:buSzPts val="1200"/>
              <a:buChar char="●"/>
            </a:pPr>
            <a:r>
              <a:rPr b="1" lang="en" sz="1200">
                <a:solidFill>
                  <a:schemeClr val="dk1"/>
                </a:solidFill>
              </a:rPr>
              <a:t>With Population &gt; 1,00,000</a:t>
            </a:r>
            <a:endParaRPr b="1" sz="1200">
              <a:solidFill>
                <a:schemeClr val="dk1"/>
              </a:solidFill>
            </a:endParaRPr>
          </a:p>
          <a:p>
            <a:pPr indent="-304800" lvl="0" marL="914400" rtl="0" algn="l">
              <a:spcBef>
                <a:spcPts val="0"/>
              </a:spcBef>
              <a:spcAft>
                <a:spcPts val="0"/>
              </a:spcAft>
              <a:buClr>
                <a:schemeClr val="dk1"/>
              </a:buClr>
              <a:buSzPts val="1200"/>
              <a:buChar char="●"/>
            </a:pPr>
            <a:r>
              <a:rPr b="1" lang="en" sz="1200">
                <a:solidFill>
                  <a:schemeClr val="dk1"/>
                </a:solidFill>
              </a:rPr>
              <a:t>Starting from Total_cases_per_million &gt; 1</a:t>
            </a:r>
            <a:endParaRPr b="1" sz="1200">
              <a:solidFill>
                <a:schemeClr val="dk1"/>
              </a:solidFill>
            </a:endParaRPr>
          </a:p>
          <a:p>
            <a:pPr indent="-304800" lvl="0" marL="914400" rtl="0" algn="l">
              <a:spcBef>
                <a:spcPts val="0"/>
              </a:spcBef>
              <a:spcAft>
                <a:spcPts val="0"/>
              </a:spcAft>
              <a:buClr>
                <a:schemeClr val="dk1"/>
              </a:buClr>
              <a:buSzPts val="1200"/>
              <a:buChar char="●"/>
            </a:pPr>
            <a:r>
              <a:rPr b="1" lang="en" sz="1200">
                <a:solidFill>
                  <a:schemeClr val="dk1"/>
                </a:solidFill>
              </a:rPr>
              <a:t>And had No of weeks since above &gt; 10</a:t>
            </a:r>
            <a:endParaRPr b="1" sz="1200">
              <a:solidFill>
                <a:schemeClr val="dk1"/>
              </a:solidFill>
            </a:endParaRPr>
          </a:p>
          <a:p>
            <a:pPr indent="0" lvl="0" marL="0" rtl="0" algn="l">
              <a:spcBef>
                <a:spcPts val="0"/>
              </a:spcBef>
              <a:spcAft>
                <a:spcPts val="0"/>
              </a:spcAft>
              <a:buNone/>
            </a:pPr>
            <a:r>
              <a:rPr lang="en" sz="1200">
                <a:solidFill>
                  <a:schemeClr val="dk1"/>
                </a:solidFill>
              </a:rPr>
              <a:t>All data is aligned with day 0 as the day when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Total_cases_per_million crosses 1 for the country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and Method (Data)</a:t>
            </a:r>
            <a:endParaRPr/>
          </a:p>
        </p:txBody>
      </p:sp>
      <p:sp>
        <p:nvSpPr>
          <p:cNvPr id="87" name="Google Shape;87;p17"/>
          <p:cNvSpPr txBox="1"/>
          <p:nvPr>
            <p:ph idx="1" type="body"/>
          </p:nvPr>
        </p:nvSpPr>
        <p:spPr>
          <a:xfrm>
            <a:off x="311700" y="1074875"/>
            <a:ext cx="8520600" cy="38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All data is aligned with day 0 as the day when Total_cases_per_million crosses 1 for the country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Original</a:t>
            </a:r>
            <a:r>
              <a:rPr lang="en" sz="1200">
                <a:solidFill>
                  <a:schemeClr val="dk1"/>
                </a:solidFill>
              </a:rPr>
              <a:t> data has 209 Countries, after filtering 163 Countries are left</a:t>
            </a:r>
            <a:endParaRPr sz="1200">
              <a:solidFill>
                <a:schemeClr val="dk1"/>
              </a:solidFill>
            </a:endParaRPr>
          </a:p>
          <a:p>
            <a:pPr indent="0" lvl="0" marL="0" rtl="0" algn="l">
              <a:spcBef>
                <a:spcPts val="0"/>
              </a:spcBef>
              <a:spcAft>
                <a:spcPts val="0"/>
              </a:spcAft>
              <a:buNone/>
            </a:pPr>
            <a:r>
              <a:rPr lang="en" sz="1200">
                <a:solidFill>
                  <a:schemeClr val="dk1"/>
                </a:solidFill>
              </a:rPr>
              <a:t>Total of </a:t>
            </a:r>
            <a:r>
              <a:rPr b="1" lang="en" sz="1200">
                <a:solidFill>
                  <a:schemeClr val="dk1"/>
                </a:solidFill>
              </a:rPr>
              <a:t>151 Countries</a:t>
            </a:r>
            <a:r>
              <a:rPr lang="en" sz="1200">
                <a:solidFill>
                  <a:schemeClr val="dk1"/>
                </a:solidFill>
              </a:rPr>
              <a:t> are found among which </a:t>
            </a:r>
            <a:r>
              <a:rPr b="1" lang="en" sz="1200">
                <a:solidFill>
                  <a:schemeClr val="dk1"/>
                </a:solidFill>
              </a:rPr>
              <a:t>101 Countries have peaked and 50 Countries including India have yet to peak </a:t>
            </a:r>
            <a:r>
              <a:rPr lang="en" sz="1200">
                <a:solidFill>
                  <a:schemeClr val="dk1"/>
                </a:solidFill>
              </a:rPr>
              <a:t>one week before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Further, we generate 2 features, as </a:t>
            </a:r>
            <a:r>
              <a:rPr b="1" lang="en" sz="1200">
                <a:solidFill>
                  <a:schemeClr val="dk1"/>
                </a:solidFill>
              </a:rPr>
              <a:t>moving average with a rolling window of 7 days</a:t>
            </a:r>
            <a:endParaRPr b="1" sz="1200">
              <a:solidFill>
                <a:schemeClr val="dk1"/>
              </a:solidFill>
            </a:endParaRPr>
          </a:p>
          <a:p>
            <a:pPr indent="-304800" lvl="0" marL="457200" rtl="0" algn="l">
              <a:spcBef>
                <a:spcPts val="0"/>
              </a:spcBef>
              <a:spcAft>
                <a:spcPts val="0"/>
              </a:spcAft>
              <a:buClr>
                <a:schemeClr val="dk1"/>
              </a:buClr>
              <a:buSzPts val="1200"/>
              <a:buFont typeface="Courier New"/>
              <a:buChar char="●"/>
            </a:pPr>
            <a:r>
              <a:rPr b="1" lang="en" sz="1200">
                <a:solidFill>
                  <a:schemeClr val="dk1"/>
                </a:solidFill>
                <a:latin typeface="Courier New"/>
                <a:ea typeface="Courier New"/>
                <a:cs typeface="Courier New"/>
                <a:sym typeface="Courier New"/>
              </a:rPr>
              <a:t>moving_average(new_cases)</a:t>
            </a:r>
            <a:endParaRPr b="1"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b="1" lang="en" sz="1200">
                <a:solidFill>
                  <a:schemeClr val="dk1"/>
                </a:solidFill>
                <a:latin typeface="Courier New"/>
                <a:ea typeface="Courier New"/>
                <a:cs typeface="Courier New"/>
                <a:sym typeface="Courier New"/>
              </a:rPr>
              <a:t>moving_average(new_cases_per_million)</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rPr>
              <a:t>Further, to predict if the peak is n weeks after this week</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rPr>
              <a:t>Further, we find the peak of each country and take the last (n+1)*7 to (n)7 days previous to peak as sequential features (of length 7, other lengths can also be used) for the LSTM model with the following six features:</a:t>
            </a:r>
            <a:endParaRPr sz="1200">
              <a:solidFill>
                <a:schemeClr val="dk1"/>
              </a:solidFill>
            </a:endParaRPr>
          </a:p>
          <a:p>
            <a:pPr indent="-304800" lvl="0" marL="457200" rtl="0" algn="l">
              <a:spcBef>
                <a:spcPts val="0"/>
              </a:spcBef>
              <a:spcAft>
                <a:spcPts val="0"/>
              </a:spcAft>
              <a:buClr>
                <a:schemeClr val="dk1"/>
              </a:buClr>
              <a:buSzPts val="1200"/>
              <a:buFont typeface="Courier New"/>
              <a:buChar char="●"/>
            </a:pPr>
            <a:r>
              <a:rPr b="1" lang="en" sz="1200">
                <a:solidFill>
                  <a:schemeClr val="dk1"/>
                </a:solidFill>
                <a:latin typeface="Courier New"/>
                <a:ea typeface="Courier New"/>
                <a:cs typeface="Courier New"/>
                <a:sym typeface="Courier New"/>
              </a:rPr>
              <a:t>Total_cases, New_cases, Total_cases_per_million,New_cases_per_million</a:t>
            </a:r>
            <a:endParaRPr b="1" sz="1200">
              <a:solidFill>
                <a:schemeClr val="dk1"/>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Courier New"/>
              <a:buChar char="●"/>
            </a:pPr>
            <a:r>
              <a:rPr b="1" lang="en" sz="1200">
                <a:solidFill>
                  <a:schemeClr val="dk1"/>
                </a:solidFill>
                <a:latin typeface="Courier New"/>
                <a:ea typeface="Courier New"/>
                <a:cs typeface="Courier New"/>
                <a:sym typeface="Courier New"/>
              </a:rPr>
              <a:t>moving_average(new_cases), moving_average(new_cases_per_million)</a:t>
            </a:r>
            <a:endParaRPr b="1"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rPr>
              <a:t>So as to form,</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n_countries*7*6 features for training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and Methods (Models)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Based Sequence Classifiers at N-Weeks ahead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LSTM based classification on New Cases</a:t>
            </a:r>
            <a:endParaRPr sz="1100">
              <a:solidFill>
                <a:schemeClr val="dk1"/>
              </a:solidFill>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LSTM with cell units= </a:t>
            </a:r>
            <a:r>
              <a:rPr lang="en" sz="1050">
                <a:solidFill>
                  <a:srgbClr val="09885A"/>
                </a:solidFill>
                <a:latin typeface="Courier New"/>
                <a:ea typeface="Courier New"/>
                <a:cs typeface="Courier New"/>
                <a:sym typeface="Courier New"/>
              </a:rPr>
              <a:t>28,</a:t>
            </a:r>
            <a:r>
              <a:rPr lang="en" sz="1050">
                <a:solidFill>
                  <a:schemeClr val="dk1"/>
                </a:solidFill>
                <a:latin typeface="Courier New"/>
                <a:ea typeface="Courier New"/>
                <a:cs typeface="Courier New"/>
                <a:sym typeface="Courier New"/>
              </a:rPr>
              <a:t> activation layers=</a:t>
            </a:r>
            <a:r>
              <a:rPr lang="en" sz="1050">
                <a:solidFill>
                  <a:srgbClr val="A31515"/>
                </a:solidFill>
                <a:latin typeface="Courier New"/>
                <a:ea typeface="Courier New"/>
                <a:cs typeface="Courier New"/>
                <a:sym typeface="Courier New"/>
              </a:rPr>
              <a:t>'relu'</a:t>
            </a:r>
            <a:endParaRPr sz="1050">
              <a:solidFill>
                <a:schemeClr val="dk1"/>
              </a:solidFill>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FC Dense Layer </a:t>
            </a:r>
            <a:r>
              <a:rPr lang="en" sz="1050">
                <a:solidFill>
                  <a:srgbClr val="09885A"/>
                </a:solidFill>
                <a:latin typeface="Courier New"/>
                <a:ea typeface="Courier New"/>
                <a:cs typeface="Courier New"/>
                <a:sym typeface="Courier New"/>
              </a:rPr>
              <a:t>1</a:t>
            </a:r>
            <a:r>
              <a:rPr lang="en" sz="1050">
                <a:solidFill>
                  <a:schemeClr val="dk1"/>
                </a:solidFill>
                <a:latin typeface="Courier New"/>
                <a:ea typeface="Courier New"/>
                <a:cs typeface="Courier New"/>
                <a:sym typeface="Courier New"/>
              </a:rPr>
              <a:t>, activation=</a:t>
            </a:r>
            <a:r>
              <a:rPr lang="en" sz="1050">
                <a:solidFill>
                  <a:srgbClr val="A31515"/>
                </a:solidFill>
                <a:latin typeface="Courier New"/>
                <a:ea typeface="Courier New"/>
                <a:cs typeface="Courier New"/>
                <a:sym typeface="Courier New"/>
              </a:rPr>
              <a:t>'sigmoid'</a:t>
            </a: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loss=</a:t>
            </a:r>
            <a:r>
              <a:rPr lang="en" sz="1050">
                <a:solidFill>
                  <a:srgbClr val="A31515"/>
                </a:solidFill>
                <a:latin typeface="Courier New"/>
                <a:ea typeface="Courier New"/>
                <a:cs typeface="Courier New"/>
                <a:sym typeface="Courier New"/>
              </a:rPr>
              <a:t>'binary_crossentropy'</a:t>
            </a:r>
            <a:r>
              <a:rPr lang="en" sz="1050">
                <a:solidFill>
                  <a:schemeClr val="dk1"/>
                </a:solidFill>
                <a:latin typeface="Courier New"/>
                <a:ea typeface="Courier New"/>
                <a:cs typeface="Courier New"/>
                <a:sym typeface="Courier New"/>
              </a:rPr>
              <a:t>, optimizer= stochastic gradient descent</a:t>
            </a:r>
            <a:endParaRPr sz="1050">
              <a:solidFill>
                <a:schemeClr val="dk1"/>
              </a:solidFill>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Learning rate=</a:t>
            </a:r>
            <a:r>
              <a:rPr lang="en" sz="1050">
                <a:solidFill>
                  <a:srgbClr val="09885A"/>
                </a:solidFill>
                <a:latin typeface="Courier New"/>
                <a:ea typeface="Courier New"/>
                <a:cs typeface="Courier New"/>
                <a:sym typeface="Courier New"/>
              </a:rPr>
              <a:t>1e-10</a:t>
            </a:r>
            <a:r>
              <a:rPr lang="en" sz="1050">
                <a:solidFill>
                  <a:schemeClr val="dk1"/>
                </a:solidFill>
                <a:latin typeface="Courier New"/>
                <a:ea typeface="Courier New"/>
                <a:cs typeface="Courier New"/>
                <a:sym typeface="Courier New"/>
              </a:rPr>
              <a:t>, decay=</a:t>
            </a:r>
            <a:r>
              <a:rPr lang="en" sz="1050">
                <a:solidFill>
                  <a:srgbClr val="09885A"/>
                </a:solidFill>
                <a:latin typeface="Courier New"/>
                <a:ea typeface="Courier New"/>
                <a:cs typeface="Courier New"/>
                <a:sym typeface="Courier New"/>
              </a:rPr>
              <a:t>1e-6</a:t>
            </a:r>
            <a:r>
              <a:rPr lang="en" sz="1050">
                <a:solidFill>
                  <a:schemeClr val="dk1"/>
                </a:solidFill>
                <a:latin typeface="Courier New"/>
                <a:ea typeface="Courier New"/>
                <a:cs typeface="Courier New"/>
                <a:sym typeface="Courier New"/>
              </a:rPr>
              <a:t>, momentum=</a:t>
            </a:r>
            <a:r>
              <a:rPr lang="en" sz="1050">
                <a:solidFill>
                  <a:srgbClr val="09885A"/>
                </a:solidFill>
                <a:latin typeface="Courier New"/>
                <a:ea typeface="Courier New"/>
                <a:cs typeface="Courier New"/>
                <a:sym typeface="Courier New"/>
              </a:rPr>
              <a:t>0.9</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LSTM based classification on Rate of Change</a:t>
            </a:r>
            <a:endParaRPr sz="1100">
              <a:solidFill>
                <a:schemeClr val="dk1"/>
              </a:solidFill>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LSTM units= </a:t>
            </a:r>
            <a:r>
              <a:rPr lang="en" sz="1050">
                <a:solidFill>
                  <a:srgbClr val="09885A"/>
                </a:solidFill>
                <a:latin typeface="Courier New"/>
                <a:ea typeface="Courier New"/>
                <a:cs typeface="Courier New"/>
                <a:sym typeface="Courier New"/>
              </a:rPr>
              <a:t>28,</a:t>
            </a:r>
            <a:r>
              <a:rPr lang="en" sz="1050">
                <a:solidFill>
                  <a:schemeClr val="dk1"/>
                </a:solidFill>
                <a:latin typeface="Courier New"/>
                <a:ea typeface="Courier New"/>
                <a:cs typeface="Courier New"/>
                <a:sym typeface="Courier New"/>
              </a:rPr>
              <a:t> activation layer=</a:t>
            </a:r>
            <a:r>
              <a:rPr lang="en" sz="1050">
                <a:solidFill>
                  <a:srgbClr val="A31515"/>
                </a:solidFill>
                <a:latin typeface="Courier New"/>
                <a:ea typeface="Courier New"/>
                <a:cs typeface="Courier New"/>
                <a:sym typeface="Courier New"/>
              </a:rPr>
              <a:t>'relu'</a:t>
            </a:r>
            <a:endParaRPr sz="1050">
              <a:solidFill>
                <a:schemeClr val="dk1"/>
              </a:solidFill>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FC Dense Layer </a:t>
            </a:r>
            <a:r>
              <a:rPr lang="en" sz="1050">
                <a:solidFill>
                  <a:srgbClr val="09885A"/>
                </a:solidFill>
                <a:latin typeface="Courier New"/>
                <a:ea typeface="Courier New"/>
                <a:cs typeface="Courier New"/>
                <a:sym typeface="Courier New"/>
              </a:rPr>
              <a:t>1</a:t>
            </a:r>
            <a:r>
              <a:rPr lang="en" sz="1050">
                <a:solidFill>
                  <a:schemeClr val="dk1"/>
                </a:solidFill>
                <a:latin typeface="Courier New"/>
                <a:ea typeface="Courier New"/>
                <a:cs typeface="Courier New"/>
                <a:sym typeface="Courier New"/>
              </a:rPr>
              <a:t>, activation=</a:t>
            </a:r>
            <a:r>
              <a:rPr lang="en" sz="1050">
                <a:solidFill>
                  <a:srgbClr val="A31515"/>
                </a:solidFill>
                <a:latin typeface="Courier New"/>
                <a:ea typeface="Courier New"/>
                <a:cs typeface="Courier New"/>
                <a:sym typeface="Courier New"/>
              </a:rPr>
              <a:t>'sigmoid'</a:t>
            </a: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loss=</a:t>
            </a:r>
            <a:r>
              <a:rPr lang="en" sz="1050">
                <a:solidFill>
                  <a:srgbClr val="A31515"/>
                </a:solidFill>
                <a:latin typeface="Courier New"/>
                <a:ea typeface="Courier New"/>
                <a:cs typeface="Courier New"/>
                <a:sym typeface="Courier New"/>
              </a:rPr>
              <a:t>'binary_crossentropy'</a:t>
            </a:r>
            <a:r>
              <a:rPr lang="en" sz="1050">
                <a:solidFill>
                  <a:schemeClr val="dk1"/>
                </a:solidFill>
                <a:latin typeface="Courier New"/>
                <a:ea typeface="Courier New"/>
                <a:cs typeface="Courier New"/>
                <a:sym typeface="Courier New"/>
              </a:rPr>
              <a:t>, optimizer= ‘adam’</a:t>
            </a:r>
            <a:endParaRPr sz="1050">
              <a:solidFill>
                <a:schemeClr val="dk1"/>
              </a:solidFill>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Learning rate=</a:t>
            </a:r>
            <a:r>
              <a:rPr lang="en" sz="1050">
                <a:solidFill>
                  <a:srgbClr val="09885A"/>
                </a:solidFill>
                <a:latin typeface="Courier New"/>
                <a:ea typeface="Courier New"/>
                <a:cs typeface="Courier New"/>
                <a:sym typeface="Courier New"/>
              </a:rPr>
              <a:t>1e-10</a:t>
            </a:r>
            <a:r>
              <a:rPr lang="en" sz="1050">
                <a:solidFill>
                  <a:schemeClr val="dk1"/>
                </a:solidFill>
                <a:latin typeface="Courier New"/>
                <a:ea typeface="Courier New"/>
                <a:cs typeface="Courier New"/>
                <a:sym typeface="Courier New"/>
              </a:rPr>
              <a:t>, beta_1(decay rate of 1st moment)=</a:t>
            </a:r>
            <a:r>
              <a:rPr lang="en" sz="1050">
                <a:solidFill>
                  <a:srgbClr val="09885A"/>
                </a:solidFill>
                <a:latin typeface="Courier New"/>
                <a:ea typeface="Courier New"/>
                <a:cs typeface="Courier New"/>
                <a:sym typeface="Courier New"/>
              </a:rPr>
              <a:t>0.9</a:t>
            </a:r>
            <a:r>
              <a:rPr lang="en" sz="1050">
                <a:solidFill>
                  <a:schemeClr val="dk1"/>
                </a:solidFill>
                <a:latin typeface="Courier New"/>
                <a:ea typeface="Courier New"/>
                <a:cs typeface="Courier New"/>
                <a:sym typeface="Courier New"/>
              </a:rPr>
              <a:t>, beta_2(decay rate of 2nd moment)=</a:t>
            </a:r>
            <a:r>
              <a:rPr lang="en" sz="1050">
                <a:solidFill>
                  <a:srgbClr val="09885A"/>
                </a:solidFill>
                <a:latin typeface="Courier New"/>
                <a:ea typeface="Courier New"/>
                <a:cs typeface="Courier New"/>
                <a:sym typeface="Courier New"/>
              </a:rPr>
              <a:t>0.999</a:t>
            </a:r>
            <a:endParaRPr sz="1050">
              <a:solidFill>
                <a:schemeClr val="dk1"/>
              </a:solidFill>
              <a:latin typeface="Courier New"/>
              <a:ea typeface="Courier New"/>
              <a:cs typeface="Courier New"/>
              <a:sym typeface="Courier New"/>
            </a:endParaRPr>
          </a:p>
          <a:p>
            <a:pPr indent="-298450" lvl="0" marL="457200" rtl="0" algn="l">
              <a:spcBef>
                <a:spcPts val="0"/>
              </a:spcBef>
              <a:spcAft>
                <a:spcPts val="0"/>
              </a:spcAft>
              <a:buClr>
                <a:schemeClr val="dk1"/>
              </a:buClr>
              <a:buSzPts val="1100"/>
              <a:buChar char="●"/>
            </a:pPr>
            <a:r>
              <a:rPr lang="en" sz="1100">
                <a:solidFill>
                  <a:schemeClr val="dk1"/>
                </a:solidFill>
              </a:rPr>
              <a:t>LSTM based classification on Rate of Change (Regalarized)</a:t>
            </a:r>
            <a:endParaRPr sz="1100">
              <a:solidFill>
                <a:schemeClr val="dk1"/>
              </a:solidFill>
            </a:endParaRPr>
          </a:p>
          <a:p>
            <a:pPr indent="0" lvl="0" marL="45720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Same as above plus</a:t>
            </a:r>
            <a:endParaRPr sz="1100">
              <a:solidFill>
                <a:schemeClr val="dk1"/>
              </a:solidFill>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Kernel regularizer l2 1e-5, Bias regularizer l2 1e-5</a:t>
            </a:r>
            <a:endParaRPr sz="1050">
              <a:solidFill>
                <a:schemeClr val="dk1"/>
              </a:solidFill>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Recurrent regularizer l2 1e-5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(LSTM Based Sequence Classifiers)</a:t>
            </a:r>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43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Sample Loss and Accuracy Graphs</a:t>
            </a:r>
            <a:endParaRPr/>
          </a:p>
        </p:txBody>
      </p:sp>
      <p:pic>
        <p:nvPicPr>
          <p:cNvPr id="100" name="Google Shape;100;p19"/>
          <p:cNvPicPr preferRelativeResize="0"/>
          <p:nvPr/>
        </p:nvPicPr>
        <p:blipFill>
          <a:blip r:embed="rId3">
            <a:alphaModFix/>
          </a:blip>
          <a:stretch>
            <a:fillRect/>
          </a:stretch>
        </p:blipFill>
        <p:spPr>
          <a:xfrm>
            <a:off x="311701" y="1703675"/>
            <a:ext cx="8520601" cy="30217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(LSTM Based Sequence Classifiers)</a:t>
            </a:r>
            <a:endParaRPr/>
          </a:p>
        </p:txBody>
      </p:sp>
      <p:pic>
        <p:nvPicPr>
          <p:cNvPr id="106" name="Google Shape;106;p20"/>
          <p:cNvPicPr preferRelativeResize="0"/>
          <p:nvPr/>
        </p:nvPicPr>
        <p:blipFill rotWithShape="1">
          <a:blip r:embed="rId3">
            <a:alphaModFix/>
          </a:blip>
          <a:srcRect b="0" l="0" r="0" t="0"/>
          <a:stretch/>
        </p:blipFill>
        <p:spPr>
          <a:xfrm>
            <a:off x="464100" y="1076275"/>
            <a:ext cx="5579301" cy="3869100"/>
          </a:xfrm>
          <a:prstGeom prst="rect">
            <a:avLst/>
          </a:prstGeom>
          <a:noFill/>
          <a:ln>
            <a:noFill/>
          </a:ln>
        </p:spPr>
      </p:pic>
      <p:pic>
        <p:nvPicPr>
          <p:cNvPr id="107" name="Google Shape;107;p20"/>
          <p:cNvPicPr preferRelativeResize="0"/>
          <p:nvPr/>
        </p:nvPicPr>
        <p:blipFill>
          <a:blip r:embed="rId4">
            <a:alphaModFix/>
          </a:blip>
          <a:stretch>
            <a:fillRect/>
          </a:stretch>
        </p:blipFill>
        <p:spPr>
          <a:xfrm>
            <a:off x="6098096" y="1807875"/>
            <a:ext cx="2658000" cy="210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