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Old Standard TT"/>
      <p:regular r:id="rId27"/>
      <p:bold r:id="rId28"/>
      <p: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ldStandardTT-bold.fntdata"/><Relationship Id="rId27" Type="http://schemas.openxmlformats.org/officeDocument/2006/relationships/font" Target="fonts/OldStandardT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b459d01ef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b459d01ef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b459d01ef_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b459d01ef_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b459d01ef_4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b459d01ef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b459d01ef_4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b459d01ef_4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b459d01ef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b459d01ef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b459d01e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b459d01e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b459d01ef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b459d01ef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b459d01ef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b459d01ef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b459d01ef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b459d01ef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8b459d01ef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b459d01ef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b459d01ef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b459d01ef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b459d01ef_4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b459d01ef_4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b459d01ef_4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b459d01ef_4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8b459d01ef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b459d01ef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b459d01ef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b459d01ef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b459d01ef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b459d01e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b459d01ef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b459d01ef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b459d01ef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b459d01ef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b459d01ef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b459d01ef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b459d01ef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b459d01ef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Pure ML Approaches for COVID-19 Peak Prediction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t>Linear regression on rate of change to predict the day of peak</a:t>
            </a:r>
            <a:endParaRPr/>
          </a:p>
        </p:txBody>
      </p:sp>
      <p:pic>
        <p:nvPicPr>
          <p:cNvPr id="124" name="Google Shape;124;p22"/>
          <p:cNvPicPr preferRelativeResize="0"/>
          <p:nvPr/>
        </p:nvPicPr>
        <p:blipFill>
          <a:blip r:embed="rId3">
            <a:alphaModFix/>
          </a:blip>
          <a:stretch>
            <a:fillRect/>
          </a:stretch>
        </p:blipFill>
        <p:spPr>
          <a:xfrm>
            <a:off x="5921475" y="1656425"/>
            <a:ext cx="2794882" cy="1830650"/>
          </a:xfrm>
          <a:prstGeom prst="rect">
            <a:avLst/>
          </a:prstGeom>
          <a:noFill/>
          <a:ln>
            <a:noFill/>
          </a:ln>
          <a:effectLst>
            <a:outerShdw blurRad="57150" rotWithShape="0" algn="bl" dir="5400000" dist="19050">
              <a:srgbClr val="000000">
                <a:alpha val="50000"/>
              </a:srgbClr>
            </a:outerShdw>
          </a:effectLst>
        </p:spPr>
      </p:pic>
      <p:pic>
        <p:nvPicPr>
          <p:cNvPr id="125" name="Google Shape;125;p22"/>
          <p:cNvPicPr preferRelativeResize="0"/>
          <p:nvPr/>
        </p:nvPicPr>
        <p:blipFill>
          <a:blip r:embed="rId4">
            <a:alphaModFix/>
          </a:blip>
          <a:stretch>
            <a:fillRect/>
          </a:stretch>
        </p:blipFill>
        <p:spPr>
          <a:xfrm>
            <a:off x="225875" y="1656426"/>
            <a:ext cx="2739029" cy="1830650"/>
          </a:xfrm>
          <a:prstGeom prst="rect">
            <a:avLst/>
          </a:prstGeom>
          <a:noFill/>
          <a:ln>
            <a:noFill/>
          </a:ln>
          <a:effectLst>
            <a:outerShdw blurRad="57150" rotWithShape="0" algn="bl" dir="5400000" dist="19050">
              <a:srgbClr val="000000">
                <a:alpha val="50000"/>
              </a:srgbClr>
            </a:outerShdw>
          </a:effectLst>
        </p:spPr>
      </p:pic>
      <p:pic>
        <p:nvPicPr>
          <p:cNvPr id="126" name="Google Shape;126;p22"/>
          <p:cNvPicPr preferRelativeResize="0"/>
          <p:nvPr/>
        </p:nvPicPr>
        <p:blipFill>
          <a:blip r:embed="rId5">
            <a:alphaModFix/>
          </a:blip>
          <a:stretch>
            <a:fillRect/>
          </a:stretch>
        </p:blipFill>
        <p:spPr>
          <a:xfrm>
            <a:off x="2980606" y="1656425"/>
            <a:ext cx="2885744" cy="1830650"/>
          </a:xfrm>
          <a:prstGeom prst="rect">
            <a:avLst/>
          </a:prstGeom>
          <a:noFill/>
          <a:ln>
            <a:noFill/>
          </a:ln>
          <a:effectLst>
            <a:outerShdw blurRad="57150" rotWithShape="0" algn="bl" dir="5400000" dist="19050">
              <a:srgbClr val="000000">
                <a:alpha val="50000"/>
              </a:srgbClr>
            </a:outerShdw>
          </a:effectLst>
        </p:spPr>
      </p:pic>
      <p:sp>
        <p:nvSpPr>
          <p:cNvPr id="127" name="Google Shape;127;p22"/>
          <p:cNvSpPr txBox="1"/>
          <p:nvPr/>
        </p:nvSpPr>
        <p:spPr>
          <a:xfrm>
            <a:off x="300288" y="3536150"/>
            <a:ext cx="2590200" cy="32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ld Standard TT"/>
                <a:ea typeface="Old Standard TT"/>
                <a:cs typeface="Old Standard TT"/>
                <a:sym typeface="Old Standard TT"/>
              </a:rPr>
              <a:t>India’s Rate of Change Curve</a:t>
            </a:r>
            <a:endParaRPr b="1">
              <a:latin typeface="Old Standard TT"/>
              <a:ea typeface="Old Standard TT"/>
              <a:cs typeface="Old Standard TT"/>
              <a:sym typeface="Old Standard TT"/>
            </a:endParaRPr>
          </a:p>
        </p:txBody>
      </p:sp>
      <p:sp>
        <p:nvSpPr>
          <p:cNvPr id="128" name="Google Shape;128;p22"/>
          <p:cNvSpPr txBox="1"/>
          <p:nvPr/>
        </p:nvSpPr>
        <p:spPr>
          <a:xfrm>
            <a:off x="3276888" y="3536150"/>
            <a:ext cx="2590200" cy="32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ld Standard TT"/>
                <a:ea typeface="Old Standard TT"/>
                <a:cs typeface="Old Standard TT"/>
                <a:sym typeface="Old Standard TT"/>
              </a:rPr>
              <a:t>Prediction for India</a:t>
            </a:r>
            <a:endParaRPr b="1">
              <a:latin typeface="Old Standard TT"/>
              <a:ea typeface="Old Standard TT"/>
              <a:cs typeface="Old Standard TT"/>
              <a:sym typeface="Old Standard TT"/>
            </a:endParaRPr>
          </a:p>
        </p:txBody>
      </p:sp>
      <p:sp>
        <p:nvSpPr>
          <p:cNvPr id="129" name="Google Shape;129;p22"/>
          <p:cNvSpPr txBox="1"/>
          <p:nvPr/>
        </p:nvSpPr>
        <p:spPr>
          <a:xfrm>
            <a:off x="6126150" y="3536150"/>
            <a:ext cx="2590200" cy="32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ld Standard TT"/>
                <a:ea typeface="Old Standard TT"/>
                <a:cs typeface="Old Standard TT"/>
                <a:sym typeface="Old Standard TT"/>
              </a:rPr>
              <a:t>Prediction for a country similar to India</a:t>
            </a:r>
            <a:endParaRPr b="1">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t>LSTM for regression on future rates of change</a:t>
            </a:r>
            <a:endParaRPr sz="2400"/>
          </a:p>
        </p:txBody>
      </p:sp>
      <p:sp>
        <p:nvSpPr>
          <p:cNvPr id="135" name="Google Shape;135;p2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The premise was to see if the past rates of change of new cases could be used to predict the future rates</a:t>
            </a:r>
            <a:endParaRPr/>
          </a:p>
          <a:p>
            <a:pPr indent="-342900" lvl="0" marL="457200" rtl="0" algn="l">
              <a:lnSpc>
                <a:spcPct val="150000"/>
              </a:lnSpc>
              <a:spcBef>
                <a:spcPts val="0"/>
              </a:spcBef>
              <a:spcAft>
                <a:spcPts val="0"/>
              </a:spcAft>
              <a:buSzPts val="1800"/>
              <a:buChar char="●"/>
            </a:pPr>
            <a:r>
              <a:rPr lang="en"/>
              <a:t>X: Last 20 days’ rates of change of new cases</a:t>
            </a:r>
            <a:endParaRPr/>
          </a:p>
          <a:p>
            <a:pPr indent="-342900" lvl="0" marL="457200" rtl="0" algn="l">
              <a:lnSpc>
                <a:spcPct val="150000"/>
              </a:lnSpc>
              <a:spcBef>
                <a:spcPts val="0"/>
              </a:spcBef>
              <a:spcAft>
                <a:spcPts val="0"/>
              </a:spcAft>
              <a:buSzPts val="1800"/>
              <a:buChar char="●"/>
            </a:pPr>
            <a:r>
              <a:rPr lang="en"/>
              <a:t>Y: Next 7 days’ rates of change of new cases</a:t>
            </a:r>
            <a:endParaRPr/>
          </a:p>
          <a:p>
            <a:pPr indent="-342900" lvl="0" marL="457200" rtl="0" algn="l">
              <a:lnSpc>
                <a:spcPct val="150000"/>
              </a:lnSpc>
              <a:spcBef>
                <a:spcPts val="0"/>
              </a:spcBef>
              <a:spcAft>
                <a:spcPts val="0"/>
              </a:spcAft>
              <a:buSzPts val="1800"/>
              <a:buChar char="●"/>
            </a:pPr>
            <a:r>
              <a:rPr lang="en"/>
              <a:t>Covariates like population density and GDP per capita are concatenated as to the output of LSTM layer. </a:t>
            </a:r>
            <a:endParaRPr/>
          </a:p>
          <a:p>
            <a:pPr indent="-342900" lvl="0" marL="457200" rtl="0" algn="l">
              <a:lnSpc>
                <a:spcPct val="150000"/>
              </a:lnSpc>
              <a:spcBef>
                <a:spcPts val="0"/>
              </a:spcBef>
              <a:spcAft>
                <a:spcPts val="0"/>
              </a:spcAft>
              <a:buSzPts val="1800"/>
              <a:buChar char="●"/>
            </a:pPr>
            <a:r>
              <a:rPr lang="en"/>
              <a:t>We fail to train the model correctly and believe that the recent past does not have enough information to make the predictions for the future.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t>LSTM for regression on day of peaking</a:t>
            </a:r>
            <a:endParaRPr sz="2400"/>
          </a:p>
        </p:txBody>
      </p:sp>
      <p:sp>
        <p:nvSpPr>
          <p:cNvPr id="141" name="Google Shape;141;p2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We try to use the past rate of changes to predict how long will it take for the country to peak</a:t>
            </a:r>
            <a:endParaRPr/>
          </a:p>
          <a:p>
            <a:pPr indent="-342900" lvl="0" marL="457200" rtl="0" algn="l">
              <a:lnSpc>
                <a:spcPct val="200000"/>
              </a:lnSpc>
              <a:spcBef>
                <a:spcPts val="0"/>
              </a:spcBef>
              <a:spcAft>
                <a:spcPts val="0"/>
              </a:spcAft>
              <a:buSzPts val="1800"/>
              <a:buChar char="●"/>
            </a:pPr>
            <a:r>
              <a:rPr lang="en"/>
              <a:t>X: Last 20 days’ rates of change of new cases</a:t>
            </a:r>
            <a:endParaRPr/>
          </a:p>
          <a:p>
            <a:pPr indent="-342900" lvl="0" marL="457200" rtl="0" algn="l">
              <a:lnSpc>
                <a:spcPct val="200000"/>
              </a:lnSpc>
              <a:spcBef>
                <a:spcPts val="0"/>
              </a:spcBef>
              <a:spcAft>
                <a:spcPts val="0"/>
              </a:spcAft>
              <a:buSzPts val="1800"/>
              <a:buChar char="●"/>
            </a:pPr>
            <a:r>
              <a:rPr lang="en"/>
              <a:t>Y: Number of days from the current timestamp when the country peaks</a:t>
            </a:r>
            <a:endParaRPr/>
          </a:p>
          <a:p>
            <a:pPr indent="-342900" lvl="0" marL="457200" rtl="0" algn="l">
              <a:lnSpc>
                <a:spcPct val="200000"/>
              </a:lnSpc>
              <a:spcBef>
                <a:spcPts val="0"/>
              </a:spcBef>
              <a:spcAft>
                <a:spcPts val="0"/>
              </a:spcAft>
              <a:buSzPts val="1800"/>
              <a:buChar char="●"/>
            </a:pPr>
            <a:r>
              <a:rPr lang="en"/>
              <a:t>Note- The split between training and validation set is made keeping in mind the cultural and economic factors for India.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t>LSTM for regression on day of peaking</a:t>
            </a:r>
            <a:endParaRPr sz="2400"/>
          </a:p>
          <a:p>
            <a:pPr indent="0" lvl="0" marL="0" rtl="0" algn="l">
              <a:spcBef>
                <a:spcPts val="1600"/>
              </a:spcBef>
              <a:spcAft>
                <a:spcPts val="0"/>
              </a:spcAft>
              <a:buNone/>
            </a:pPr>
            <a:r>
              <a:t/>
            </a:r>
            <a:endParaRPr/>
          </a:p>
        </p:txBody>
      </p:sp>
      <p:pic>
        <p:nvPicPr>
          <p:cNvPr id="147" name="Google Shape;147;p25"/>
          <p:cNvPicPr preferRelativeResize="0"/>
          <p:nvPr/>
        </p:nvPicPr>
        <p:blipFill>
          <a:blip r:embed="rId3">
            <a:alphaModFix/>
          </a:blip>
          <a:stretch>
            <a:fillRect/>
          </a:stretch>
        </p:blipFill>
        <p:spPr>
          <a:xfrm>
            <a:off x="2743172" y="2180525"/>
            <a:ext cx="3657650" cy="2362250"/>
          </a:xfrm>
          <a:prstGeom prst="rect">
            <a:avLst/>
          </a:prstGeom>
          <a:noFill/>
          <a:ln>
            <a:noFill/>
          </a:ln>
          <a:effectLst>
            <a:outerShdw blurRad="57150" rotWithShape="0" algn="bl" dir="5400000" dist="19050">
              <a:srgbClr val="000000">
                <a:alpha val="50000"/>
              </a:srgbClr>
            </a:outerShdw>
          </a:effectLst>
        </p:spPr>
      </p:pic>
      <p:sp>
        <p:nvSpPr>
          <p:cNvPr id="148" name="Google Shape;148;p25"/>
          <p:cNvSpPr txBox="1"/>
          <p:nvPr/>
        </p:nvSpPr>
        <p:spPr>
          <a:xfrm>
            <a:off x="500250" y="1175675"/>
            <a:ext cx="8143500" cy="55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Old Standard TT"/>
                <a:ea typeface="Old Standard TT"/>
                <a:cs typeface="Old Standard TT"/>
                <a:sym typeface="Old Standard TT"/>
              </a:rPr>
              <a:t>We observe that though training loss goes down, the validation loss doesn’t. A possible explanation is that the training and validation set differ too much from each other</a:t>
            </a:r>
            <a:endParaRPr sz="1800">
              <a:solidFill>
                <a:schemeClr val="dk1"/>
              </a:solidFill>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LSTM Based Sequence Classifiers</a:t>
            </a:r>
            <a:endParaRPr/>
          </a:p>
        </p:txBody>
      </p:sp>
      <p:sp>
        <p:nvSpPr>
          <p:cNvPr id="154" name="Google Shape;154;p26"/>
          <p:cNvSpPr txBox="1"/>
          <p:nvPr>
            <p:ph idx="1" type="body"/>
          </p:nvPr>
        </p:nvSpPr>
        <p:spPr>
          <a:xfrm>
            <a:off x="311700" y="1171600"/>
            <a:ext cx="8520600" cy="3739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Models to </a:t>
            </a:r>
            <a:r>
              <a:rPr lang="en"/>
              <a:t>predict</a:t>
            </a:r>
            <a:r>
              <a:rPr lang="en"/>
              <a:t> if the week after n weeks from now is the week where the covid new cases will be max for a country, i.e. it’ll peak</a:t>
            </a:r>
            <a:endParaRPr/>
          </a:p>
          <a:p>
            <a:pPr indent="0" lvl="0" marL="0" rtl="0" algn="l">
              <a:spcBef>
                <a:spcPts val="1600"/>
              </a:spcBef>
              <a:spcAft>
                <a:spcPts val="0"/>
              </a:spcAft>
              <a:buNone/>
            </a:pPr>
            <a:r>
              <a:rPr lang="en" sz="1400"/>
              <a:t>Further, we find the peak of each country and take the last (x+1)*7 to 7 days previous to peak as sequential features for the LSTM model with the following six features:</a:t>
            </a:r>
            <a:endParaRPr sz="1400"/>
          </a:p>
          <a:p>
            <a:pPr indent="-317500" lvl="0" marL="457200" rtl="0" algn="l">
              <a:spcBef>
                <a:spcPts val="0"/>
              </a:spcBef>
              <a:spcAft>
                <a:spcPts val="0"/>
              </a:spcAft>
              <a:buSzPts val="1400"/>
              <a:buChar char="●"/>
            </a:pPr>
            <a:r>
              <a:rPr b="1" lang="en" sz="1400"/>
              <a:t>Total_cases,New_cases,Total_cases_per_million,New_cases_per_million</a:t>
            </a:r>
            <a:endParaRPr b="1" sz="1400"/>
          </a:p>
          <a:p>
            <a:pPr indent="-317500" lvl="0" marL="457200" rtl="0" algn="l">
              <a:spcBef>
                <a:spcPts val="0"/>
              </a:spcBef>
              <a:spcAft>
                <a:spcPts val="0"/>
              </a:spcAft>
              <a:buSzPts val="1400"/>
              <a:buChar char="●"/>
            </a:pPr>
            <a:r>
              <a:rPr b="1" lang="en" sz="1400"/>
              <a:t>moving_average(new_cases),moving_average(new_cases_per_million)</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rPr lang="en" sz="1400"/>
              <a:t>So as to form,</a:t>
            </a:r>
            <a:endParaRPr sz="1400"/>
          </a:p>
          <a:p>
            <a:pPr indent="457200" lvl="0" marL="0" rtl="0" algn="l">
              <a:spcBef>
                <a:spcPts val="0"/>
              </a:spcBef>
              <a:spcAft>
                <a:spcPts val="0"/>
              </a:spcAft>
              <a:buNone/>
            </a:pPr>
            <a:r>
              <a:rPr b="1" lang="en" sz="1400"/>
              <a:t>X :n_countries*(x+1)7*6 features for training </a:t>
            </a:r>
            <a:endParaRPr b="1" sz="1400"/>
          </a:p>
          <a:p>
            <a:pPr indent="457200" lvl="0" marL="0" rtl="0" algn="l">
              <a:spcBef>
                <a:spcPts val="0"/>
              </a:spcBef>
              <a:spcAft>
                <a:spcPts val="0"/>
              </a:spcAft>
              <a:buNone/>
            </a:pPr>
            <a:r>
              <a:rPr b="1" lang="en" sz="1400"/>
              <a:t>Y : 0, 1 classification</a:t>
            </a:r>
            <a:endParaRPr b="1" sz="1400"/>
          </a:p>
          <a:p>
            <a:pPr indent="457200" lvl="0" marL="0" rtl="0" algn="l">
              <a:spcBef>
                <a:spcPts val="0"/>
              </a:spcBef>
              <a:spcAft>
                <a:spcPts val="0"/>
              </a:spcAft>
              <a:buNone/>
            </a:pPr>
            <a:r>
              <a:t/>
            </a:r>
            <a:endParaRPr b="1" sz="1400"/>
          </a:p>
          <a:p>
            <a:pPr indent="0" lvl="0" marL="0" rtl="0" algn="l">
              <a:spcBef>
                <a:spcPts val="0"/>
              </a:spcBef>
              <a:spcAft>
                <a:spcPts val="0"/>
              </a:spcAft>
              <a:buNone/>
            </a:pPr>
            <a:r>
              <a:rPr lang="en" sz="1400"/>
              <a:t>On some models we only take rate of change of </a:t>
            </a:r>
            <a:r>
              <a:rPr b="1" lang="en" sz="1400"/>
              <a:t>moving_average(new_cases) &amp; moving_average(new_cases_per_million)</a:t>
            </a:r>
            <a:endParaRPr sz="1400"/>
          </a:p>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Results (</a:t>
            </a:r>
            <a:r>
              <a:rPr lang="en"/>
              <a:t>LSTM Based Sequence Classifiers)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160" name="Google Shape;160;p27"/>
          <p:cNvPicPr preferRelativeResize="0"/>
          <p:nvPr/>
        </p:nvPicPr>
        <p:blipFill>
          <a:blip r:embed="rId3">
            <a:alphaModFix/>
          </a:blip>
          <a:stretch>
            <a:fillRect/>
          </a:stretch>
        </p:blipFill>
        <p:spPr>
          <a:xfrm>
            <a:off x="6100521" y="1972325"/>
            <a:ext cx="2658000" cy="2105600"/>
          </a:xfrm>
          <a:prstGeom prst="rect">
            <a:avLst/>
          </a:prstGeom>
          <a:noFill/>
          <a:ln>
            <a:noFill/>
          </a:ln>
        </p:spPr>
      </p:pic>
      <p:pic>
        <p:nvPicPr>
          <p:cNvPr id="161" name="Google Shape;161;p27"/>
          <p:cNvPicPr preferRelativeResize="0"/>
          <p:nvPr/>
        </p:nvPicPr>
        <p:blipFill>
          <a:blip r:embed="rId4">
            <a:alphaModFix/>
          </a:blip>
          <a:stretch>
            <a:fillRect/>
          </a:stretch>
        </p:blipFill>
        <p:spPr>
          <a:xfrm>
            <a:off x="311700" y="1194975"/>
            <a:ext cx="5504875" cy="36603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Weibull Distribution Curve (Simple Non-ML Ap.)</a:t>
            </a:r>
            <a:endParaRPr/>
          </a:p>
        </p:txBody>
      </p:sp>
      <p:sp>
        <p:nvSpPr>
          <p:cNvPr id="167" name="Google Shape;167;p28"/>
          <p:cNvSpPr txBox="1"/>
          <p:nvPr>
            <p:ph idx="1" type="body"/>
          </p:nvPr>
        </p:nvSpPr>
        <p:spPr>
          <a:xfrm>
            <a:off x="311700" y="1171600"/>
            <a:ext cx="4332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While machine learning and linear fit like linear regression may not give a good fit for coronavirus cases, we could make mathematical inferences/assumptions from observed data.</a:t>
            </a:r>
            <a:endParaRPr/>
          </a:p>
          <a:p>
            <a:pPr indent="0" lvl="0" marL="0" rtl="0" algn="l">
              <a:spcBef>
                <a:spcPts val="1600"/>
              </a:spcBef>
              <a:spcAft>
                <a:spcPts val="0"/>
              </a:spcAft>
              <a:buClr>
                <a:schemeClr val="dk1"/>
              </a:buClr>
              <a:buSzPts val="1100"/>
              <a:buFont typeface="Arial"/>
              <a:buNone/>
            </a:pPr>
            <a:r>
              <a:rPr lang="en"/>
              <a:t>The one thing observed among countries that have peaked is the best mathematical distribution fitting for coronavirus is Generalized Weibull Distribution, which is given by as follows:-</a:t>
            </a:r>
            <a:endParaRPr/>
          </a:p>
          <a:p>
            <a:pPr indent="0" lvl="0" marL="0" rtl="0" algn="l">
              <a:spcBef>
                <a:spcPts val="1600"/>
              </a:spcBef>
              <a:spcAft>
                <a:spcPts val="1600"/>
              </a:spcAft>
              <a:buNone/>
            </a:pPr>
            <a:r>
              <a:t/>
            </a:r>
            <a:endParaRPr/>
          </a:p>
        </p:txBody>
      </p:sp>
      <p:pic>
        <p:nvPicPr>
          <p:cNvPr id="168" name="Google Shape;168;p28"/>
          <p:cNvPicPr preferRelativeResize="0"/>
          <p:nvPr/>
        </p:nvPicPr>
        <p:blipFill>
          <a:blip r:embed="rId3">
            <a:alphaModFix/>
          </a:blip>
          <a:stretch>
            <a:fillRect/>
          </a:stretch>
        </p:blipFill>
        <p:spPr>
          <a:xfrm>
            <a:off x="4832700" y="1345775"/>
            <a:ext cx="3783249" cy="3397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(Weibull Distribution Curve)</a:t>
            </a:r>
            <a:endParaRPr/>
          </a:p>
        </p:txBody>
      </p:sp>
      <p:sp>
        <p:nvSpPr>
          <p:cNvPr id="174" name="Google Shape;174;p29"/>
          <p:cNvSpPr txBox="1"/>
          <p:nvPr>
            <p:ph idx="1" type="body"/>
          </p:nvPr>
        </p:nvSpPr>
        <p:spPr>
          <a:xfrm>
            <a:off x="482475" y="1297200"/>
            <a:ext cx="2980500" cy="38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is however prone would best work assuming that lockdown had limited and minimal effects on the curve which is not the case.</a:t>
            </a:r>
            <a:endParaRPr/>
          </a:p>
          <a:p>
            <a:pPr indent="0" lvl="0" marL="0" rtl="0" algn="l">
              <a:spcBef>
                <a:spcPts val="1600"/>
              </a:spcBef>
              <a:spcAft>
                <a:spcPts val="1600"/>
              </a:spcAft>
              <a:buClr>
                <a:schemeClr val="dk1"/>
              </a:buClr>
              <a:buSzPts val="1100"/>
              <a:buFont typeface="Arial"/>
              <a:buNone/>
            </a:pPr>
            <a:r>
              <a:rPr lang="en"/>
              <a:t>But assuming the same the peak would occur in the first week of November</a:t>
            </a:r>
            <a:endParaRPr/>
          </a:p>
        </p:txBody>
      </p:sp>
      <p:pic>
        <p:nvPicPr>
          <p:cNvPr id="175" name="Google Shape;175;p29"/>
          <p:cNvPicPr preferRelativeResize="0"/>
          <p:nvPr/>
        </p:nvPicPr>
        <p:blipFill>
          <a:blip r:embed="rId3">
            <a:alphaModFix/>
          </a:blip>
          <a:stretch>
            <a:fillRect/>
          </a:stretch>
        </p:blipFill>
        <p:spPr>
          <a:xfrm>
            <a:off x="4221000" y="1484425"/>
            <a:ext cx="4508875" cy="32206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idx="1" type="body"/>
          </p:nvPr>
        </p:nvSpPr>
        <p:spPr>
          <a:xfrm>
            <a:off x="311700" y="252375"/>
            <a:ext cx="8520600" cy="163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same model with data till May 2 (vs the on above I ran on 3 July predicting November Week 1) had predicted</a:t>
            </a:r>
            <a:r>
              <a:rPr lang="en"/>
              <a:t> </a:t>
            </a:r>
            <a:r>
              <a:rPr lang="en"/>
              <a:t>the peak to happen around June 2.</a:t>
            </a:r>
            <a:endParaRPr/>
          </a:p>
          <a:p>
            <a:pPr indent="0" lvl="0" marL="0" rtl="0" algn="l">
              <a:spcBef>
                <a:spcPts val="1600"/>
              </a:spcBef>
              <a:spcAft>
                <a:spcPts val="0"/>
              </a:spcAft>
              <a:buNone/>
            </a:pPr>
            <a:r>
              <a:rPr lang="en"/>
              <a:t>Which might even have happened is a continuous lockdown was maintained. It also does not work if we assume an uneven distribution/multiple waves.</a:t>
            </a:r>
            <a:endParaRPr/>
          </a:p>
          <a:p>
            <a:pPr indent="0" lvl="0" marL="0" rtl="0" algn="l">
              <a:spcBef>
                <a:spcPts val="1600"/>
              </a:spcBef>
              <a:spcAft>
                <a:spcPts val="1600"/>
              </a:spcAft>
              <a:buNone/>
            </a:pPr>
            <a:r>
              <a:t/>
            </a:r>
            <a:endParaRPr/>
          </a:p>
        </p:txBody>
      </p:sp>
      <p:pic>
        <p:nvPicPr>
          <p:cNvPr id="181" name="Google Shape;181;p30"/>
          <p:cNvPicPr preferRelativeResize="0"/>
          <p:nvPr/>
        </p:nvPicPr>
        <p:blipFill>
          <a:blip r:embed="rId3">
            <a:alphaModFix/>
          </a:blip>
          <a:stretch>
            <a:fillRect/>
          </a:stretch>
        </p:blipFill>
        <p:spPr>
          <a:xfrm>
            <a:off x="626125" y="1973049"/>
            <a:ext cx="3093461" cy="2835650"/>
          </a:xfrm>
          <a:prstGeom prst="rect">
            <a:avLst/>
          </a:prstGeom>
          <a:noFill/>
          <a:ln>
            <a:noFill/>
          </a:ln>
          <a:effectLst>
            <a:outerShdw blurRad="57150" rotWithShape="0" algn="bl" dir="5400000" dist="19050">
              <a:srgbClr val="000000">
                <a:alpha val="50000"/>
              </a:srgbClr>
            </a:outerShdw>
          </a:effectLst>
        </p:spPr>
      </p:pic>
      <p:pic>
        <p:nvPicPr>
          <p:cNvPr id="182" name="Google Shape;182;p30"/>
          <p:cNvPicPr preferRelativeResize="0"/>
          <p:nvPr/>
        </p:nvPicPr>
        <p:blipFill>
          <a:blip r:embed="rId4">
            <a:alphaModFix/>
          </a:blip>
          <a:stretch>
            <a:fillRect/>
          </a:stretch>
        </p:blipFill>
        <p:spPr>
          <a:xfrm>
            <a:off x="4472399" y="1973050"/>
            <a:ext cx="3969900" cy="28356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a:t>
            </a:r>
            <a:r>
              <a:rPr lang="en"/>
              <a:t>possibilities / Questions </a:t>
            </a:r>
            <a:endParaRPr/>
          </a:p>
        </p:txBody>
      </p:sp>
      <p:sp>
        <p:nvSpPr>
          <p:cNvPr id="188" name="Google Shape;188;p3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Compartmental ML Models</a:t>
            </a:r>
            <a:endParaRPr/>
          </a:p>
          <a:p>
            <a:pPr indent="-342900" lvl="0" marL="457200" rtl="0" algn="l">
              <a:lnSpc>
                <a:spcPct val="200000"/>
              </a:lnSpc>
              <a:spcBef>
                <a:spcPts val="1000"/>
              </a:spcBef>
              <a:spcAft>
                <a:spcPts val="0"/>
              </a:spcAft>
              <a:buSzPts val="1800"/>
              <a:buChar char="●"/>
            </a:pPr>
            <a:r>
              <a:rPr lang="en"/>
              <a:t>Statistical inference based models, a Weibull curve based LSTM regression.</a:t>
            </a:r>
            <a:endParaRPr/>
          </a:p>
          <a:p>
            <a:pPr indent="-342900" lvl="0" marL="457200" rtl="0" algn="l">
              <a:lnSpc>
                <a:spcPct val="200000"/>
              </a:lnSpc>
              <a:spcBef>
                <a:spcPts val="1000"/>
              </a:spcBef>
              <a:spcAft>
                <a:spcPts val="0"/>
              </a:spcAft>
              <a:buSzPts val="1800"/>
              <a:buChar char="●"/>
            </a:pPr>
            <a:r>
              <a:rPr lang="en"/>
              <a:t>Other possible ways to improve test accuracy in LSTM classifiers</a:t>
            </a:r>
            <a:endParaRPr/>
          </a:p>
          <a:p>
            <a:pPr indent="-342900" lvl="0" marL="457200" rtl="0" algn="l">
              <a:lnSpc>
                <a:spcPct val="200000"/>
              </a:lnSpc>
              <a:spcBef>
                <a:spcPts val="1000"/>
              </a:spcBef>
              <a:spcAft>
                <a:spcPts val="1000"/>
              </a:spcAft>
              <a:buSzPts val="1800"/>
              <a:buChar char="●"/>
            </a:pPr>
            <a:r>
              <a:rPr lang="en"/>
              <a:t>Models like ARMA,  ARIMA and ARIMAX to see if higher orders of difference gives us stationarity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and Problem Statement</a:t>
            </a:r>
            <a:endParaRPr/>
          </a:p>
        </p:txBody>
      </p:sp>
      <p:sp>
        <p:nvSpPr>
          <p:cNvPr id="65" name="Google Shape;65;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Covid-19 pandemic has led to the the entire world be in a state of turmoil and has significantly affected all walks of life. </a:t>
            </a:r>
            <a:endParaRPr/>
          </a:p>
          <a:p>
            <a:pPr indent="-342900" lvl="0" marL="457200" rtl="0" algn="l">
              <a:lnSpc>
                <a:spcPct val="200000"/>
              </a:lnSpc>
              <a:spcBef>
                <a:spcPts val="0"/>
              </a:spcBef>
              <a:spcAft>
                <a:spcPts val="0"/>
              </a:spcAft>
              <a:buSzPts val="1800"/>
              <a:buChar char="●"/>
            </a:pPr>
            <a:r>
              <a:rPr lang="en"/>
              <a:t>Predicting the peak of cases is significant for any country to effectively fight against the disease and ensure minimal damage. </a:t>
            </a:r>
            <a:endParaRPr/>
          </a:p>
          <a:p>
            <a:pPr indent="-342900" lvl="0" marL="457200" rtl="0" algn="l">
              <a:lnSpc>
                <a:spcPct val="200000"/>
              </a:lnSpc>
              <a:spcBef>
                <a:spcPts val="0"/>
              </a:spcBef>
              <a:spcAft>
                <a:spcPts val="0"/>
              </a:spcAft>
              <a:buSzPts val="1800"/>
              <a:buChar char="●"/>
            </a:pPr>
            <a:r>
              <a:rPr lang="en"/>
              <a:t>In this work, we try to determine the effectiveness of Machine Learning models to predict the peak for Covid-19 cases for India.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We Have</a:t>
            </a:r>
            <a:endParaRPr/>
          </a:p>
        </p:txBody>
      </p:sp>
      <p:sp>
        <p:nvSpPr>
          <p:cNvPr id="194" name="Google Shape;194;p3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Does the Linear Regression approach for the prediction of the curve of the rates seem viable? The input to the model is simple, however, the predictions seem to be somewhat correct.</a:t>
            </a:r>
            <a:endParaRPr/>
          </a:p>
          <a:p>
            <a:pPr indent="-342900" lvl="0" marL="457200" rtl="0" algn="l">
              <a:lnSpc>
                <a:spcPct val="150000"/>
              </a:lnSpc>
              <a:spcBef>
                <a:spcPts val="0"/>
              </a:spcBef>
              <a:spcAft>
                <a:spcPts val="0"/>
              </a:spcAft>
              <a:buSzPts val="1800"/>
              <a:buChar char="●"/>
            </a:pPr>
            <a:r>
              <a:rPr lang="en"/>
              <a:t>Do you have any suggestions to improve the training of the LSTM approach of predicting the day of peaking?</a:t>
            </a:r>
            <a:endParaRPr/>
          </a:p>
          <a:p>
            <a:pPr indent="-342900" lvl="0" marL="457200" rtl="0" algn="l">
              <a:lnSpc>
                <a:spcPct val="150000"/>
              </a:lnSpc>
              <a:spcBef>
                <a:spcPts val="0"/>
              </a:spcBef>
              <a:spcAft>
                <a:spcPts val="0"/>
              </a:spcAft>
              <a:buSzPts val="1800"/>
              <a:buChar char="●"/>
            </a:pPr>
            <a:r>
              <a:rPr lang="en"/>
              <a:t>Could we incorporate the covariates more effectively to lay emphasis on features that are of significance for the problem?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Fin</a:t>
            </a:r>
            <a:endParaRPr sz="4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Details of the Dataset</a:t>
            </a:r>
            <a:endParaRPr/>
          </a:p>
        </p:txBody>
      </p:sp>
      <p:sp>
        <p:nvSpPr>
          <p:cNvPr id="71" name="Google Shape;71;p15"/>
          <p:cNvSpPr txBox="1"/>
          <p:nvPr>
            <p:ph idx="1" type="body"/>
          </p:nvPr>
        </p:nvSpPr>
        <p:spPr>
          <a:xfrm>
            <a:off x="311700" y="1171600"/>
            <a:ext cx="4684800" cy="3397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We use the ‘Our World In Data’ dataset, </a:t>
            </a:r>
            <a:r>
              <a:rPr lang="en"/>
              <a:t>which is a standardized collection of data from the ECDC.</a:t>
            </a:r>
            <a:endParaRPr/>
          </a:p>
          <a:p>
            <a:pPr indent="-342900" lvl="0" marL="457200" rtl="0" algn="l">
              <a:lnSpc>
                <a:spcPct val="150000"/>
              </a:lnSpc>
              <a:spcBef>
                <a:spcPts val="0"/>
              </a:spcBef>
              <a:spcAft>
                <a:spcPts val="0"/>
              </a:spcAft>
              <a:buSzPts val="1800"/>
              <a:buChar char="●"/>
            </a:pPr>
            <a:r>
              <a:rPr lang="en"/>
              <a:t>The dataset provides daily Covid-19 data observed in countries across the world and other relevant details like population density, GDP per capita, Median age of the population.</a:t>
            </a:r>
            <a:endParaRPr/>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1600"/>
              </a:spcAft>
              <a:buNone/>
            </a:pPr>
            <a:r>
              <a:t/>
            </a:r>
            <a:endParaRPr/>
          </a:p>
        </p:txBody>
      </p:sp>
      <p:pic>
        <p:nvPicPr>
          <p:cNvPr id="72" name="Google Shape;72;p15"/>
          <p:cNvPicPr preferRelativeResize="0"/>
          <p:nvPr/>
        </p:nvPicPr>
        <p:blipFill rotWithShape="1">
          <a:blip r:embed="rId3">
            <a:alphaModFix/>
          </a:blip>
          <a:srcRect b="0" l="0" r="4067" t="0"/>
          <a:stretch/>
        </p:blipFill>
        <p:spPr>
          <a:xfrm>
            <a:off x="5259350" y="1590625"/>
            <a:ext cx="3572950" cy="2559150"/>
          </a:xfrm>
          <a:prstGeom prst="rect">
            <a:avLst/>
          </a:prstGeom>
          <a:noFill/>
          <a:ln>
            <a:noFill/>
          </a:ln>
          <a:effectLst>
            <a:outerShdw blurRad="57150" rotWithShape="0" algn="bl" dir="5400000" dist="19050">
              <a:srgbClr val="000000">
                <a:alpha val="50000"/>
              </a:srgbClr>
            </a:outerShdw>
          </a:effectLst>
        </p:spPr>
      </p:pic>
      <p:sp>
        <p:nvSpPr>
          <p:cNvPr id="73" name="Google Shape;73;p15"/>
          <p:cNvSpPr txBox="1"/>
          <p:nvPr/>
        </p:nvSpPr>
        <p:spPr>
          <a:xfrm>
            <a:off x="311700" y="4478400"/>
            <a:ext cx="8336100" cy="45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Source: https://ourworldindata.org/coronavirus-source-data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in the Data Used</a:t>
            </a:r>
            <a:endParaRPr/>
          </a:p>
        </p:txBody>
      </p:sp>
      <p:sp>
        <p:nvSpPr>
          <p:cNvPr id="79" name="Google Shape;79;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Sequential features in the data used - Total cases, New Cases, Total Cases per Million, New Cases per Million, Computed 7-Day Moving Averages of New Cases</a:t>
            </a:r>
            <a:endParaRPr/>
          </a:p>
          <a:p>
            <a:pPr indent="-342900" lvl="0" marL="457200" rtl="0" algn="l">
              <a:lnSpc>
                <a:spcPct val="200000"/>
              </a:lnSpc>
              <a:spcBef>
                <a:spcPts val="0"/>
              </a:spcBef>
              <a:spcAft>
                <a:spcPts val="0"/>
              </a:spcAft>
              <a:buSzPts val="1800"/>
              <a:buChar char="●"/>
            </a:pPr>
            <a:r>
              <a:rPr lang="en"/>
              <a:t>Non-sequential features in the data used (Covariates)- Population, Population Density, GDP per Capita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a Peak </a:t>
            </a:r>
            <a:endParaRPr/>
          </a:p>
        </p:txBody>
      </p:sp>
      <p:sp>
        <p:nvSpPr>
          <p:cNvPr id="85" name="Google Shape;85;p17"/>
          <p:cNvSpPr txBox="1"/>
          <p:nvPr>
            <p:ph idx="1" type="body"/>
          </p:nvPr>
        </p:nvSpPr>
        <p:spPr>
          <a:xfrm>
            <a:off x="311700" y="1247800"/>
            <a:ext cx="8520600" cy="314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week with the maximum number of new cases in a country.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6" name="Google Shape;86;p17"/>
          <p:cNvPicPr preferRelativeResize="0"/>
          <p:nvPr/>
        </p:nvPicPr>
        <p:blipFill>
          <a:blip r:embed="rId3">
            <a:alphaModFix/>
          </a:blip>
          <a:stretch>
            <a:fillRect/>
          </a:stretch>
        </p:blipFill>
        <p:spPr>
          <a:xfrm>
            <a:off x="4913575" y="2084125"/>
            <a:ext cx="3379976" cy="2155250"/>
          </a:xfrm>
          <a:prstGeom prst="rect">
            <a:avLst/>
          </a:prstGeom>
          <a:noFill/>
          <a:ln>
            <a:noFill/>
          </a:ln>
          <a:effectLst>
            <a:outerShdw blurRad="57150" rotWithShape="0" algn="bl" dir="5400000" dist="19050">
              <a:srgbClr val="000000">
                <a:alpha val="50000"/>
              </a:srgbClr>
            </a:outerShdw>
          </a:effectLst>
        </p:spPr>
      </p:pic>
      <p:pic>
        <p:nvPicPr>
          <p:cNvPr id="87" name="Google Shape;87;p17"/>
          <p:cNvPicPr preferRelativeResize="0"/>
          <p:nvPr/>
        </p:nvPicPr>
        <p:blipFill>
          <a:blip r:embed="rId4">
            <a:alphaModFix/>
          </a:blip>
          <a:stretch>
            <a:fillRect/>
          </a:stretch>
        </p:blipFill>
        <p:spPr>
          <a:xfrm>
            <a:off x="688700" y="2084125"/>
            <a:ext cx="3379976" cy="2155250"/>
          </a:xfrm>
          <a:prstGeom prst="rect">
            <a:avLst/>
          </a:prstGeom>
          <a:noFill/>
          <a:ln>
            <a:noFill/>
          </a:ln>
          <a:effectLst>
            <a:outerShdw blurRad="57150" rotWithShape="0" algn="bl" dir="5400000" dist="19050">
              <a:srgbClr val="000000">
                <a:alpha val="50000"/>
              </a:srgbClr>
            </a:outerShdw>
          </a:effectLst>
        </p:spPr>
      </p:pic>
      <p:sp>
        <p:nvSpPr>
          <p:cNvPr id="88" name="Google Shape;88;p17"/>
          <p:cNvSpPr txBox="1"/>
          <p:nvPr/>
        </p:nvSpPr>
        <p:spPr>
          <a:xfrm>
            <a:off x="756288" y="4339800"/>
            <a:ext cx="3244800" cy="40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Old Standard TT"/>
                <a:ea typeface="Old Standard TT"/>
                <a:cs typeface="Old Standard TT"/>
                <a:sym typeface="Old Standard TT"/>
              </a:rPr>
              <a:t>New Cases Graph for Russia</a:t>
            </a:r>
            <a:endParaRPr b="1" sz="1600">
              <a:latin typeface="Old Standard TT"/>
              <a:ea typeface="Old Standard TT"/>
              <a:cs typeface="Old Standard TT"/>
              <a:sym typeface="Old Standard TT"/>
            </a:endParaRPr>
          </a:p>
        </p:txBody>
      </p:sp>
      <p:sp>
        <p:nvSpPr>
          <p:cNvPr id="89" name="Google Shape;89;p17"/>
          <p:cNvSpPr txBox="1"/>
          <p:nvPr/>
        </p:nvSpPr>
        <p:spPr>
          <a:xfrm>
            <a:off x="4981150" y="4339800"/>
            <a:ext cx="3244800" cy="40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Old Standard TT"/>
                <a:ea typeface="Old Standard TT"/>
                <a:cs typeface="Old Standard TT"/>
                <a:sym typeface="Old Standard TT"/>
              </a:rPr>
              <a:t>New Cases Graph for India</a:t>
            </a:r>
            <a:endParaRPr b="1" sz="1600">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Used</a:t>
            </a:r>
            <a:endParaRPr/>
          </a:p>
        </p:txBody>
      </p:sp>
      <p:sp>
        <p:nvSpPr>
          <p:cNvPr id="95" name="Google Shape;95;p1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on week number in which the country peaks </a:t>
            </a:r>
            <a:endParaRPr/>
          </a:p>
          <a:p>
            <a:pPr indent="0" lvl="0" marL="0" rtl="0" algn="l">
              <a:spcBef>
                <a:spcPts val="1600"/>
              </a:spcBef>
              <a:spcAft>
                <a:spcPts val="0"/>
              </a:spcAft>
              <a:buNone/>
            </a:pPr>
            <a:r>
              <a:rPr lang="en"/>
              <a:t>Linear Regression to predict the curve for the rates of change of new cases</a:t>
            </a:r>
            <a:endParaRPr/>
          </a:p>
          <a:p>
            <a:pPr indent="0" lvl="0" marL="0" rtl="0" algn="l">
              <a:spcBef>
                <a:spcPts val="1600"/>
              </a:spcBef>
              <a:spcAft>
                <a:spcPts val="0"/>
              </a:spcAft>
              <a:buNone/>
            </a:pPr>
            <a:r>
              <a:rPr lang="en"/>
              <a:t>LSTM for regression on daily rates of change to predict peak of cases </a:t>
            </a:r>
            <a:endParaRPr/>
          </a:p>
          <a:p>
            <a:pPr indent="0" lvl="0" marL="0" rtl="0" algn="l">
              <a:spcBef>
                <a:spcPts val="1600"/>
              </a:spcBef>
              <a:spcAft>
                <a:spcPts val="0"/>
              </a:spcAft>
              <a:buNone/>
            </a:pPr>
            <a:r>
              <a:rPr lang="en"/>
              <a:t>LSTM for regression on day number on </a:t>
            </a:r>
            <a:r>
              <a:rPr lang="en"/>
              <a:t>which the country peaks</a:t>
            </a:r>
            <a:endParaRPr/>
          </a:p>
          <a:p>
            <a:pPr indent="0" lvl="0" marL="0" rtl="0" algn="l">
              <a:spcBef>
                <a:spcPts val="1600"/>
              </a:spcBef>
              <a:spcAft>
                <a:spcPts val="0"/>
              </a:spcAft>
              <a:buNone/>
            </a:pPr>
            <a:r>
              <a:rPr lang="en"/>
              <a:t>LSTM based sequence classifier with new cases</a:t>
            </a:r>
            <a:endParaRPr/>
          </a:p>
          <a:p>
            <a:pPr indent="0" lvl="0" marL="0" rtl="0" algn="l">
              <a:spcBef>
                <a:spcPts val="1600"/>
              </a:spcBef>
              <a:spcAft>
                <a:spcPts val="0"/>
              </a:spcAft>
              <a:buClr>
                <a:schemeClr val="dk1"/>
              </a:buClr>
              <a:buSzPts val="1100"/>
              <a:buFont typeface="Arial"/>
              <a:buNone/>
            </a:pPr>
            <a:r>
              <a:rPr lang="en"/>
              <a:t>LSTM based sequence classifier with rate of change</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t>Linear regression on week number in which the country peaks </a:t>
            </a:r>
            <a:endParaRPr sz="2400"/>
          </a:p>
          <a:p>
            <a:pPr indent="0" lvl="0" marL="0" rtl="0" algn="l">
              <a:spcBef>
                <a:spcPts val="1600"/>
              </a:spcBef>
              <a:spcAft>
                <a:spcPts val="0"/>
              </a:spcAft>
              <a:buNone/>
            </a:pPr>
            <a:r>
              <a:t/>
            </a:r>
            <a:endParaRPr/>
          </a:p>
        </p:txBody>
      </p:sp>
      <p:sp>
        <p:nvSpPr>
          <p:cNvPr id="101" name="Google Shape;101;p1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One model trained on the data of all the countries</a:t>
            </a:r>
            <a:endParaRPr/>
          </a:p>
          <a:p>
            <a:pPr indent="-342900" lvl="0" marL="457200" rtl="0" algn="l">
              <a:lnSpc>
                <a:spcPct val="200000"/>
              </a:lnSpc>
              <a:spcBef>
                <a:spcPts val="0"/>
              </a:spcBef>
              <a:spcAft>
                <a:spcPts val="0"/>
              </a:spcAft>
              <a:buSzPts val="1800"/>
              <a:buChar char="●"/>
            </a:pPr>
            <a:r>
              <a:rPr lang="en"/>
              <a:t>X: 10 Features corresponding to the first 10 weekly values of new cases</a:t>
            </a:r>
            <a:endParaRPr/>
          </a:p>
          <a:p>
            <a:pPr indent="-342900" lvl="0" marL="457200" rtl="0" algn="l">
              <a:lnSpc>
                <a:spcPct val="200000"/>
              </a:lnSpc>
              <a:spcBef>
                <a:spcPts val="0"/>
              </a:spcBef>
              <a:spcAft>
                <a:spcPts val="0"/>
              </a:spcAft>
              <a:buSzPts val="1800"/>
              <a:buChar char="●"/>
            </a:pPr>
            <a:r>
              <a:rPr lang="en"/>
              <a:t>Y: The week number from the start of the data when the country peaks</a:t>
            </a:r>
            <a:endParaRPr/>
          </a:p>
          <a:p>
            <a:pPr indent="-342900" lvl="0" marL="457200" rtl="0" algn="l">
              <a:lnSpc>
                <a:spcPct val="200000"/>
              </a:lnSpc>
              <a:spcBef>
                <a:spcPts val="0"/>
              </a:spcBef>
              <a:spcAft>
                <a:spcPts val="0"/>
              </a:spcAft>
              <a:buSzPts val="1800"/>
              <a:buChar char="●"/>
            </a:pPr>
            <a:r>
              <a:rPr lang="en"/>
              <a:t>The results were not satisfactory as expected. Training RMSE turned out to be 3 weeks and Validation RMSE was more than 300.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t>Linear regression on rate of change to predict the week of peak</a:t>
            </a:r>
            <a:endParaRPr/>
          </a:p>
        </p:txBody>
      </p:sp>
      <p:sp>
        <p:nvSpPr>
          <p:cNvPr id="107" name="Google Shape;107;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We try to predict the curve of the rates of change of new cases</a:t>
            </a:r>
            <a:endParaRPr/>
          </a:p>
          <a:p>
            <a:pPr indent="-342900" lvl="0" marL="457200" rtl="0" algn="l">
              <a:lnSpc>
                <a:spcPct val="200000"/>
              </a:lnSpc>
              <a:spcBef>
                <a:spcPts val="0"/>
              </a:spcBef>
              <a:spcAft>
                <a:spcPts val="0"/>
              </a:spcAft>
              <a:buSzPts val="1800"/>
              <a:buChar char="●"/>
            </a:pPr>
            <a:r>
              <a:rPr lang="en"/>
              <a:t>X: Week number and its powers</a:t>
            </a:r>
            <a:endParaRPr/>
          </a:p>
          <a:p>
            <a:pPr indent="-342900" lvl="0" marL="457200" rtl="0" algn="l">
              <a:lnSpc>
                <a:spcPct val="200000"/>
              </a:lnSpc>
              <a:spcBef>
                <a:spcPts val="0"/>
              </a:spcBef>
              <a:spcAft>
                <a:spcPts val="0"/>
              </a:spcAft>
              <a:buSzPts val="1800"/>
              <a:buChar char="●"/>
            </a:pPr>
            <a:r>
              <a:rPr lang="en"/>
              <a:t>Y: Rate of change of new cases for the corresponding week</a:t>
            </a:r>
            <a:endParaRPr/>
          </a:p>
          <a:p>
            <a:pPr indent="-342900" lvl="0" marL="457200" rtl="0" algn="l">
              <a:lnSpc>
                <a:spcPct val="200000"/>
              </a:lnSpc>
              <a:spcBef>
                <a:spcPts val="0"/>
              </a:spcBef>
              <a:spcAft>
                <a:spcPts val="0"/>
              </a:spcAft>
              <a:buSzPts val="1800"/>
              <a:buChar char="●"/>
            </a:pPr>
            <a:r>
              <a:rPr lang="en"/>
              <a:t>We observe that the rates of change follow a logarithmic decrease</a:t>
            </a:r>
            <a:endParaRPr/>
          </a:p>
          <a:p>
            <a:pPr indent="-342900" lvl="0" marL="457200" rtl="0" algn="l">
              <a:lnSpc>
                <a:spcPct val="200000"/>
              </a:lnSpc>
              <a:spcBef>
                <a:spcPts val="0"/>
              </a:spcBef>
              <a:spcAft>
                <a:spcPts val="0"/>
              </a:spcAft>
              <a:buSzPts val="1800"/>
              <a:buChar char="●"/>
            </a:pPr>
            <a:r>
              <a:rPr lang="en"/>
              <a:t>We obtain a good performance for most of the known countries but fail to perform well for India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t>Linear regression on rate of change to predict the week of peak</a:t>
            </a:r>
            <a:endParaRPr/>
          </a:p>
        </p:txBody>
      </p:sp>
      <p:pic>
        <p:nvPicPr>
          <p:cNvPr id="113" name="Google Shape;113;p21"/>
          <p:cNvPicPr preferRelativeResize="0"/>
          <p:nvPr/>
        </p:nvPicPr>
        <p:blipFill>
          <a:blip r:embed="rId3">
            <a:alphaModFix/>
          </a:blip>
          <a:stretch>
            <a:fillRect/>
          </a:stretch>
        </p:blipFill>
        <p:spPr>
          <a:xfrm>
            <a:off x="78900" y="1529763"/>
            <a:ext cx="2557125" cy="1750150"/>
          </a:xfrm>
          <a:prstGeom prst="rect">
            <a:avLst/>
          </a:prstGeom>
          <a:noFill/>
          <a:ln>
            <a:noFill/>
          </a:ln>
          <a:effectLst>
            <a:outerShdw blurRad="57150" rotWithShape="0" algn="bl" dir="5400000" dist="19050">
              <a:srgbClr val="000000">
                <a:alpha val="50000"/>
              </a:srgbClr>
            </a:outerShdw>
          </a:effectLst>
        </p:spPr>
      </p:pic>
      <p:pic>
        <p:nvPicPr>
          <p:cNvPr id="114" name="Google Shape;114;p21"/>
          <p:cNvPicPr preferRelativeResize="0"/>
          <p:nvPr/>
        </p:nvPicPr>
        <p:blipFill>
          <a:blip r:embed="rId4">
            <a:alphaModFix/>
          </a:blip>
          <a:stretch>
            <a:fillRect/>
          </a:stretch>
        </p:blipFill>
        <p:spPr>
          <a:xfrm>
            <a:off x="3095762" y="1529773"/>
            <a:ext cx="2659419" cy="1750125"/>
          </a:xfrm>
          <a:prstGeom prst="rect">
            <a:avLst/>
          </a:prstGeom>
          <a:noFill/>
          <a:ln>
            <a:noFill/>
          </a:ln>
          <a:effectLst>
            <a:outerShdw blurRad="57150" rotWithShape="0" algn="bl" dir="5400000" dist="19050">
              <a:srgbClr val="000000">
                <a:alpha val="50000"/>
              </a:srgbClr>
            </a:outerShdw>
          </a:effectLst>
        </p:spPr>
      </p:pic>
      <p:pic>
        <p:nvPicPr>
          <p:cNvPr id="115" name="Google Shape;115;p21"/>
          <p:cNvPicPr preferRelativeResize="0"/>
          <p:nvPr/>
        </p:nvPicPr>
        <p:blipFill>
          <a:blip r:embed="rId5">
            <a:alphaModFix/>
          </a:blip>
          <a:stretch>
            <a:fillRect/>
          </a:stretch>
        </p:blipFill>
        <p:spPr>
          <a:xfrm>
            <a:off x="6214925" y="1529773"/>
            <a:ext cx="2617374" cy="1750125"/>
          </a:xfrm>
          <a:prstGeom prst="rect">
            <a:avLst/>
          </a:prstGeom>
          <a:noFill/>
          <a:ln>
            <a:noFill/>
          </a:ln>
          <a:effectLst>
            <a:outerShdw blurRad="57150" rotWithShape="0" algn="bl" dir="5400000" dist="19050">
              <a:srgbClr val="000000">
                <a:alpha val="50000"/>
              </a:srgbClr>
            </a:outerShdw>
          </a:effectLst>
        </p:spPr>
      </p:pic>
      <p:sp>
        <p:nvSpPr>
          <p:cNvPr id="116" name="Google Shape;116;p21"/>
          <p:cNvSpPr txBox="1"/>
          <p:nvPr/>
        </p:nvSpPr>
        <p:spPr>
          <a:xfrm>
            <a:off x="448163" y="3398400"/>
            <a:ext cx="1818600" cy="4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Old Standard TT"/>
                <a:ea typeface="Old Standard TT"/>
                <a:cs typeface="Old Standard TT"/>
                <a:sym typeface="Old Standard TT"/>
              </a:rPr>
              <a:t>U.S.A.</a:t>
            </a:r>
            <a:endParaRPr b="1" sz="1600">
              <a:latin typeface="Old Standard TT"/>
              <a:ea typeface="Old Standard TT"/>
              <a:cs typeface="Old Standard TT"/>
              <a:sym typeface="Old Standard TT"/>
            </a:endParaRPr>
          </a:p>
        </p:txBody>
      </p:sp>
      <p:sp>
        <p:nvSpPr>
          <p:cNvPr id="117" name="Google Shape;117;p21"/>
          <p:cNvSpPr txBox="1"/>
          <p:nvPr/>
        </p:nvSpPr>
        <p:spPr>
          <a:xfrm>
            <a:off x="3662688" y="3398400"/>
            <a:ext cx="1818600" cy="4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Old Standard TT"/>
                <a:ea typeface="Old Standard TT"/>
                <a:cs typeface="Old Standard TT"/>
                <a:sym typeface="Old Standard TT"/>
              </a:rPr>
              <a:t>Italy</a:t>
            </a:r>
            <a:endParaRPr b="1" sz="1600">
              <a:latin typeface="Old Standard TT"/>
              <a:ea typeface="Old Standard TT"/>
              <a:cs typeface="Old Standard TT"/>
              <a:sym typeface="Old Standard TT"/>
            </a:endParaRPr>
          </a:p>
        </p:txBody>
      </p:sp>
      <p:sp>
        <p:nvSpPr>
          <p:cNvPr id="118" name="Google Shape;118;p21"/>
          <p:cNvSpPr txBox="1"/>
          <p:nvPr/>
        </p:nvSpPr>
        <p:spPr>
          <a:xfrm>
            <a:off x="6614300" y="3398400"/>
            <a:ext cx="1818600" cy="4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Old Standard TT"/>
                <a:ea typeface="Old Standard TT"/>
                <a:cs typeface="Old Standard TT"/>
                <a:sym typeface="Old Standard TT"/>
              </a:rPr>
              <a:t>India</a:t>
            </a:r>
            <a:endParaRPr b="1" sz="1600">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