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
      <p:font typeface="Quattrocento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regular.fntdata"/><Relationship Id="rId25" Type="http://schemas.openxmlformats.org/officeDocument/2006/relationships/font" Target="fonts/ProximaNova-boldItalic.fntdata"/><Relationship Id="rId28" Type="http://schemas.openxmlformats.org/officeDocument/2006/relationships/font" Target="fonts/QuattrocentoSans-italic.fntdata"/><Relationship Id="rId27" Type="http://schemas.openxmlformats.org/officeDocument/2006/relationships/font" Target="fonts/Quattrocento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23bc7c64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23bc7c64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23bc7c64e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23bc7c64e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23bc7c64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23bc7c64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23bc7c64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23bc7c64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23bc7c64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23bc7c64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23bc7c64e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23bc7c64e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23bc7c64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23bc7c64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23bc7c64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23bc7c64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23bc7c6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23bc7c6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23bc7c6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23bc7c6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23bc7c64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23bc7c64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23bc7c64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23bc7c64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23bc7c64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23bc7c64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23bc7c64e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23bc7c64e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23bc7c64e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23bc7c64e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23bc7c64e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23bc7c64e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spcBef>
                <a:spcPts val="0"/>
              </a:spcBef>
              <a:spcAft>
                <a:spcPts val="0"/>
              </a:spcAft>
              <a:buClr>
                <a:schemeClr val="lt1"/>
              </a:buClr>
              <a:buSzPts val="4000"/>
              <a:buNone/>
              <a:defRPr sz="4000">
                <a:solidFill>
                  <a:schemeClr val="lt1"/>
                </a:solidFill>
              </a:defRPr>
            </a:lvl2pPr>
            <a:lvl3pPr lvl="2">
              <a:spcBef>
                <a:spcPts val="0"/>
              </a:spcBef>
              <a:spcAft>
                <a:spcPts val="0"/>
              </a:spcAft>
              <a:buClr>
                <a:schemeClr val="lt1"/>
              </a:buClr>
              <a:buSzPts val="4000"/>
              <a:buNone/>
              <a:defRPr sz="4000">
                <a:solidFill>
                  <a:schemeClr val="lt1"/>
                </a:solidFill>
              </a:defRPr>
            </a:lvl3pPr>
            <a:lvl4pPr lvl="3">
              <a:spcBef>
                <a:spcPts val="0"/>
              </a:spcBef>
              <a:spcAft>
                <a:spcPts val="0"/>
              </a:spcAft>
              <a:buClr>
                <a:schemeClr val="lt1"/>
              </a:buClr>
              <a:buSzPts val="4000"/>
              <a:buNone/>
              <a:defRPr sz="4000">
                <a:solidFill>
                  <a:schemeClr val="lt1"/>
                </a:solidFill>
              </a:defRPr>
            </a:lvl4pPr>
            <a:lvl5pPr lvl="4">
              <a:spcBef>
                <a:spcPts val="0"/>
              </a:spcBef>
              <a:spcAft>
                <a:spcPts val="0"/>
              </a:spcAft>
              <a:buClr>
                <a:schemeClr val="lt1"/>
              </a:buClr>
              <a:buSzPts val="4000"/>
              <a:buNone/>
              <a:defRPr sz="4000">
                <a:solidFill>
                  <a:schemeClr val="lt1"/>
                </a:solidFill>
              </a:defRPr>
            </a:lvl5pPr>
            <a:lvl6pPr lvl="5">
              <a:spcBef>
                <a:spcPts val="0"/>
              </a:spcBef>
              <a:spcAft>
                <a:spcPts val="0"/>
              </a:spcAft>
              <a:buClr>
                <a:schemeClr val="lt1"/>
              </a:buClr>
              <a:buSzPts val="4000"/>
              <a:buNone/>
              <a:defRPr sz="4000">
                <a:solidFill>
                  <a:schemeClr val="lt1"/>
                </a:solidFill>
              </a:defRPr>
            </a:lvl6pPr>
            <a:lvl7pPr lvl="6">
              <a:spcBef>
                <a:spcPts val="0"/>
              </a:spcBef>
              <a:spcAft>
                <a:spcPts val="0"/>
              </a:spcAft>
              <a:buClr>
                <a:schemeClr val="lt1"/>
              </a:buClr>
              <a:buSzPts val="4000"/>
              <a:buNone/>
              <a:defRPr sz="4000">
                <a:solidFill>
                  <a:schemeClr val="lt1"/>
                </a:solidFill>
              </a:defRPr>
            </a:lvl7pPr>
            <a:lvl8pPr lvl="7">
              <a:spcBef>
                <a:spcPts val="0"/>
              </a:spcBef>
              <a:spcAft>
                <a:spcPts val="0"/>
              </a:spcAft>
              <a:buClr>
                <a:schemeClr val="lt1"/>
              </a:buClr>
              <a:buSzPts val="4000"/>
              <a:buNone/>
              <a:defRPr sz="4000">
                <a:solidFill>
                  <a:schemeClr val="lt1"/>
                </a:solidFill>
              </a:defRPr>
            </a:lvl8pPr>
            <a:lvl9pPr lvl="8">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2" name="Google Shape;72;p14"/>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73" name="Google Shape;73;p14"/>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a:spcBef>
                <a:spcPts val="0"/>
              </a:spcBef>
              <a:spcAft>
                <a:spcPts val="0"/>
              </a:spcAft>
              <a:buNone/>
              <a:defRPr b="1" sz="3600">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Proxima Nova"/>
              <a:buNone/>
              <a:defRPr sz="3600">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Proxima Nova"/>
              <a:buNone/>
              <a:defRPr>
                <a:latin typeface="Proxima Nova"/>
                <a:ea typeface="Proxima Nova"/>
                <a:cs typeface="Proxima Nova"/>
                <a:sym typeface="Proxima Nova"/>
              </a:defRPr>
            </a:lvl1pPr>
            <a:lvl2pPr lvl="1">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Proxima Nova"/>
              <a:buNone/>
              <a:defRPr sz="2400">
                <a:latin typeface="Proxima Nova"/>
                <a:ea typeface="Proxima Nova"/>
                <a:cs typeface="Proxima Nova"/>
                <a:sym typeface="Proxima Nov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spcBef>
                <a:spcPts val="0"/>
              </a:spcBef>
              <a:spcAft>
                <a:spcPts val="0"/>
              </a:spcAft>
              <a:buSzPts val="4800"/>
              <a:buFont typeface="Proxima Nova"/>
              <a:buNone/>
              <a:defRPr sz="4800">
                <a:latin typeface="Proxima Nova"/>
                <a:ea typeface="Proxima Nova"/>
                <a:cs typeface="Proxima Nova"/>
                <a:sym typeface="Proxima Nova"/>
              </a:defRPr>
            </a:lvl2pPr>
            <a:lvl3pPr lvl="2">
              <a:spcBef>
                <a:spcPts val="0"/>
              </a:spcBef>
              <a:spcAft>
                <a:spcPts val="0"/>
              </a:spcAft>
              <a:buSzPts val="4800"/>
              <a:buFont typeface="Proxima Nova"/>
              <a:buNone/>
              <a:defRPr sz="4800">
                <a:latin typeface="Proxima Nova"/>
                <a:ea typeface="Proxima Nova"/>
                <a:cs typeface="Proxima Nova"/>
                <a:sym typeface="Proxima Nova"/>
              </a:defRPr>
            </a:lvl3pPr>
            <a:lvl4pPr lvl="3">
              <a:spcBef>
                <a:spcPts val="0"/>
              </a:spcBef>
              <a:spcAft>
                <a:spcPts val="0"/>
              </a:spcAft>
              <a:buSzPts val="4800"/>
              <a:buFont typeface="Proxima Nova"/>
              <a:buNone/>
              <a:defRPr sz="4800">
                <a:latin typeface="Proxima Nova"/>
                <a:ea typeface="Proxima Nova"/>
                <a:cs typeface="Proxima Nova"/>
                <a:sym typeface="Proxima Nova"/>
              </a:defRPr>
            </a:lvl4pPr>
            <a:lvl5pPr lvl="4">
              <a:spcBef>
                <a:spcPts val="0"/>
              </a:spcBef>
              <a:spcAft>
                <a:spcPts val="0"/>
              </a:spcAft>
              <a:buSzPts val="4800"/>
              <a:buFont typeface="Proxima Nova"/>
              <a:buNone/>
              <a:defRPr sz="4800">
                <a:latin typeface="Proxima Nova"/>
                <a:ea typeface="Proxima Nova"/>
                <a:cs typeface="Proxima Nova"/>
                <a:sym typeface="Proxima Nova"/>
              </a:defRPr>
            </a:lvl5pPr>
            <a:lvl6pPr lvl="5">
              <a:spcBef>
                <a:spcPts val="0"/>
              </a:spcBef>
              <a:spcAft>
                <a:spcPts val="0"/>
              </a:spcAft>
              <a:buSzPts val="4800"/>
              <a:buFont typeface="Proxima Nova"/>
              <a:buNone/>
              <a:defRPr sz="4800">
                <a:latin typeface="Proxima Nova"/>
                <a:ea typeface="Proxima Nova"/>
                <a:cs typeface="Proxima Nova"/>
                <a:sym typeface="Proxima Nova"/>
              </a:defRPr>
            </a:lvl6pPr>
            <a:lvl7pPr lvl="6">
              <a:spcBef>
                <a:spcPts val="0"/>
              </a:spcBef>
              <a:spcAft>
                <a:spcPts val="0"/>
              </a:spcAft>
              <a:buSzPts val="4800"/>
              <a:buFont typeface="Proxima Nova"/>
              <a:buNone/>
              <a:defRPr sz="4800">
                <a:latin typeface="Proxima Nova"/>
                <a:ea typeface="Proxima Nova"/>
                <a:cs typeface="Proxima Nova"/>
                <a:sym typeface="Proxima Nova"/>
              </a:defRPr>
            </a:lvl7pPr>
            <a:lvl8pPr lvl="7">
              <a:spcBef>
                <a:spcPts val="0"/>
              </a:spcBef>
              <a:spcAft>
                <a:spcPts val="0"/>
              </a:spcAft>
              <a:buSzPts val="4800"/>
              <a:buFont typeface="Proxima Nova"/>
              <a:buNone/>
              <a:defRPr sz="4800">
                <a:latin typeface="Proxima Nova"/>
                <a:ea typeface="Proxima Nova"/>
                <a:cs typeface="Proxima Nova"/>
                <a:sym typeface="Proxima Nova"/>
              </a:defRPr>
            </a:lvl8pPr>
            <a:lvl9pPr lvl="8">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Font typeface="Proxima Nova"/>
              <a:buNone/>
              <a:defRPr sz="4200">
                <a:latin typeface="Proxima Nova"/>
                <a:ea typeface="Proxima Nova"/>
                <a:cs typeface="Proxima Nova"/>
                <a:sym typeface="Proxima Nova"/>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Explainable Deep Learning for Detection of Diabetic Retinopathy in Retinal Fundus Photographs</a:t>
            </a:r>
            <a:endParaRPr sz="2400"/>
          </a:p>
        </p:txBody>
      </p:sp>
      <p:sp>
        <p:nvSpPr>
          <p:cNvPr id="79" name="Google Shape;79;p15"/>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cap="small">
                <a:solidFill>
                  <a:schemeClr val="lt1"/>
                </a:solidFill>
                <a:latin typeface="Arial"/>
                <a:ea typeface="Arial"/>
                <a:cs typeface="Arial"/>
                <a:sym typeface="Arial"/>
              </a:rPr>
              <a:t>HARSH BANDHEY 		VISHESH AGRAWAL		RIDAM PAL</a:t>
            </a:r>
            <a:endParaRPr sz="1400" cap="small">
              <a:solidFill>
                <a:schemeClr val="lt1"/>
              </a:solidFill>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rPr lang="en" sz="1400">
                <a:solidFill>
                  <a:schemeClr val="lt1"/>
                </a:solidFill>
                <a:latin typeface="Arial"/>
                <a:ea typeface="Arial"/>
                <a:cs typeface="Arial"/>
                <a:sym typeface="Arial"/>
              </a:rPr>
              <a:t>2017234 				2018420 			  PhD19201</a:t>
            </a:r>
            <a:endParaRPr>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Explainability</a:t>
            </a:r>
            <a:endParaRPr/>
          </a:p>
        </p:txBody>
      </p:sp>
      <p:sp>
        <p:nvSpPr>
          <p:cNvPr id="141" name="Google Shape;141;p24"/>
          <p:cNvSpPr txBox="1"/>
          <p:nvPr>
            <p:ph idx="1" type="body"/>
          </p:nvPr>
        </p:nvSpPr>
        <p:spPr>
          <a:xfrm>
            <a:off x="6122750" y="1363750"/>
            <a:ext cx="2716200" cy="126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time when deep learning and machine learning were considered as </a:t>
            </a:r>
            <a:r>
              <a:rPr b="1" lang="en"/>
              <a:t>Black Box</a:t>
            </a:r>
            <a:r>
              <a:rPr lang="en"/>
              <a:t> has gone! Now we can know on what basis and features our model is giving us prediction.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2" name="Google Shape;142;p24"/>
          <p:cNvPicPr preferRelativeResize="0"/>
          <p:nvPr/>
        </p:nvPicPr>
        <p:blipFill>
          <a:blip r:embed="rId3">
            <a:alphaModFix/>
          </a:blip>
          <a:stretch>
            <a:fillRect/>
          </a:stretch>
        </p:blipFill>
        <p:spPr>
          <a:xfrm>
            <a:off x="427525" y="1444100"/>
            <a:ext cx="5183052" cy="25915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Comparative</a:t>
            </a:r>
            <a:r>
              <a:rPr lang="en"/>
              <a:t> Analysis</a:t>
            </a:r>
            <a:endParaRPr/>
          </a:p>
        </p:txBody>
      </p:sp>
      <p:pic>
        <p:nvPicPr>
          <p:cNvPr id="153" name="Google Shape;153;p26"/>
          <p:cNvPicPr preferRelativeResize="0"/>
          <p:nvPr/>
        </p:nvPicPr>
        <p:blipFill>
          <a:blip r:embed="rId3">
            <a:alphaModFix/>
          </a:blip>
          <a:stretch>
            <a:fillRect/>
          </a:stretch>
        </p:blipFill>
        <p:spPr>
          <a:xfrm>
            <a:off x="1159650" y="1205350"/>
            <a:ext cx="3809261" cy="2512975"/>
          </a:xfrm>
          <a:prstGeom prst="rect">
            <a:avLst/>
          </a:prstGeom>
          <a:noFill/>
          <a:ln>
            <a:noFill/>
          </a:ln>
        </p:spPr>
      </p:pic>
      <p:sp>
        <p:nvSpPr>
          <p:cNvPr id="154" name="Google Shape;154;p26"/>
          <p:cNvSpPr txBox="1"/>
          <p:nvPr/>
        </p:nvSpPr>
        <p:spPr>
          <a:xfrm>
            <a:off x="1189425" y="3718325"/>
            <a:ext cx="551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Fig: The learning curve for training and validation set for 12 epocs across a subset of data.</a:t>
            </a:r>
            <a:endParaRPr b="1">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Features</a:t>
            </a:r>
            <a:endParaRPr/>
          </a:p>
        </p:txBody>
      </p:sp>
      <p:sp>
        <p:nvSpPr>
          <p:cNvPr id="160" name="Google Shape;160;p27"/>
          <p:cNvSpPr txBox="1"/>
          <p:nvPr/>
        </p:nvSpPr>
        <p:spPr>
          <a:xfrm>
            <a:off x="474775" y="1058375"/>
            <a:ext cx="8338500" cy="3818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Even Replicating state of the art models is tough let alone improve it’s accuracy.</a:t>
            </a:r>
            <a:endParaRPr>
              <a:latin typeface="Proxima Nova"/>
              <a:ea typeface="Proxima Nova"/>
              <a:cs typeface="Proxima Nova"/>
              <a:sym typeface="Proxima Nova"/>
            </a:endParaRPr>
          </a:p>
          <a:p>
            <a:pPr indent="0" lvl="0" marL="45720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We identified that what our </a:t>
            </a:r>
            <a:r>
              <a:rPr b="1" lang="en">
                <a:latin typeface="Proxima Nova"/>
                <a:ea typeface="Proxima Nova"/>
                <a:cs typeface="Proxima Nova"/>
                <a:sym typeface="Proxima Nova"/>
              </a:rPr>
              <a:t>state of the art paper (IF: 45) </a:t>
            </a:r>
            <a:r>
              <a:rPr lang="en">
                <a:latin typeface="Proxima Nova"/>
                <a:ea typeface="Proxima Nova"/>
                <a:cs typeface="Proxima Nova"/>
                <a:sym typeface="Proxima Nova"/>
              </a:rPr>
              <a:t>was lacking was not in model but in the </a:t>
            </a:r>
            <a:r>
              <a:rPr b="1" lang="en">
                <a:latin typeface="Proxima Nova"/>
                <a:ea typeface="Proxima Nova"/>
                <a:cs typeface="Proxima Nova"/>
                <a:sym typeface="Proxima Nova"/>
              </a:rPr>
              <a:t>explainability in the model</a:t>
            </a:r>
            <a:r>
              <a:rPr lang="en">
                <a:latin typeface="Proxima Nova"/>
                <a:ea typeface="Proxima Nova"/>
                <a:cs typeface="Proxima Nova"/>
                <a:sym typeface="Proxima Nova"/>
              </a:rPr>
              <a:t>.  The paper didn’t do anything related to that and though the prediction and other metrics is pretty good, this is something where there is a room for modification.</a:t>
            </a:r>
            <a:endParaRPr>
              <a:latin typeface="Proxima Nova"/>
              <a:ea typeface="Proxima Nova"/>
              <a:cs typeface="Proxima Nova"/>
              <a:sym typeface="Proxima Nova"/>
            </a:endParaRPr>
          </a:p>
          <a:p>
            <a:pPr indent="0" lvl="0" marL="45720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We used CAM GRAD method in Keras to get our prediction images as </a:t>
            </a:r>
            <a:r>
              <a:rPr lang="en">
                <a:latin typeface="Proxima Nova"/>
                <a:ea typeface="Proxima Nova"/>
                <a:cs typeface="Proxima Nova"/>
                <a:sym typeface="Proxima Nova"/>
              </a:rPr>
              <a:t>explainable.</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8"/>
          <p:cNvPicPr preferRelativeResize="0"/>
          <p:nvPr/>
        </p:nvPicPr>
        <p:blipFill>
          <a:blip r:embed="rId3">
            <a:alphaModFix/>
          </a:blip>
          <a:stretch>
            <a:fillRect/>
          </a:stretch>
        </p:blipFill>
        <p:spPr>
          <a:xfrm>
            <a:off x="825025" y="973400"/>
            <a:ext cx="2505075" cy="2200275"/>
          </a:xfrm>
          <a:prstGeom prst="rect">
            <a:avLst/>
          </a:prstGeom>
          <a:noFill/>
          <a:ln>
            <a:noFill/>
          </a:ln>
        </p:spPr>
      </p:pic>
      <p:pic>
        <p:nvPicPr>
          <p:cNvPr id="166" name="Google Shape;166;p28"/>
          <p:cNvPicPr preferRelativeResize="0"/>
          <p:nvPr/>
        </p:nvPicPr>
        <p:blipFill>
          <a:blip r:embed="rId4">
            <a:alphaModFix/>
          </a:blip>
          <a:stretch>
            <a:fillRect/>
          </a:stretch>
        </p:blipFill>
        <p:spPr>
          <a:xfrm>
            <a:off x="5381650" y="973400"/>
            <a:ext cx="2476500" cy="2200275"/>
          </a:xfrm>
          <a:prstGeom prst="rect">
            <a:avLst/>
          </a:prstGeom>
          <a:noFill/>
          <a:ln>
            <a:noFill/>
          </a:ln>
        </p:spPr>
      </p:pic>
      <p:sp>
        <p:nvSpPr>
          <p:cNvPr id="167" name="Google Shape;167;p28"/>
          <p:cNvSpPr txBox="1"/>
          <p:nvPr/>
        </p:nvSpPr>
        <p:spPr>
          <a:xfrm>
            <a:off x="457200" y="457200"/>
            <a:ext cx="3000000" cy="300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200"/>
              </a:spcAft>
              <a:buNone/>
            </a:pPr>
            <a:r>
              <a:t/>
            </a:r>
            <a:endParaRPr/>
          </a:p>
        </p:txBody>
      </p:sp>
      <p:sp>
        <p:nvSpPr>
          <p:cNvPr id="168" name="Google Shape;168;p28"/>
          <p:cNvSpPr txBox="1"/>
          <p:nvPr/>
        </p:nvSpPr>
        <p:spPr>
          <a:xfrm>
            <a:off x="825025" y="3173675"/>
            <a:ext cx="2476500" cy="1071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en" sz="1000" cap="small">
                <a:solidFill>
                  <a:schemeClr val="dk1"/>
                </a:solidFill>
                <a:latin typeface="Times New Roman"/>
                <a:ea typeface="Times New Roman"/>
                <a:cs typeface="Times New Roman"/>
                <a:sym typeface="Times New Roman"/>
              </a:rPr>
              <a:t>Fig4:An explainable image generated using Saliency depicting the relevant regions in the prediction</a:t>
            </a:r>
            <a:endParaRPr/>
          </a:p>
        </p:txBody>
      </p:sp>
      <p:sp>
        <p:nvSpPr>
          <p:cNvPr id="169" name="Google Shape;169;p28"/>
          <p:cNvSpPr txBox="1"/>
          <p:nvPr/>
        </p:nvSpPr>
        <p:spPr>
          <a:xfrm>
            <a:off x="5527475" y="3173675"/>
            <a:ext cx="2476500" cy="1071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en" sz="1000" cap="small">
                <a:solidFill>
                  <a:schemeClr val="dk1"/>
                </a:solidFill>
                <a:latin typeface="Times New Roman"/>
                <a:ea typeface="Times New Roman"/>
                <a:cs typeface="Times New Roman"/>
                <a:sym typeface="Times New Roman"/>
              </a:rPr>
              <a:t>Fig5:An explainable image generated using Gradient Classification Activation Map depicting the relevant regions in the prediction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Limitations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80" name="Google Shape;18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inception models requires high GPU </a:t>
            </a:r>
            <a:r>
              <a:rPr lang="en"/>
              <a:t>resource</a:t>
            </a:r>
            <a:r>
              <a:rPr lang="en"/>
              <a:t> to train the models. Due to limited bandwidth of time we could not train all the models replicated in the paper. </a:t>
            </a:r>
            <a:endParaRPr/>
          </a:p>
          <a:p>
            <a:pPr indent="-342900" lvl="0" marL="457200" rtl="0" algn="l">
              <a:spcBef>
                <a:spcPts val="0"/>
              </a:spcBef>
              <a:spcAft>
                <a:spcPts val="0"/>
              </a:spcAft>
              <a:buSzPts val="1800"/>
              <a:buChar char="●"/>
            </a:pPr>
            <a:r>
              <a:rPr lang="en"/>
              <a:t>The dataset was fairly huge for training the models. </a:t>
            </a:r>
            <a:endParaRPr/>
          </a:p>
          <a:p>
            <a:pPr indent="-342900" lvl="0" marL="457200" rtl="0" algn="l">
              <a:spcBef>
                <a:spcPts val="0"/>
              </a:spcBef>
              <a:spcAft>
                <a:spcPts val="0"/>
              </a:spcAft>
              <a:buSzPts val="1800"/>
              <a:buChar char="●"/>
            </a:pPr>
            <a:r>
              <a:rPr lang="en"/>
              <a:t>GradCam does not always gives correct inference for the CNN models.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85" name="Google Shape;85;p16"/>
          <p:cNvSpPr txBox="1"/>
          <p:nvPr>
            <p:ph idx="1" type="body"/>
          </p:nvPr>
        </p:nvSpPr>
        <p:spPr>
          <a:xfrm>
            <a:off x="244825" y="1096050"/>
            <a:ext cx="8610600" cy="383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b="1" lang="en" sz="1400"/>
              <a:t>Introduction</a:t>
            </a:r>
            <a:endParaRPr b="1" sz="1400"/>
          </a:p>
          <a:p>
            <a:pPr indent="-317500" lvl="0" marL="457200" rtl="0" algn="l">
              <a:spcBef>
                <a:spcPts val="0"/>
              </a:spcBef>
              <a:spcAft>
                <a:spcPts val="0"/>
              </a:spcAft>
              <a:buSzPts val="1400"/>
              <a:buAutoNum type="arabicPeriod"/>
            </a:pPr>
            <a:r>
              <a:rPr b="1" lang="en" sz="1400"/>
              <a:t>Method</a:t>
            </a:r>
            <a:endParaRPr b="1" sz="1400"/>
          </a:p>
          <a:p>
            <a:pPr indent="-317500" lvl="1" marL="914400" rtl="0" algn="l">
              <a:spcBef>
                <a:spcPts val="0"/>
              </a:spcBef>
              <a:spcAft>
                <a:spcPts val="0"/>
              </a:spcAft>
              <a:buSzPts val="1400"/>
              <a:buAutoNum type="alphaLcPeriod"/>
            </a:pPr>
            <a:r>
              <a:rPr b="1" lang="en"/>
              <a:t>Data</a:t>
            </a:r>
            <a:endParaRPr b="1"/>
          </a:p>
          <a:p>
            <a:pPr indent="-317500" lvl="2" marL="1371600" rtl="0" algn="l">
              <a:spcBef>
                <a:spcPts val="0"/>
              </a:spcBef>
              <a:spcAft>
                <a:spcPts val="0"/>
              </a:spcAft>
              <a:buSzPts val="1400"/>
              <a:buAutoNum type="romanLcPeriod"/>
            </a:pPr>
            <a:r>
              <a:rPr b="1" lang="en"/>
              <a:t>Dataset</a:t>
            </a:r>
            <a:endParaRPr b="1"/>
          </a:p>
          <a:p>
            <a:pPr indent="-317500" lvl="2" marL="1371600" rtl="0" algn="l">
              <a:spcBef>
                <a:spcPts val="0"/>
              </a:spcBef>
              <a:spcAft>
                <a:spcPts val="0"/>
              </a:spcAft>
              <a:buSzPts val="1400"/>
              <a:buAutoNum type="romanLcPeriod"/>
            </a:pPr>
            <a:r>
              <a:rPr b="1" lang="en"/>
              <a:t>Preprocessing</a:t>
            </a:r>
            <a:endParaRPr b="1"/>
          </a:p>
          <a:p>
            <a:pPr indent="-317500" lvl="1" marL="914400" rtl="0" algn="l">
              <a:spcBef>
                <a:spcPts val="0"/>
              </a:spcBef>
              <a:spcAft>
                <a:spcPts val="0"/>
              </a:spcAft>
              <a:buSzPts val="1400"/>
              <a:buAutoNum type="alphaLcPeriod"/>
            </a:pPr>
            <a:r>
              <a:rPr b="1" lang="en"/>
              <a:t>Model</a:t>
            </a:r>
            <a:endParaRPr b="1"/>
          </a:p>
          <a:p>
            <a:pPr indent="-317500" lvl="2" marL="1371600" rtl="0" algn="l">
              <a:spcBef>
                <a:spcPts val="0"/>
              </a:spcBef>
              <a:spcAft>
                <a:spcPts val="0"/>
              </a:spcAft>
              <a:buSzPts val="1400"/>
              <a:buAutoNum type="romanLcPeriod"/>
            </a:pPr>
            <a:r>
              <a:rPr b="1" lang="en"/>
              <a:t>Baseline Model</a:t>
            </a:r>
            <a:endParaRPr b="1"/>
          </a:p>
          <a:p>
            <a:pPr indent="-317500" lvl="2" marL="1371600" rtl="0" algn="l">
              <a:spcBef>
                <a:spcPts val="0"/>
              </a:spcBef>
              <a:spcAft>
                <a:spcPts val="0"/>
              </a:spcAft>
              <a:buSzPts val="1400"/>
              <a:buAutoNum type="romanLcPeriod"/>
            </a:pPr>
            <a:r>
              <a:rPr b="1" lang="en"/>
              <a:t>Activation Map Model</a:t>
            </a:r>
            <a:endParaRPr b="1"/>
          </a:p>
          <a:p>
            <a:pPr indent="-317500" lvl="1" marL="914400" rtl="0" algn="l">
              <a:spcBef>
                <a:spcPts val="0"/>
              </a:spcBef>
              <a:spcAft>
                <a:spcPts val="0"/>
              </a:spcAft>
              <a:buSzPts val="1400"/>
              <a:buAutoNum type="alphaLcPeriod"/>
            </a:pPr>
            <a:r>
              <a:rPr b="1" lang="en"/>
              <a:t>Explainability</a:t>
            </a:r>
            <a:endParaRPr b="1"/>
          </a:p>
          <a:p>
            <a:pPr indent="-317500" lvl="0" marL="457200" rtl="0" algn="l">
              <a:spcBef>
                <a:spcPts val="0"/>
              </a:spcBef>
              <a:spcAft>
                <a:spcPts val="0"/>
              </a:spcAft>
              <a:buSzPts val="1400"/>
              <a:buAutoNum type="arabicPeriod"/>
            </a:pPr>
            <a:r>
              <a:rPr b="1" lang="en" sz="1400"/>
              <a:t>Results</a:t>
            </a:r>
            <a:endParaRPr b="1" sz="1400"/>
          </a:p>
          <a:p>
            <a:pPr indent="-317500" lvl="1" marL="914400" rtl="0" algn="l">
              <a:spcBef>
                <a:spcPts val="0"/>
              </a:spcBef>
              <a:spcAft>
                <a:spcPts val="0"/>
              </a:spcAft>
              <a:buSzPts val="1400"/>
              <a:buAutoNum type="alphaLcPeriod"/>
            </a:pPr>
            <a:r>
              <a:rPr b="1" lang="en"/>
              <a:t>Comparative</a:t>
            </a:r>
            <a:r>
              <a:rPr b="1" lang="en"/>
              <a:t> Analysis</a:t>
            </a:r>
            <a:endParaRPr b="1"/>
          </a:p>
          <a:p>
            <a:pPr indent="-317500" lvl="1" marL="914400" rtl="0" algn="l">
              <a:spcBef>
                <a:spcPts val="0"/>
              </a:spcBef>
              <a:spcAft>
                <a:spcPts val="0"/>
              </a:spcAft>
              <a:buSzPts val="1400"/>
              <a:buAutoNum type="alphaLcPeriod"/>
            </a:pPr>
            <a:r>
              <a:rPr b="1" lang="en"/>
              <a:t>New Features</a:t>
            </a:r>
            <a:endParaRPr b="1"/>
          </a:p>
          <a:p>
            <a:pPr indent="-317500" lvl="0" marL="457200" rtl="0" algn="l">
              <a:spcBef>
                <a:spcPts val="0"/>
              </a:spcBef>
              <a:spcAft>
                <a:spcPts val="0"/>
              </a:spcAft>
              <a:buSzPts val="1400"/>
              <a:buAutoNum type="arabicPeriod"/>
            </a:pPr>
            <a:r>
              <a:rPr b="1" lang="en" sz="1400"/>
              <a:t>Limitations </a:t>
            </a:r>
            <a:endParaRPr b="1"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Diabetic Retinopathy</a:t>
            </a:r>
            <a:endParaRPr/>
          </a:p>
        </p:txBody>
      </p:sp>
      <p:cxnSp>
        <p:nvCxnSpPr>
          <p:cNvPr id="96" name="Google Shape;96;p18"/>
          <p:cNvCxnSpPr/>
          <p:nvPr/>
        </p:nvCxnSpPr>
        <p:spPr>
          <a:xfrm>
            <a:off x="4589575" y="910000"/>
            <a:ext cx="49500" cy="3076200"/>
          </a:xfrm>
          <a:prstGeom prst="straightConnector1">
            <a:avLst/>
          </a:prstGeom>
          <a:noFill/>
          <a:ln cap="flat" cmpd="sng" w="9525">
            <a:solidFill>
              <a:schemeClr val="dk2"/>
            </a:solidFill>
            <a:prstDash val="solid"/>
            <a:round/>
            <a:headEnd len="med" w="med" type="none"/>
            <a:tailEnd len="med" w="med" type="none"/>
          </a:ln>
        </p:spPr>
      </p:cxnSp>
      <p:sp>
        <p:nvSpPr>
          <p:cNvPr id="97" name="Google Shape;97;p18"/>
          <p:cNvSpPr txBox="1"/>
          <p:nvPr/>
        </p:nvSpPr>
        <p:spPr>
          <a:xfrm>
            <a:off x="113750" y="4382625"/>
            <a:ext cx="8947500" cy="6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2000">
                <a:latin typeface="Proxima Nova"/>
                <a:ea typeface="Proxima Nova"/>
                <a:cs typeface="Proxima Nova"/>
                <a:sym typeface="Proxima Nova"/>
              </a:rPr>
              <a:t>If the detection of this disease is not improved, then by the end of decade</a:t>
            </a:r>
            <a:endParaRPr b="1" i="1" sz="2000">
              <a:latin typeface="Proxima Nova"/>
              <a:ea typeface="Proxima Nova"/>
              <a:cs typeface="Proxima Nova"/>
              <a:sym typeface="Proxima Nova"/>
            </a:endParaRPr>
          </a:p>
          <a:p>
            <a:pPr indent="0" lvl="0" marL="0" rtl="0" algn="ctr">
              <a:spcBef>
                <a:spcPts val="0"/>
              </a:spcBef>
              <a:spcAft>
                <a:spcPts val="0"/>
              </a:spcAft>
              <a:buClr>
                <a:srgbClr val="000000"/>
              </a:buClr>
              <a:buSzPts val="1100"/>
              <a:buFont typeface="Arial"/>
              <a:buNone/>
            </a:pPr>
            <a:r>
              <a:rPr b="1" i="1" lang="en" sz="2000">
                <a:latin typeface="Proxima Nova"/>
                <a:ea typeface="Proxima Nova"/>
                <a:cs typeface="Proxima Nova"/>
                <a:sym typeface="Proxima Nova"/>
              </a:rPr>
              <a:t>Diabetic Retinopathy would take many many lives!</a:t>
            </a:r>
            <a:endParaRPr b="1" i="1" sz="2000">
              <a:latin typeface="Proxima Nova"/>
              <a:ea typeface="Proxima Nova"/>
              <a:cs typeface="Proxima Nova"/>
              <a:sym typeface="Proxima Nova"/>
            </a:endParaRPr>
          </a:p>
        </p:txBody>
      </p:sp>
      <p:sp>
        <p:nvSpPr>
          <p:cNvPr id="98" name="Google Shape;98;p18"/>
          <p:cNvSpPr txBox="1"/>
          <p:nvPr/>
        </p:nvSpPr>
        <p:spPr>
          <a:xfrm>
            <a:off x="4866550" y="1097950"/>
            <a:ext cx="4059600" cy="3134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Font typeface="Proxima Nova"/>
              <a:buChar char="❖"/>
            </a:pPr>
            <a:r>
              <a:rPr lang="en">
                <a:solidFill>
                  <a:srgbClr val="434343"/>
                </a:solidFill>
                <a:latin typeface="Proxima Nova"/>
                <a:ea typeface="Proxima Nova"/>
                <a:cs typeface="Proxima Nova"/>
                <a:sym typeface="Proxima Nova"/>
              </a:rPr>
              <a:t>Diabetic retinopathy (DR) is the most common and insidious microvascular complication of diabetes, and can progress asymptomatically until a sudden loss of vision occurs.</a:t>
            </a:r>
            <a:endParaRPr>
              <a:solidFill>
                <a:srgbClr val="434343"/>
              </a:solidFill>
              <a:latin typeface="Proxima Nova"/>
              <a:ea typeface="Proxima Nova"/>
              <a:cs typeface="Proxima Nova"/>
              <a:sym typeface="Proxima Nova"/>
            </a:endParaRPr>
          </a:p>
          <a:p>
            <a:pPr indent="-317500" lvl="0" marL="457200" rtl="0" algn="l">
              <a:spcBef>
                <a:spcPts val="0"/>
              </a:spcBef>
              <a:spcAft>
                <a:spcPts val="0"/>
              </a:spcAft>
              <a:buClr>
                <a:srgbClr val="434343"/>
              </a:buClr>
              <a:buSzPts val="1400"/>
              <a:buFont typeface="Proxima Nova"/>
              <a:buChar char="❖"/>
            </a:pPr>
            <a:r>
              <a:rPr lang="en">
                <a:solidFill>
                  <a:srgbClr val="434343"/>
                </a:solidFill>
                <a:latin typeface="Proxima Nova"/>
                <a:ea typeface="Proxima Nova"/>
                <a:cs typeface="Proxima Nova"/>
                <a:sym typeface="Proxima Nova"/>
              </a:rPr>
              <a:t> Almost all patients with type 1 diabetes mellitus and ~60% of patients with type 2 diabetes mellitus will develop retinopathy during the first 20 years of onset of the disease. </a:t>
            </a:r>
            <a:endParaRPr>
              <a:solidFill>
                <a:srgbClr val="434343"/>
              </a:solidFill>
              <a:latin typeface="Proxima Nova"/>
              <a:ea typeface="Proxima Nova"/>
              <a:cs typeface="Proxima Nova"/>
              <a:sym typeface="Proxima Nova"/>
            </a:endParaRPr>
          </a:p>
        </p:txBody>
      </p:sp>
      <p:pic>
        <p:nvPicPr>
          <p:cNvPr id="99" name="Google Shape;99;p18"/>
          <p:cNvPicPr preferRelativeResize="0"/>
          <p:nvPr/>
        </p:nvPicPr>
        <p:blipFill>
          <a:blip r:embed="rId3">
            <a:alphaModFix/>
          </a:blip>
          <a:stretch>
            <a:fillRect/>
          </a:stretch>
        </p:blipFill>
        <p:spPr>
          <a:xfrm>
            <a:off x="497550" y="964663"/>
            <a:ext cx="3864550" cy="3195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89825" y="169475"/>
            <a:ext cx="188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Data[1/2]</a:t>
            </a:r>
            <a:endParaRPr/>
          </a:p>
        </p:txBody>
      </p:sp>
      <p:sp>
        <p:nvSpPr>
          <p:cNvPr id="110" name="Google Shape;110;p20"/>
          <p:cNvSpPr txBox="1"/>
          <p:nvPr>
            <p:ph idx="1" type="body"/>
          </p:nvPr>
        </p:nvSpPr>
        <p:spPr>
          <a:xfrm>
            <a:off x="5163275" y="1495950"/>
            <a:ext cx="3867600" cy="3330900"/>
          </a:xfrm>
          <a:prstGeom prst="rect">
            <a:avLst/>
          </a:prstGeom>
        </p:spPr>
        <p:txBody>
          <a:bodyPr anchorCtr="0" anchor="t" bIns="91425" lIns="91425" spcFirstLastPara="1" rIns="91425" wrap="square" tIns="91425">
            <a:noAutofit/>
          </a:bodyPr>
          <a:lstStyle/>
          <a:p>
            <a:pPr indent="-361950" lvl="0" marL="457200" rtl="0" algn="just">
              <a:lnSpc>
                <a:spcPct val="100000"/>
              </a:lnSpc>
              <a:spcBef>
                <a:spcPts val="0"/>
              </a:spcBef>
              <a:spcAft>
                <a:spcPts val="0"/>
              </a:spcAft>
              <a:buSzPts val="2100"/>
              <a:buChar char="❖"/>
            </a:pPr>
            <a:r>
              <a:rPr lang="en" sz="1500">
                <a:solidFill>
                  <a:schemeClr val="dk1"/>
                </a:solidFill>
              </a:rPr>
              <a:t>We chose the EyePACS Fundus retinopathy dataset available through Kaggle</a:t>
            </a:r>
            <a:endParaRPr sz="1500">
              <a:solidFill>
                <a:schemeClr val="dk1"/>
              </a:solidFill>
            </a:endParaRPr>
          </a:p>
          <a:p>
            <a:pPr indent="-323850" lvl="0" marL="457200" rtl="0" algn="just">
              <a:lnSpc>
                <a:spcPct val="100000"/>
              </a:lnSpc>
              <a:spcBef>
                <a:spcPts val="0"/>
              </a:spcBef>
              <a:spcAft>
                <a:spcPts val="0"/>
              </a:spcAft>
              <a:buClr>
                <a:schemeClr val="dk1"/>
              </a:buClr>
              <a:buSzPts val="1500"/>
              <a:buChar char="❖"/>
            </a:pPr>
            <a:r>
              <a:rPr lang="en" sz="1500">
                <a:solidFill>
                  <a:schemeClr val="dk1"/>
                </a:solidFill>
              </a:rPr>
              <a:t>The training dataset consisted of </a:t>
            </a:r>
            <a:r>
              <a:rPr lang="en" sz="1500">
                <a:solidFill>
                  <a:srgbClr val="24292E"/>
                </a:solidFill>
                <a:highlight>
                  <a:srgbClr val="FFFFFF"/>
                </a:highlight>
              </a:rPr>
              <a:t>35,126 images.</a:t>
            </a:r>
            <a:endParaRPr sz="1500">
              <a:solidFill>
                <a:srgbClr val="24292E"/>
              </a:solidFill>
              <a:highlight>
                <a:srgbClr val="FFFFFF"/>
              </a:highlight>
            </a:endParaRPr>
          </a:p>
          <a:p>
            <a:pPr indent="-323850" lvl="0" marL="457200" rtl="0" algn="just">
              <a:lnSpc>
                <a:spcPct val="100000"/>
              </a:lnSpc>
              <a:spcBef>
                <a:spcPts val="0"/>
              </a:spcBef>
              <a:spcAft>
                <a:spcPts val="0"/>
              </a:spcAft>
              <a:buClr>
                <a:schemeClr val="dk1"/>
              </a:buClr>
              <a:buSzPts val="1500"/>
              <a:buChar char="❖"/>
            </a:pPr>
            <a:r>
              <a:rPr lang="en" sz="1500">
                <a:solidFill>
                  <a:srgbClr val="24292E"/>
                </a:solidFill>
                <a:highlight>
                  <a:srgbClr val="FFFFFF"/>
                </a:highlight>
              </a:rPr>
              <a:t>25,810 images of no-diabetic retinopathy </a:t>
            </a:r>
            <a:endParaRPr sz="1500">
              <a:solidFill>
                <a:srgbClr val="24292E"/>
              </a:solidFill>
              <a:highlight>
                <a:srgbClr val="FFFFFF"/>
              </a:highlight>
            </a:endParaRPr>
          </a:p>
          <a:p>
            <a:pPr indent="-323850" lvl="0" marL="457200" rtl="0" algn="just">
              <a:lnSpc>
                <a:spcPct val="100000"/>
              </a:lnSpc>
              <a:spcBef>
                <a:spcPts val="0"/>
              </a:spcBef>
              <a:spcAft>
                <a:spcPts val="0"/>
              </a:spcAft>
              <a:buClr>
                <a:schemeClr val="dk1"/>
              </a:buClr>
              <a:buSzPts val="1500"/>
              <a:buChar char="❖"/>
            </a:pPr>
            <a:r>
              <a:rPr lang="en" sz="1500">
                <a:solidFill>
                  <a:srgbClr val="24292E"/>
                </a:solidFill>
                <a:highlight>
                  <a:srgbClr val="FFFFFF"/>
                </a:highlight>
              </a:rPr>
              <a:t>9316 of diabetic retinopathy. </a:t>
            </a:r>
            <a:endParaRPr sz="1500">
              <a:solidFill>
                <a:srgbClr val="24292E"/>
              </a:solidFill>
              <a:highlight>
                <a:srgbClr val="FFFFFF"/>
              </a:highlight>
            </a:endParaRPr>
          </a:p>
          <a:p>
            <a:pPr indent="-323850" lvl="0" marL="457200" rtl="0" algn="just">
              <a:lnSpc>
                <a:spcPct val="100000"/>
              </a:lnSpc>
              <a:spcBef>
                <a:spcPts val="0"/>
              </a:spcBef>
              <a:spcAft>
                <a:spcPts val="0"/>
              </a:spcAft>
              <a:buClr>
                <a:schemeClr val="dk1"/>
              </a:buClr>
              <a:buSzPts val="1500"/>
              <a:buChar char="❖"/>
            </a:pPr>
            <a:r>
              <a:rPr lang="en" sz="1500">
                <a:solidFill>
                  <a:srgbClr val="24292E"/>
                </a:solidFill>
                <a:highlight>
                  <a:srgbClr val="FFFFFF"/>
                </a:highlight>
              </a:rPr>
              <a:t>Because of class imbalance the data had to be preprocessed.</a:t>
            </a:r>
            <a:endParaRPr sz="1500">
              <a:solidFill>
                <a:srgbClr val="24292E"/>
              </a:solidFill>
              <a:highlight>
                <a:srgbClr val="FFFFFF"/>
              </a:highlight>
            </a:endParaRPr>
          </a:p>
          <a:p>
            <a:pPr indent="-323850" lvl="0" marL="457200" rtl="0" algn="just">
              <a:lnSpc>
                <a:spcPct val="100000"/>
              </a:lnSpc>
              <a:spcBef>
                <a:spcPts val="0"/>
              </a:spcBef>
              <a:spcAft>
                <a:spcPts val="0"/>
              </a:spcAft>
              <a:buClr>
                <a:schemeClr val="dk1"/>
              </a:buClr>
              <a:buSzPts val="1500"/>
              <a:buChar char="❖"/>
            </a:pPr>
            <a:r>
              <a:rPr lang="en" sz="1500">
                <a:solidFill>
                  <a:srgbClr val="24292E"/>
                </a:solidFill>
                <a:highlight>
                  <a:srgbClr val="FFFFFF"/>
                </a:highlight>
              </a:rPr>
              <a:t>We encountered a high variance in the images of the eyes for both of the cases.</a:t>
            </a:r>
            <a:endParaRPr sz="1500">
              <a:solidFill>
                <a:schemeClr val="dk1"/>
              </a:solidFill>
            </a:endParaRPr>
          </a:p>
          <a:p>
            <a:pPr indent="0" lvl="0" marL="457200" rtl="0" algn="just">
              <a:lnSpc>
                <a:spcPct val="100000"/>
              </a:lnSpc>
              <a:spcBef>
                <a:spcPts val="1200"/>
              </a:spcBef>
              <a:spcAft>
                <a:spcPts val="0"/>
              </a:spcAft>
              <a:buNone/>
            </a:pPr>
            <a:r>
              <a:t/>
            </a:r>
            <a:endParaRPr b="1"/>
          </a:p>
          <a:p>
            <a:pPr indent="0" lvl="0" marL="0" rtl="0" algn="l">
              <a:spcBef>
                <a:spcPts val="1200"/>
              </a:spcBef>
              <a:spcAft>
                <a:spcPts val="1600"/>
              </a:spcAft>
              <a:buNone/>
            </a:pPr>
            <a:r>
              <a:t/>
            </a:r>
            <a:endParaRPr/>
          </a:p>
        </p:txBody>
      </p:sp>
      <p:sp>
        <p:nvSpPr>
          <p:cNvPr id="111" name="Google Shape;111;p20"/>
          <p:cNvSpPr txBox="1"/>
          <p:nvPr/>
        </p:nvSpPr>
        <p:spPr>
          <a:xfrm>
            <a:off x="3814218" y="349100"/>
            <a:ext cx="14718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solidFill>
                  <a:srgbClr val="434343"/>
                </a:solidFill>
                <a:latin typeface="Proxima Nova"/>
                <a:ea typeface="Proxima Nova"/>
                <a:cs typeface="Proxima Nova"/>
                <a:sym typeface="Proxima Nova"/>
              </a:rPr>
              <a:t>Dataset</a:t>
            </a:r>
            <a:endParaRPr b="1" sz="2200" u="sng">
              <a:solidFill>
                <a:srgbClr val="434343"/>
              </a:solidFill>
              <a:latin typeface="Proxima Nova"/>
              <a:ea typeface="Proxima Nova"/>
              <a:cs typeface="Proxima Nova"/>
              <a:sym typeface="Proxima Nova"/>
            </a:endParaRPr>
          </a:p>
        </p:txBody>
      </p:sp>
      <p:pic>
        <p:nvPicPr>
          <p:cNvPr id="112" name="Google Shape;112;p20"/>
          <p:cNvPicPr preferRelativeResize="0"/>
          <p:nvPr/>
        </p:nvPicPr>
        <p:blipFill>
          <a:blip r:embed="rId3">
            <a:alphaModFix/>
          </a:blip>
          <a:stretch>
            <a:fillRect/>
          </a:stretch>
        </p:blipFill>
        <p:spPr>
          <a:xfrm>
            <a:off x="339288" y="1306575"/>
            <a:ext cx="3300725" cy="1842500"/>
          </a:xfrm>
          <a:prstGeom prst="rect">
            <a:avLst/>
          </a:prstGeom>
          <a:noFill/>
          <a:ln>
            <a:noFill/>
          </a:ln>
        </p:spPr>
      </p:pic>
      <p:cxnSp>
        <p:nvCxnSpPr>
          <p:cNvPr id="113" name="Google Shape;113;p20"/>
          <p:cNvCxnSpPr/>
          <p:nvPr/>
        </p:nvCxnSpPr>
        <p:spPr>
          <a:xfrm>
            <a:off x="4639050" y="900125"/>
            <a:ext cx="0" cy="4312500"/>
          </a:xfrm>
          <a:prstGeom prst="straightConnector1">
            <a:avLst/>
          </a:prstGeom>
          <a:noFill/>
          <a:ln cap="flat" cmpd="sng" w="9525">
            <a:solidFill>
              <a:schemeClr val="dk2"/>
            </a:solidFill>
            <a:prstDash val="solid"/>
            <a:round/>
            <a:headEnd len="med" w="med" type="none"/>
            <a:tailEnd len="med" w="med" type="none"/>
          </a:ln>
        </p:spPr>
      </p:cxnSp>
      <p:pic>
        <p:nvPicPr>
          <p:cNvPr id="114" name="Google Shape;114;p20"/>
          <p:cNvPicPr preferRelativeResize="0"/>
          <p:nvPr/>
        </p:nvPicPr>
        <p:blipFill>
          <a:blip r:embed="rId4">
            <a:alphaModFix/>
          </a:blip>
          <a:stretch>
            <a:fillRect/>
          </a:stretch>
        </p:blipFill>
        <p:spPr>
          <a:xfrm>
            <a:off x="387800" y="3287575"/>
            <a:ext cx="2132525" cy="165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Data[2/2]</a:t>
            </a:r>
            <a:endParaRPr/>
          </a:p>
        </p:txBody>
      </p:sp>
      <p:sp>
        <p:nvSpPr>
          <p:cNvPr id="120" name="Google Shape;120;p21"/>
          <p:cNvSpPr txBox="1"/>
          <p:nvPr>
            <p:ph idx="1" type="body"/>
          </p:nvPr>
        </p:nvSpPr>
        <p:spPr>
          <a:xfrm>
            <a:off x="39575" y="1724550"/>
            <a:ext cx="9104400" cy="30333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rgbClr val="24292E"/>
              </a:buClr>
              <a:buSzPts val="1800"/>
              <a:buChar char="❖"/>
            </a:pPr>
            <a:r>
              <a:rPr lang="en">
                <a:solidFill>
                  <a:srgbClr val="24292E"/>
                </a:solidFill>
                <a:highlight>
                  <a:srgbClr val="FFFFFF"/>
                </a:highlight>
              </a:rPr>
              <a:t>First we down-sampled the data to remove class imbalance.</a:t>
            </a:r>
            <a:endParaRPr>
              <a:solidFill>
                <a:srgbClr val="24292E"/>
              </a:solidFill>
              <a:highlight>
                <a:srgbClr val="FFFFFF"/>
              </a:highlight>
            </a:endParaRPr>
          </a:p>
          <a:p>
            <a:pPr indent="0" lvl="0" marL="457200" rtl="0" algn="just">
              <a:lnSpc>
                <a:spcPct val="100000"/>
              </a:lnSpc>
              <a:spcBef>
                <a:spcPts val="1200"/>
              </a:spcBef>
              <a:spcAft>
                <a:spcPts val="0"/>
              </a:spcAft>
              <a:buNone/>
            </a:pPr>
            <a:r>
              <a:t/>
            </a:r>
            <a:endParaRPr>
              <a:solidFill>
                <a:srgbClr val="24292E"/>
              </a:solidFill>
              <a:highlight>
                <a:srgbClr val="FFFFFF"/>
              </a:highlight>
            </a:endParaRPr>
          </a:p>
          <a:p>
            <a:pPr indent="-342900" lvl="0" marL="457200" rtl="0" algn="just">
              <a:lnSpc>
                <a:spcPct val="100000"/>
              </a:lnSpc>
              <a:spcBef>
                <a:spcPts val="1200"/>
              </a:spcBef>
              <a:spcAft>
                <a:spcPts val="0"/>
              </a:spcAft>
              <a:buClr>
                <a:srgbClr val="24292E"/>
              </a:buClr>
              <a:buSzPts val="1800"/>
              <a:buChar char="❖"/>
            </a:pPr>
            <a:r>
              <a:rPr lang="en">
                <a:solidFill>
                  <a:srgbClr val="24292E"/>
                </a:solidFill>
                <a:highlight>
                  <a:srgbClr val="FFFFFF"/>
                </a:highlight>
              </a:rPr>
              <a:t>We then used Keras Image Generator for generating images. The steps are as follows:</a:t>
            </a:r>
            <a:endParaRPr>
              <a:solidFill>
                <a:srgbClr val="24292E"/>
              </a:solidFill>
              <a:highlight>
                <a:srgbClr val="FFFFFF"/>
              </a:highlight>
            </a:endParaRPr>
          </a:p>
          <a:p>
            <a:pPr indent="-342900" lvl="0" marL="914400" rtl="0" algn="just">
              <a:lnSpc>
                <a:spcPct val="100000"/>
              </a:lnSpc>
              <a:spcBef>
                <a:spcPts val="0"/>
              </a:spcBef>
              <a:spcAft>
                <a:spcPts val="0"/>
              </a:spcAft>
              <a:buClr>
                <a:srgbClr val="24292E"/>
              </a:buClr>
              <a:buSzPts val="1800"/>
              <a:buAutoNum type="arabicPeriod"/>
            </a:pPr>
            <a:r>
              <a:rPr lang="en">
                <a:solidFill>
                  <a:srgbClr val="24292E"/>
                </a:solidFill>
                <a:highlight>
                  <a:srgbClr val="FFFFFF"/>
                </a:highlight>
              </a:rPr>
              <a:t>Horizontal Flip</a:t>
            </a:r>
            <a:endParaRPr>
              <a:solidFill>
                <a:srgbClr val="24292E"/>
              </a:solidFill>
              <a:highlight>
                <a:srgbClr val="FFFFFF"/>
              </a:highlight>
            </a:endParaRPr>
          </a:p>
          <a:p>
            <a:pPr indent="-342900" lvl="0" marL="914400" rtl="0" algn="just">
              <a:lnSpc>
                <a:spcPct val="100000"/>
              </a:lnSpc>
              <a:spcBef>
                <a:spcPts val="0"/>
              </a:spcBef>
              <a:spcAft>
                <a:spcPts val="0"/>
              </a:spcAft>
              <a:buClr>
                <a:srgbClr val="24292E"/>
              </a:buClr>
              <a:buSzPts val="1800"/>
              <a:buAutoNum type="arabicPeriod"/>
            </a:pPr>
            <a:r>
              <a:rPr lang="en">
                <a:solidFill>
                  <a:srgbClr val="24292E"/>
                </a:solidFill>
                <a:highlight>
                  <a:srgbClr val="FFFFFF"/>
                </a:highlight>
              </a:rPr>
              <a:t>Vertical Flip</a:t>
            </a:r>
            <a:endParaRPr>
              <a:solidFill>
                <a:srgbClr val="24292E"/>
              </a:solidFill>
              <a:highlight>
                <a:srgbClr val="FFFFFF"/>
              </a:highlight>
            </a:endParaRPr>
          </a:p>
          <a:p>
            <a:pPr indent="-342900" lvl="0" marL="914400" rtl="0" algn="just">
              <a:lnSpc>
                <a:spcPct val="100000"/>
              </a:lnSpc>
              <a:spcBef>
                <a:spcPts val="0"/>
              </a:spcBef>
              <a:spcAft>
                <a:spcPts val="0"/>
              </a:spcAft>
              <a:buClr>
                <a:srgbClr val="24292E"/>
              </a:buClr>
              <a:buSzPts val="1800"/>
              <a:buAutoNum type="arabicPeriod"/>
            </a:pPr>
            <a:r>
              <a:rPr lang="en">
                <a:solidFill>
                  <a:srgbClr val="24292E"/>
                </a:solidFill>
                <a:highlight>
                  <a:srgbClr val="FFFFFF"/>
                </a:highlight>
              </a:rPr>
              <a:t>Random 360 degree Rotation</a:t>
            </a:r>
            <a:endParaRPr>
              <a:solidFill>
                <a:srgbClr val="24292E"/>
              </a:solidFill>
              <a:highlight>
                <a:srgbClr val="FFFFFF"/>
              </a:highlight>
            </a:endParaRPr>
          </a:p>
          <a:p>
            <a:pPr indent="-342900" lvl="0" marL="914400" rtl="0" algn="just">
              <a:lnSpc>
                <a:spcPct val="100000"/>
              </a:lnSpc>
              <a:spcBef>
                <a:spcPts val="0"/>
              </a:spcBef>
              <a:spcAft>
                <a:spcPts val="0"/>
              </a:spcAft>
              <a:buClr>
                <a:srgbClr val="24292E"/>
              </a:buClr>
              <a:buSzPts val="1800"/>
              <a:buAutoNum type="arabicPeriod"/>
            </a:pPr>
            <a:r>
              <a:rPr lang="en">
                <a:solidFill>
                  <a:srgbClr val="24292E"/>
                </a:solidFill>
                <a:highlight>
                  <a:srgbClr val="FFFFFF"/>
                </a:highlight>
              </a:rPr>
              <a:t>Zoom Range +-20% </a:t>
            </a:r>
            <a:endParaRPr>
              <a:solidFill>
                <a:srgbClr val="24292E"/>
              </a:solidFill>
              <a:highlight>
                <a:srgbClr val="FFFFFF"/>
              </a:highlight>
            </a:endParaRPr>
          </a:p>
          <a:p>
            <a:pPr indent="-342900" lvl="0" marL="914400" rtl="0" algn="just">
              <a:lnSpc>
                <a:spcPct val="100000"/>
              </a:lnSpc>
              <a:spcBef>
                <a:spcPts val="0"/>
              </a:spcBef>
              <a:spcAft>
                <a:spcPts val="0"/>
              </a:spcAft>
              <a:buClr>
                <a:srgbClr val="24292E"/>
              </a:buClr>
              <a:buSzPts val="1800"/>
              <a:buAutoNum type="arabicPeriod"/>
            </a:pPr>
            <a:r>
              <a:rPr lang="en">
                <a:solidFill>
                  <a:srgbClr val="24292E"/>
                </a:solidFill>
                <a:highlight>
                  <a:srgbClr val="FFFFFF"/>
                </a:highlight>
              </a:rPr>
              <a:t>Shear Range +-10%</a:t>
            </a:r>
            <a:endParaRPr>
              <a:solidFill>
                <a:srgbClr val="24292E"/>
              </a:solidFill>
              <a:highlight>
                <a:srgbClr val="FFFFFF"/>
              </a:highlight>
            </a:endParaRPr>
          </a:p>
          <a:p>
            <a:pPr indent="0" lvl="0" marL="914400" rtl="0" algn="just">
              <a:lnSpc>
                <a:spcPct val="100000"/>
              </a:lnSpc>
              <a:spcBef>
                <a:spcPts val="1200"/>
              </a:spcBef>
              <a:spcAft>
                <a:spcPts val="0"/>
              </a:spcAft>
              <a:buNone/>
            </a:pPr>
            <a:r>
              <a:t/>
            </a:r>
            <a:endParaRPr sz="1200">
              <a:solidFill>
                <a:srgbClr val="24292E"/>
              </a:solidFill>
              <a:highlight>
                <a:srgbClr val="FFFFFF"/>
              </a:highlight>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
        <p:nvSpPr>
          <p:cNvPr id="121" name="Google Shape;121;p21"/>
          <p:cNvSpPr txBox="1"/>
          <p:nvPr/>
        </p:nvSpPr>
        <p:spPr>
          <a:xfrm>
            <a:off x="798100" y="1001913"/>
            <a:ext cx="32037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solidFill>
                  <a:srgbClr val="434343"/>
                </a:solidFill>
                <a:latin typeface="Proxima Nova"/>
                <a:ea typeface="Proxima Nova"/>
                <a:cs typeface="Proxima Nova"/>
                <a:sym typeface="Proxima Nova"/>
              </a:rPr>
              <a:t>Preprocessing</a:t>
            </a:r>
            <a:endParaRPr b="1" sz="2200" u="sng">
              <a:solidFill>
                <a:srgbClr val="434343"/>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a:t>
            </a:r>
            <a:r>
              <a:rPr lang="en"/>
              <a:t>[1/2]</a:t>
            </a:r>
            <a:endParaRPr/>
          </a:p>
        </p:txBody>
      </p:sp>
      <p:sp>
        <p:nvSpPr>
          <p:cNvPr id="127" name="Google Shape;127;p22"/>
          <p:cNvSpPr txBox="1"/>
          <p:nvPr>
            <p:ph idx="1" type="body"/>
          </p:nvPr>
        </p:nvSpPr>
        <p:spPr>
          <a:xfrm>
            <a:off x="289825" y="1724550"/>
            <a:ext cx="8749500" cy="2120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Inception-v3 is an Inception family convolutional neural network architecture that allows many modifications, including the use of Label Smoothing, Factorized 7 x 7 convolutions, and the use of an auxiliary classifier to propagate label information down the network (along with the use of batch normalization for layers in the side head). This is the same model used in our base paper, “Development and Validation of a Deep Learning Algorithm for Detection of Diabetic Retinopathy in Retinal Fundus Photographs”.</a:t>
            </a:r>
            <a:endParaRPr b="1"/>
          </a:p>
          <a:p>
            <a:pPr indent="0" lvl="0" marL="0" rtl="0" algn="l">
              <a:spcBef>
                <a:spcPts val="1600"/>
              </a:spcBef>
              <a:spcAft>
                <a:spcPts val="1600"/>
              </a:spcAft>
              <a:buNone/>
            </a:pPr>
            <a:r>
              <a:t/>
            </a:r>
            <a:endParaRPr/>
          </a:p>
        </p:txBody>
      </p:sp>
      <p:sp>
        <p:nvSpPr>
          <p:cNvPr id="128" name="Google Shape;128;p22"/>
          <p:cNvSpPr txBox="1"/>
          <p:nvPr/>
        </p:nvSpPr>
        <p:spPr>
          <a:xfrm>
            <a:off x="798100" y="1001913"/>
            <a:ext cx="32037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solidFill>
                  <a:srgbClr val="434343"/>
                </a:solidFill>
                <a:latin typeface="Proxima Nova"/>
                <a:ea typeface="Proxima Nova"/>
                <a:cs typeface="Proxima Nova"/>
                <a:sym typeface="Proxima Nova"/>
              </a:rPr>
              <a:t>Baseline Model</a:t>
            </a:r>
            <a:endParaRPr b="1" sz="2200" u="sng">
              <a:solidFill>
                <a:srgbClr val="434343"/>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Model[2/2]</a:t>
            </a:r>
            <a:endParaRPr/>
          </a:p>
        </p:txBody>
      </p:sp>
      <p:sp>
        <p:nvSpPr>
          <p:cNvPr id="134" name="Google Shape;134;p23"/>
          <p:cNvSpPr txBox="1"/>
          <p:nvPr>
            <p:ph idx="1" type="body"/>
          </p:nvPr>
        </p:nvSpPr>
        <p:spPr>
          <a:xfrm>
            <a:off x="289825" y="1724550"/>
            <a:ext cx="8749500" cy="2120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The Inception V3 model was not used as a base model for activation maps as the last activation layer gives a 7X7 feature map from the proper estimation of inference can’t be made. The convolutional neural network based on ResNet50 which is significantly used for classification tasks using the image dataset. We perform. Transfer Learning based CNN model was made with the ResNet50 as a base model. Adam optimization was used to train the network weights To speed up the training, batch normalization as well as pre-initialization using ImageNet weights was used. Preinitialization also improved performance. A single network was trained to make categorical predictions of NDR and 4 categories of DR. </a:t>
            </a:r>
            <a:endParaRPr b="1"/>
          </a:p>
          <a:p>
            <a:pPr indent="0" lvl="0" marL="0" rtl="0" algn="l">
              <a:spcBef>
                <a:spcPts val="1600"/>
              </a:spcBef>
              <a:spcAft>
                <a:spcPts val="1600"/>
              </a:spcAft>
              <a:buNone/>
            </a:pPr>
            <a:r>
              <a:t/>
            </a:r>
            <a:endParaRPr/>
          </a:p>
        </p:txBody>
      </p:sp>
      <p:sp>
        <p:nvSpPr>
          <p:cNvPr id="135" name="Google Shape;135;p23"/>
          <p:cNvSpPr txBox="1"/>
          <p:nvPr/>
        </p:nvSpPr>
        <p:spPr>
          <a:xfrm>
            <a:off x="798100" y="1001913"/>
            <a:ext cx="32037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solidFill>
                  <a:srgbClr val="434343"/>
                </a:solidFill>
                <a:latin typeface="Proxima Nova"/>
                <a:ea typeface="Proxima Nova"/>
                <a:cs typeface="Proxima Nova"/>
                <a:sym typeface="Proxima Nova"/>
              </a:rPr>
              <a:t>Activation Map Model</a:t>
            </a:r>
            <a:endParaRPr b="1" sz="2200" u="sng">
              <a:solidFill>
                <a:srgbClr val="434343"/>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