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F6EF-FFE3-9217-F06D-79639B5E8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08DE1-8DF9-FA51-ABA4-F52288DCD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6CA4-56BB-F20D-B24B-56BAA7C4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A283-B921-4065-90C2-31C4F28483A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CBC73-5D37-32F0-BBA7-7A3BCF14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425BF-439F-A04A-BAB8-C94C5C2F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8A1-EB86-4C2E-9F89-76CD0704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69EC-26FD-5A0F-5F47-7B5679EB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9990D-DEE7-49C8-FB71-B60EDEB7A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19C0-8353-EF78-D786-AF2ADA2F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A283-B921-4065-90C2-31C4F28483A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03A1-34EF-196B-FDAF-5ECC2D67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7521-2F62-0C72-9CCC-B474ECF4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8A1-EB86-4C2E-9F89-76CD0704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6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F32E9-CE2F-4610-698C-849105547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827FD-C090-AE48-7E04-8A2DF7F9D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AE9-6E6D-C695-971F-389B3477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A283-B921-4065-90C2-31C4F28483A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859F-D482-C530-FACF-744411A7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468FD-46B5-618C-7101-B844C428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8A1-EB86-4C2E-9F89-76CD0704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37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4BBF-F78B-CB7B-9482-028C0EDA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437B-8133-EA70-6E01-21CE2AED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1DA0-A2AF-1226-AFFD-1009FD5E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A283-B921-4065-90C2-31C4F28483A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6330-C9EF-92D7-8C49-9DACE1A5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3788-E7F2-45EA-2DFE-D2BDC264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8A1-EB86-4C2E-9F89-76CD0704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5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145B-2E4C-06D8-414F-5DF55A67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A7691-290F-8570-DAC2-551488922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D86EB-4394-AA4F-37B8-729C9AC9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A283-B921-4065-90C2-31C4F28483A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FBBA-D095-2E61-F39A-599EF0AC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1D38-DDEC-B4AD-4AA5-F42E575B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8A1-EB86-4C2E-9F89-76CD0704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2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7895-EE8D-BABA-1BD4-8C88C418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5CA3-150D-AE08-29C9-1B0F59A89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3224F-EA20-D16F-EA91-2E13843C7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F5B50-B8FF-F48B-40DB-0911E26C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A283-B921-4065-90C2-31C4F28483A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E3D16-A58C-64A7-22CC-45FBF0F8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8A153-CABA-8F82-B7F7-F0DEC5BF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8A1-EB86-4C2E-9F89-76CD0704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8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0FA4-E8BE-D021-2B75-B7CB41F3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F8AB1-B8D4-20D0-736A-038FF9D4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A41BB-E2E3-182D-CA53-97DD7C25C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46906-524E-B3E7-77ED-313A3B29F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055CD-BCE0-1805-3671-F7FD14F6A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412AC-53E0-C1D0-1602-B9AA464C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A283-B921-4065-90C2-31C4F28483A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C660B-BFC3-406F-6658-816D9BA6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2E4C6-8F0C-B222-D1E3-EA2B407D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8A1-EB86-4C2E-9F89-76CD0704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5645-91EF-C0E0-09DE-B1A40AAB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78370-CB3E-6798-39B7-3B17B723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A283-B921-4065-90C2-31C4F28483A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33A22-4EC5-2158-F2BB-C5308BFF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C8B99-1DF6-E080-927E-EDA9D1F6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8A1-EB86-4C2E-9F89-76CD0704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1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0A3B7-AEEE-4C76-C3DA-EA0C9173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A283-B921-4065-90C2-31C4F28483A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9FE41-2BF0-1ACF-AA53-996E0F98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489C8-2D39-9954-2968-4F9B3F47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8A1-EB86-4C2E-9F89-76CD0704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7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25BF-3CBD-A762-1667-BD4D8E94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CCCC-B7A8-B7BA-10DC-17D8076B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1B6BB-7B52-98B2-74DC-17BDB82D8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3DE0B-150D-72A9-3BA4-E0610097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A283-B921-4065-90C2-31C4F28483A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33E66-D983-C47D-0A98-3BACBABC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17026-8D1A-31EA-296C-405A1E8C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8A1-EB86-4C2E-9F89-76CD0704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5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D7BB-6BC9-1294-658A-90FBD64E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3E46A-8FAF-F6FC-A3A1-69261BC20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EAE26-41A5-BF08-0433-CBAB87CF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4E5F4-E2EE-2C83-CDE0-B9274E03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A283-B921-4065-90C2-31C4F28483A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80E7-7A65-8BA0-BA24-B4E44AF1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5D98C-3D01-E3C8-645C-965EBC2B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8A1-EB86-4C2E-9F89-76CD0704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9E08D-ED66-47A4-0B6E-58BADEBE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743BF-FDB9-FA23-0D0C-2AF92A0D4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275D-B08F-EB08-EB39-2D1E7947E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CA283-B921-4065-90C2-31C4F28483A7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50970-0091-C32F-E69B-813EC1486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46FE-9062-48A7-3BD9-0060075FF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A8A1-EB86-4C2E-9F89-76CD0704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0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69B3B-665F-BD26-4672-24285FEE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Subjective Questions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F7E81-CC41-2495-CE10-4EEBC068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your analysis of the categorical variables from the dataset, what could you infer about their effect on the dependent variable?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 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people took bikes in the year 2019.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Bikes were rented more on non holidays than holidays.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bikes were rented in the months of June, July, September, October.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bikes were rented out in the season of fall,  summer,  winter and less in spring.</a:t>
            </a:r>
          </a:p>
          <a:p>
            <a:pPr marL="9144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 Why is it important to use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drop_first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 during dummy variable creation?  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Drop_first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drop the first column of the dummies where we used to calculate dummies for categorical variables its because we have n levels of categorical variables and dummies are crested as n-1 levels.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78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6987-D06E-EB38-59A7-F3A97E8B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7261"/>
            <a:ext cx="10515600" cy="582208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Looking at the pair-plot among the numerical variables, which one has the highest correlation with the target variable?</a:t>
            </a:r>
          </a:p>
          <a:p>
            <a:pPr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 columns temp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atemp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0.63 correlation.</a:t>
            </a:r>
          </a:p>
          <a:p>
            <a:pPr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How did you validate the assumptions of Linear Regression after building the model on the training set?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Ans: 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selection of features by correlation function and the heatmap where the columns are correlated with the target variable.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checking the p-values and VIF values of the features selected and making sure they are not high.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checking the normally distributed error terms with mean zero.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Based on the final model, which are the top 3 features contributing significantly towards explaining the demand of  the shared bikes?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weathersit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and year columns are the top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17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D0FD-8771-B228-9567-EE736D75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General Subjective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B89A-6257-9D52-EC35-703C16BE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1. Explain the linear regression algorithm in detail?</a:t>
            </a:r>
          </a:p>
          <a:p>
            <a:pPr marL="0" indent="0" algn="just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Ans:    It is a regression model which is target prediction value based on independent variables, it </a:t>
            </a:r>
            <a:r>
              <a:rPr lang="en-GB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attempts to explain the relationship between one or more dependent variables and an independent variable using a regression line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simple linear regression is given by the equation </a:t>
            </a:r>
            <a:r>
              <a:rPr lang="en-IN" sz="2200" dirty="0"/>
              <a:t>Y = </a:t>
            </a:r>
            <a:r>
              <a:rPr lang="el-GR" sz="2200" dirty="0"/>
              <a:t>β₀ + β₁</a:t>
            </a:r>
            <a:r>
              <a:rPr lang="en-IN" sz="2200" dirty="0"/>
              <a:t>X</a:t>
            </a:r>
          </a:p>
          <a:p>
            <a:pPr algn="just"/>
            <a:r>
              <a:rPr lang="en-IN" sz="2200" dirty="0"/>
              <a:t>A multi regression is given by the equation </a:t>
            </a:r>
          </a:p>
          <a:p>
            <a:pPr algn="just"/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strength of the linear regression model can be measured using 2 metrics: </a:t>
            </a:r>
          </a:p>
          <a:p>
            <a:pPr marL="0" indent="0" algn="just">
              <a:buNone/>
            </a:pP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R² or Coefficient of Determination </a:t>
            </a:r>
          </a:p>
          <a:p>
            <a:pPr marL="914400" lvl="2" indent="0">
              <a:buNone/>
            </a:pP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Residual Standard Error (RSE) </a:t>
            </a:r>
          </a:p>
          <a:p>
            <a:pPr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2. Explain the Anscombe’s quartet in detail?</a:t>
            </a:r>
          </a:p>
          <a:p>
            <a:r>
              <a:rPr lang="en-IN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Anscombe's</a:t>
            </a:r>
            <a:r>
              <a:rPr lang="en-IN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quartet</a:t>
            </a:r>
            <a:r>
              <a:rPr lang="en-IN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comprises four </a:t>
            </a:r>
            <a:r>
              <a:rPr lang="en-IN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sets</a:t>
            </a:r>
            <a:r>
              <a:rPr lang="en-IN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have nearly identical simple </a:t>
            </a:r>
            <a:r>
              <a:rPr lang="en-IN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  <a:r>
              <a:rPr lang="en-IN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yet have very </a:t>
            </a:r>
            <a:r>
              <a:rPr lang="en-IN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IN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distributions.</a:t>
            </a:r>
          </a:p>
          <a:p>
            <a:pPr marL="0" indent="0">
              <a:buNone/>
            </a:pPr>
            <a:endParaRPr lang="en-IN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у = + ДIХ1 + Д2Х2+... + ДрХр ">
            <a:extLst>
              <a:ext uri="{FF2B5EF4-FFF2-40B4-BE49-F238E27FC236}">
                <a16:creationId xmlns:a16="http://schemas.microsoft.com/office/drawing/2014/main" id="{AA29352F-05B6-8410-0B70-0F89C279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44" y="2849732"/>
            <a:ext cx="3258935" cy="3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scombe's quartet highlights the importance of plotting data to... |  Download Scientific Diagram">
            <a:extLst>
              <a:ext uri="{FF2B5EF4-FFF2-40B4-BE49-F238E27FC236}">
                <a16:creationId xmlns:a16="http://schemas.microsoft.com/office/drawing/2014/main" id="{45607807-D318-B1BA-526C-190DF88D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80" y="4825685"/>
            <a:ext cx="2370338" cy="19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1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1896-D9BD-0F53-65DC-D7B55E7B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6312024"/>
          </a:xfrm>
        </p:spPr>
        <p:txBody>
          <a:bodyPr>
            <a:normAutofit/>
          </a:bodyPr>
          <a:lstStyle/>
          <a:p>
            <a:r>
              <a:rPr lang="en-IN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 </a:t>
            </a:r>
            <a:r>
              <a:rPr lang="en-IN" sz="17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scatter plot</a:t>
            </a:r>
            <a:r>
              <a:rPr lang="en-IN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appears to be a 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simple </a:t>
            </a:r>
            <a:r>
              <a:rPr lang="en-IN" sz="17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relationship.</a:t>
            </a:r>
          </a:p>
          <a:p>
            <a:r>
              <a:rPr lang="en-IN" sz="17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second graph is a relationship between the two variables is obvious, it is </a:t>
            </a:r>
            <a:r>
              <a:rPr lang="en-IN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 linear.</a:t>
            </a:r>
          </a:p>
          <a:p>
            <a:r>
              <a:rPr lang="en-IN" sz="17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third graph the modelled relationship is </a:t>
            </a:r>
            <a:r>
              <a:rPr lang="en-IN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linear.</a:t>
            </a:r>
          </a:p>
          <a:p>
            <a:r>
              <a:rPr lang="en-IN" sz="17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fourth graph shows an example when </a:t>
            </a:r>
            <a:r>
              <a:rPr lang="en-IN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 high-leverage point is enough to produce a high correlation coefficient.</a:t>
            </a:r>
          </a:p>
          <a:p>
            <a:pPr marL="0" indent="0">
              <a:buNone/>
            </a:pPr>
            <a:endParaRPr lang="en-IN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3. What is Pearson’s R?</a:t>
            </a:r>
          </a:p>
          <a:p>
            <a:pPr marL="0" indent="0">
              <a:buNone/>
            </a:pPr>
            <a:r>
              <a:rPr lang="en-IN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Ans: </a:t>
            </a:r>
          </a:p>
          <a:p>
            <a:pPr lvl="1" algn="just"/>
            <a:r>
              <a:rPr lang="en-IN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 </a:t>
            </a:r>
            <a:r>
              <a:rPr lang="en-IN" sz="17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en-IN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Pearson's </a:t>
            </a:r>
            <a:r>
              <a:rPr lang="en-IN" sz="17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or the correlation coefficient</a:t>
            </a:r>
            <a:r>
              <a:rPr lang="en-IN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measure of </a:t>
            </a:r>
            <a:r>
              <a:rPr lang="en-IN" sz="17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7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between two sets of data. </a:t>
            </a:r>
          </a:p>
          <a:p>
            <a:pPr lvl="1" algn="just"/>
            <a:r>
              <a:rPr lang="en-IN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the ratio between the </a:t>
            </a:r>
            <a:r>
              <a:rPr lang="en-IN" sz="17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covariance</a:t>
            </a:r>
            <a:r>
              <a:rPr lang="en-IN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of two variables and the product of their </a:t>
            </a:r>
            <a:r>
              <a:rPr lang="en-IN" sz="17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 deviations</a:t>
            </a:r>
            <a:r>
              <a:rPr lang="en-IN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thus, it is essentially a normalized measurement of the covariance, such that the result always has a value between </a:t>
            </a: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and 1</a:t>
            </a:r>
            <a:r>
              <a:rPr lang="en-IN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 algn="just"/>
            <a:r>
              <a:rPr lang="en-IN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with covariance itself, the measure can only reflect a 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correlation </a:t>
            </a:r>
            <a:r>
              <a:rPr lang="en-IN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variables, and ignores many other types of relationships or correlations.</a:t>
            </a:r>
          </a:p>
          <a:p>
            <a:pPr lvl="1" algn="just"/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Equation is given by </a:t>
            </a:r>
            <a:endParaRPr lang="en-US" sz="17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17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3D0D9-EDD0-51BE-13BF-0BBCCCE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359" y="5064309"/>
            <a:ext cx="2383790" cy="7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9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F645-994A-135C-4D3F-87D61D05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3"/>
            <a:ext cx="10515600" cy="6034920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4. What is scaling? Why is scaling performed? What is the difference between normalized scaling and standardized scaling?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Ans:</a:t>
            </a:r>
          </a:p>
          <a:p>
            <a:pPr lvl="1" algn="just"/>
            <a:r>
              <a:rPr lang="en-IN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Scaling is a technique to standardize the independent features present in the data to a fixed range. It is performed during the data pre-processing to handle highly varying magnitudes or values or units. </a:t>
            </a:r>
          </a:p>
          <a:p>
            <a:pPr lvl="1" algn="just"/>
            <a:r>
              <a:rPr lang="en-IN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feature scaling is not done, then a machine learning algorithm tends to weigh greater values, higher and consider smaller values as the lower values, regardless of the unit of the values.</a:t>
            </a:r>
          </a:p>
          <a:p>
            <a:pPr lvl="1" algn="just"/>
            <a:r>
              <a:rPr lang="en-GB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Also, in cases like MLR, </a:t>
            </a:r>
            <a:r>
              <a:rPr lang="en-GB" sz="17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ithout scaling, it is impossible to understand &amp; interpret multiple coefficients</a:t>
            </a:r>
            <a:endParaRPr lang="en-IN" sz="17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5. You might have observed that sometimes the value of VIF is infinite. Why does this happen?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Ans: </a:t>
            </a:r>
          </a:p>
          <a:p>
            <a:pPr lvl="1"/>
            <a:r>
              <a:rPr lang="en-GB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VIF calculates how well one independent variable is explained by all the other independent variables combined, excluding the target variable</a:t>
            </a:r>
            <a:endParaRPr lang="en-IN" sz="17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large value of VIF indicates that there is a strong correlation between the variables (multi-collinearity)</a:t>
            </a:r>
          </a:p>
          <a:p>
            <a:pPr lvl="1"/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there is perfect correlation, then VIF = infinity. </a:t>
            </a:r>
          </a:p>
          <a:p>
            <a:pPr marL="0" indent="0">
              <a:buNone/>
            </a:pP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27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5066-2C86-7C0D-6F32-6504E256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6. What is a Q-Q plot? Explain the use and importance of a Q-Q plot in linear regression?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Ans: </a:t>
            </a:r>
          </a:p>
          <a:p>
            <a:pPr lvl="1"/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statistics, a Q–Q plot (quantile-quantile plot) is a probability plot, </a:t>
            </a:r>
          </a:p>
          <a:p>
            <a:pPr lvl="1"/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IN" sz="17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graphical method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for comparing two </a:t>
            </a:r>
            <a:r>
              <a:rPr lang="en-IN" sz="17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probability distributions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by plotting their </a:t>
            </a:r>
            <a:r>
              <a:rPr lang="en-IN" sz="170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quantiles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against each other.</a:t>
            </a:r>
            <a:endParaRPr lang="en-IN" sz="17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point (</a:t>
            </a:r>
            <a:r>
              <a:rPr lang="en-IN" sz="17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IN" sz="17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on the plot corresponds to one of the quantiles of the second distribution (</a:t>
            </a:r>
            <a:r>
              <a:rPr lang="en-IN" sz="17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-coordinate) plotted against the same quantile of the first distribution (</a:t>
            </a:r>
            <a:r>
              <a:rPr lang="en-IN" sz="17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-coordinate). This defines a parametric curve where the parameter is the index of the quantile interval.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Example of two linearly related distributions</a:t>
            </a:r>
          </a:p>
          <a:p>
            <a:pPr lvl="1"/>
            <a:endParaRPr lang="en-IN" sz="17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Linear Regression #7: Normal Distribution – MISSION DIGITAL">
            <a:extLst>
              <a:ext uri="{FF2B5EF4-FFF2-40B4-BE49-F238E27FC236}">
                <a16:creationId xmlns:a16="http://schemas.microsoft.com/office/drawing/2014/main" id="{4B352E2A-8118-1FEC-636B-B4BC88AB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848" y="3043144"/>
            <a:ext cx="4332303" cy="313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14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886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Subjective Questions</vt:lpstr>
      <vt:lpstr>PowerPoint Presentation</vt:lpstr>
      <vt:lpstr>General Subjective 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Subjective Questions</dc:title>
  <dc:creator>Rochish 23</dc:creator>
  <cp:lastModifiedBy>Rochish 23</cp:lastModifiedBy>
  <cp:revision>5</cp:revision>
  <dcterms:created xsi:type="dcterms:W3CDTF">2022-12-14T09:55:34Z</dcterms:created>
  <dcterms:modified xsi:type="dcterms:W3CDTF">2022-12-14T11:09:47Z</dcterms:modified>
</cp:coreProperties>
</file>