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75" r:id="rId11"/>
    <p:sldId id="276" r:id="rId12"/>
    <p:sldId id="266" r:id="rId13"/>
    <p:sldId id="267" r:id="rId14"/>
    <p:sldId id="268" r:id="rId15"/>
    <p:sldId id="269" r:id="rId16"/>
    <p:sldId id="273" r:id="rId17"/>
    <p:sldId id="271" r:id="rId18"/>
    <p:sldId id="270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EE36D03-177A-44B1-86F2-D4BB384BA164}">
  <a:tblStyle styleId="{FEE36D03-177A-44B1-86F2-D4BB384BA164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016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12.50%</c:v>
                </c:pt>
              </c:strCache>
            </c:strRef>
          </c:tx>
          <c:spPr>
            <a:ln w="28575" cap="rnd" cmpd="sng">
              <a:prstDash val="lgDashDotDot"/>
              <a:round/>
            </a:ln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0.377919702683134</c:v>
                </c:pt>
                <c:pt idx="1">
                  <c:v>0.485964919623164</c:v>
                </c:pt>
                <c:pt idx="2">
                  <c:v>0.537062070755052</c:v>
                </c:pt>
                <c:pt idx="3">
                  <c:v>0.567224833324265</c:v>
                </c:pt>
                <c:pt idx="4">
                  <c:v>0.588510778991951</c:v>
                </c:pt>
                <c:pt idx="5">
                  <c:v>0.604531738491736</c:v>
                </c:pt>
                <c:pt idx="6">
                  <c:v>0.616614421374672</c:v>
                </c:pt>
                <c:pt idx="7">
                  <c:v>0.626935133528921</c:v>
                </c:pt>
                <c:pt idx="8">
                  <c:v>0.634757279115415</c:v>
                </c:pt>
                <c:pt idx="9">
                  <c:v>0.642165089542431</c:v>
                </c:pt>
                <c:pt idx="10">
                  <c:v>0.649522677525875</c:v>
                </c:pt>
                <c:pt idx="11">
                  <c:v>0.655674926863566</c:v>
                </c:pt>
                <c:pt idx="12">
                  <c:v>0.661119876787605</c:v>
                </c:pt>
                <c:pt idx="13">
                  <c:v>0.666426714991817</c:v>
                </c:pt>
                <c:pt idx="14">
                  <c:v>0.670741659935464</c:v>
                </c:pt>
                <c:pt idx="15">
                  <c:v>0.674638084516002</c:v>
                </c:pt>
                <c:pt idx="16">
                  <c:v>0.678157840769742</c:v>
                </c:pt>
                <c:pt idx="17">
                  <c:v>0.681229780234957</c:v>
                </c:pt>
                <c:pt idx="18">
                  <c:v>0.684703499248756</c:v>
                </c:pt>
                <c:pt idx="19">
                  <c:v>0.687511770885212</c:v>
                </c:pt>
                <c:pt idx="20">
                  <c:v>0.690387005779766</c:v>
                </c:pt>
                <c:pt idx="21">
                  <c:v>0.692969276420144</c:v>
                </c:pt>
                <c:pt idx="22">
                  <c:v>0.695710584798503</c:v>
                </c:pt>
                <c:pt idx="23">
                  <c:v>0.69921778544135</c:v>
                </c:pt>
                <c:pt idx="24">
                  <c:v>0.701540573456601</c:v>
                </c:pt>
                <c:pt idx="25">
                  <c:v>0.70385499106459</c:v>
                </c:pt>
                <c:pt idx="26">
                  <c:v>0.70683067084629</c:v>
                </c:pt>
                <c:pt idx="27">
                  <c:v>0.709149273657909</c:v>
                </c:pt>
                <c:pt idx="28">
                  <c:v>0.711057726513683</c:v>
                </c:pt>
                <c:pt idx="29">
                  <c:v>0.713083365071127</c:v>
                </c:pt>
                <c:pt idx="30">
                  <c:v>0.715213633719348</c:v>
                </c:pt>
                <c:pt idx="31">
                  <c:v>0.716732862637431</c:v>
                </c:pt>
                <c:pt idx="32">
                  <c:v>0.718339980831767</c:v>
                </c:pt>
                <c:pt idx="33">
                  <c:v>0.719921987804316</c:v>
                </c:pt>
                <c:pt idx="34">
                  <c:v>0.721566772831332</c:v>
                </c:pt>
                <c:pt idx="35">
                  <c:v>0.722993927269531</c:v>
                </c:pt>
                <c:pt idx="36">
                  <c:v>0.724471304151303</c:v>
                </c:pt>
                <c:pt idx="37">
                  <c:v>0.726191422843678</c:v>
                </c:pt>
                <c:pt idx="38">
                  <c:v>0.72778598542712</c:v>
                </c:pt>
                <c:pt idx="39">
                  <c:v>0.729263362308893</c:v>
                </c:pt>
                <c:pt idx="40">
                  <c:v>0.730552405027266</c:v>
                </c:pt>
                <c:pt idx="41">
                  <c:v>0.732176264036126</c:v>
                </c:pt>
                <c:pt idx="42">
                  <c:v>0.733540640419859</c:v>
                </c:pt>
                <c:pt idx="43">
                  <c:v>0.734787831101922</c:v>
                </c:pt>
                <c:pt idx="44">
                  <c:v>0.736273578390956</c:v>
                </c:pt>
                <c:pt idx="45">
                  <c:v>0.737704918032786</c:v>
                </c:pt>
                <c:pt idx="46">
                  <c:v>0.738880960253121</c:v>
                </c:pt>
                <c:pt idx="47">
                  <c:v>0.739872853513687</c:v>
                </c:pt>
                <c:pt idx="48">
                  <c:v>0.740743375868952</c:v>
                </c:pt>
                <c:pt idx="49">
                  <c:v>0.741530194151596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</c:v>
                </c:pt>
              </c:strCache>
            </c:strRef>
          </c:tx>
          <c:spPr>
            <a:ln w="28575" cmpd="sng">
              <a:solidFill>
                <a:schemeClr val="accent6"/>
              </a:solidFill>
              <a:prstDash val="sysDot"/>
            </a:ln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0.418846270600562</c:v>
                </c:pt>
                <c:pt idx="1">
                  <c:v>0.529788192438381</c:v>
                </c:pt>
                <c:pt idx="2">
                  <c:v>0.580864856395844</c:v>
                </c:pt>
                <c:pt idx="3">
                  <c:v>0.611407056335131</c:v>
                </c:pt>
                <c:pt idx="4">
                  <c:v>0.632303835645949</c:v>
                </c:pt>
                <c:pt idx="5">
                  <c:v>0.648059654723318</c:v>
                </c:pt>
                <c:pt idx="6">
                  <c:v>0.660255970858099</c:v>
                </c:pt>
                <c:pt idx="7">
                  <c:v>0.670537891324996</c:v>
                </c:pt>
                <c:pt idx="8">
                  <c:v>0.679164912211983</c:v>
                </c:pt>
                <c:pt idx="9">
                  <c:v>0.686690298763231</c:v>
                </c:pt>
                <c:pt idx="10">
                  <c:v>0.693339273998491</c:v>
                </c:pt>
                <c:pt idx="11">
                  <c:v>0.699322372479705</c:v>
                </c:pt>
                <c:pt idx="12">
                  <c:v>0.704311551982452</c:v>
                </c:pt>
                <c:pt idx="13">
                  <c:v>0.708791531614457</c:v>
                </c:pt>
                <c:pt idx="14">
                  <c:v>0.712977742090265</c:v>
                </c:pt>
                <c:pt idx="15">
                  <c:v>0.717242291007726</c:v>
                </c:pt>
                <c:pt idx="16">
                  <c:v>0.720875236239363</c:v>
                </c:pt>
                <c:pt idx="17">
                  <c:v>0.724429843029347</c:v>
                </c:pt>
                <c:pt idx="18">
                  <c:v>0.727813084478217</c:v>
                </c:pt>
                <c:pt idx="19">
                  <c:v>0.730696918361551</c:v>
                </c:pt>
                <c:pt idx="20">
                  <c:v>0.733595440702695</c:v>
                </c:pt>
                <c:pt idx="21">
                  <c:v>0.736058205462147</c:v>
                </c:pt>
                <c:pt idx="22">
                  <c:v>0.738765777851764</c:v>
                </c:pt>
                <c:pt idx="23">
                  <c:v>0.741409700257537</c:v>
                </c:pt>
                <c:pt idx="24">
                  <c:v>0.74378433427013</c:v>
                </c:pt>
                <c:pt idx="25">
                  <c:v>0.745527364596899</c:v>
                </c:pt>
                <c:pt idx="26">
                  <c:v>0.747387902586147</c:v>
                </c:pt>
                <c:pt idx="27">
                  <c:v>0.749757640446137</c:v>
                </c:pt>
                <c:pt idx="28">
                  <c:v>0.752191028289969</c:v>
                </c:pt>
                <c:pt idx="29">
                  <c:v>0.754257204688555</c:v>
                </c:pt>
                <c:pt idx="30">
                  <c:v>0.75612753498301</c:v>
                </c:pt>
                <c:pt idx="31">
                  <c:v>0.75781181147854</c:v>
                </c:pt>
                <c:pt idx="32">
                  <c:v>0.759652764857375</c:v>
                </c:pt>
                <c:pt idx="33">
                  <c:v>0.761229325995632</c:v>
                </c:pt>
                <c:pt idx="34">
                  <c:v>0.762654106403188</c:v>
                </c:pt>
                <c:pt idx="35">
                  <c:v>0.764353071356528</c:v>
                </c:pt>
                <c:pt idx="36">
                  <c:v>0.765929632494785</c:v>
                </c:pt>
                <c:pt idx="37">
                  <c:v>0.76747192056482</c:v>
                </c:pt>
                <c:pt idx="38">
                  <c:v>0.769087650923904</c:v>
                </c:pt>
                <c:pt idx="39">
                  <c:v>0.770458573652823</c:v>
                </c:pt>
                <c:pt idx="40">
                  <c:v>0.771775638703107</c:v>
                </c:pt>
                <c:pt idx="41">
                  <c:v>0.773112288363803</c:v>
                </c:pt>
                <c:pt idx="42">
                  <c:v>0.774125791952683</c:v>
                </c:pt>
                <c:pt idx="43">
                  <c:v>0.775144191694166</c:v>
                </c:pt>
                <c:pt idx="44">
                  <c:v>0.776231137572095</c:v>
                </c:pt>
                <c:pt idx="45">
                  <c:v>0.777528618011966</c:v>
                </c:pt>
                <c:pt idx="46">
                  <c:v>0.778453990853986</c:v>
                </c:pt>
                <c:pt idx="47">
                  <c:v>0.779545832884519</c:v>
                </c:pt>
                <c:pt idx="48">
                  <c:v>0.780422244200507</c:v>
                </c:pt>
                <c:pt idx="49">
                  <c:v>0.781656074656534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50%</c:v>
                </c:pt>
              </c:strCache>
            </c:strRef>
          </c:tx>
          <c:spPr>
            <a:ln w="28575" cmpd="sng">
              <a:prstDash val="sysDash"/>
            </a:ln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0">
                  <c:v>0.466904408561661</c:v>
                </c:pt>
                <c:pt idx="1">
                  <c:v>0.569554270863328</c:v>
                </c:pt>
                <c:pt idx="2">
                  <c:v>0.618114160409329</c:v>
                </c:pt>
                <c:pt idx="3">
                  <c:v>0.648806491387393</c:v>
                </c:pt>
                <c:pt idx="4">
                  <c:v>0.66936895031785</c:v>
                </c:pt>
                <c:pt idx="5">
                  <c:v>0.685073205307107</c:v>
                </c:pt>
                <c:pt idx="6">
                  <c:v>0.697536196572677</c:v>
                </c:pt>
                <c:pt idx="7">
                  <c:v>0.708397014198064</c:v>
                </c:pt>
                <c:pt idx="8">
                  <c:v>0.716370965955656</c:v>
                </c:pt>
                <c:pt idx="9">
                  <c:v>0.722787043805051</c:v>
                </c:pt>
                <c:pt idx="10">
                  <c:v>0.728981622994514</c:v>
                </c:pt>
                <c:pt idx="11">
                  <c:v>0.734504322915513</c:v>
                </c:pt>
                <c:pt idx="12">
                  <c:v>0.74004178941384</c:v>
                </c:pt>
                <c:pt idx="13">
                  <c:v>0.744228114086576</c:v>
                </c:pt>
                <c:pt idx="14">
                  <c:v>0.748613787553251</c:v>
                </c:pt>
                <c:pt idx="15">
                  <c:v>0.752430947792765</c:v>
                </c:pt>
                <c:pt idx="16">
                  <c:v>0.756779704816119</c:v>
                </c:pt>
                <c:pt idx="17">
                  <c:v>0.759917602498504</c:v>
                </c:pt>
                <c:pt idx="18">
                  <c:v>0.762546053263044</c:v>
                </c:pt>
                <c:pt idx="19">
                  <c:v>0.76488655576967</c:v>
                </c:pt>
                <c:pt idx="20">
                  <c:v>0.767869404390103</c:v>
                </c:pt>
                <c:pt idx="21">
                  <c:v>0.770534771597965</c:v>
                </c:pt>
                <c:pt idx="22">
                  <c:v>0.772749758197296</c:v>
                </c:pt>
                <c:pt idx="23">
                  <c:v>0.775333909229849</c:v>
                </c:pt>
                <c:pt idx="24">
                  <c:v>0.777290480725925</c:v>
                </c:pt>
                <c:pt idx="25">
                  <c:v>0.77944640101594</c:v>
                </c:pt>
                <c:pt idx="26">
                  <c:v>0.781402972512016</c:v>
                </c:pt>
                <c:pt idx="27">
                  <c:v>0.783167578502816</c:v>
                </c:pt>
                <c:pt idx="28">
                  <c:v>0.785323498792832</c:v>
                </c:pt>
                <c:pt idx="29">
                  <c:v>0.786792773237055</c:v>
                </c:pt>
                <c:pt idx="30">
                  <c:v>0.788210364660627</c:v>
                </c:pt>
                <c:pt idx="31">
                  <c:v>0.78954673990889</c:v>
                </c:pt>
                <c:pt idx="32">
                  <c:v>0.791060314085099</c:v>
                </c:pt>
                <c:pt idx="33">
                  <c:v>0.792352389601376</c:v>
                </c:pt>
                <c:pt idx="34">
                  <c:v>0.793895496932243</c:v>
                </c:pt>
                <c:pt idx="35">
                  <c:v>0.795578886747735</c:v>
                </c:pt>
                <c:pt idx="36">
                  <c:v>0.797070311057951</c:v>
                </c:pt>
                <c:pt idx="37">
                  <c:v>0.798761084162107</c:v>
                </c:pt>
                <c:pt idx="38">
                  <c:v>0.800112225987699</c:v>
                </c:pt>
                <c:pt idx="39">
                  <c:v>0.801441217947298</c:v>
                </c:pt>
                <c:pt idx="40">
                  <c:v>0.802851426082205</c:v>
                </c:pt>
                <c:pt idx="41">
                  <c:v>0.80390723636122</c:v>
                </c:pt>
                <c:pt idx="42">
                  <c:v>0.805199311877496</c:v>
                </c:pt>
                <c:pt idx="43">
                  <c:v>0.806077923228564</c:v>
                </c:pt>
                <c:pt idx="44">
                  <c:v>0.807008217600283</c:v>
                </c:pt>
                <c:pt idx="45">
                  <c:v>0.808374126003204</c:v>
                </c:pt>
                <c:pt idx="46">
                  <c:v>0.80966620151948</c:v>
                </c:pt>
                <c:pt idx="47">
                  <c:v>0.810936127169763</c:v>
                </c:pt>
                <c:pt idx="48">
                  <c:v>0.811814738520832</c:v>
                </c:pt>
                <c:pt idx="49">
                  <c:v>0.812767182758544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75%</c:v>
                </c:pt>
              </c:strCache>
            </c:strRef>
          </c:tx>
          <c:spPr>
            <a:ln w="28575" cmpd="sng">
              <a:solidFill>
                <a:schemeClr val="accent2"/>
              </a:solidFill>
              <a:prstDash val="dash"/>
            </a:ln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0">
                  <c:v>0.497599786647702</c:v>
                </c:pt>
                <c:pt idx="1">
                  <c:v>0.592600823776928</c:v>
                </c:pt>
                <c:pt idx="2">
                  <c:v>0.638367854920437</c:v>
                </c:pt>
                <c:pt idx="3">
                  <c:v>0.667659347497555</c:v>
                </c:pt>
                <c:pt idx="4">
                  <c:v>0.688120425519305</c:v>
                </c:pt>
                <c:pt idx="5">
                  <c:v>0.702995821850831</c:v>
                </c:pt>
                <c:pt idx="6">
                  <c:v>0.715100601534951</c:v>
                </c:pt>
                <c:pt idx="7">
                  <c:v>0.724745903339556</c:v>
                </c:pt>
                <c:pt idx="8">
                  <c:v>0.732568820932231</c:v>
                </c:pt>
                <c:pt idx="9">
                  <c:v>0.739991702966189</c:v>
                </c:pt>
                <c:pt idx="10">
                  <c:v>0.746792307464367</c:v>
                </c:pt>
                <c:pt idx="11">
                  <c:v>0.751814976146027</c:v>
                </c:pt>
                <c:pt idx="12">
                  <c:v>0.757059886804753</c:v>
                </c:pt>
                <c:pt idx="13">
                  <c:v>0.762171452277239</c:v>
                </c:pt>
                <c:pt idx="14">
                  <c:v>0.76674963700477</c:v>
                </c:pt>
                <c:pt idx="15">
                  <c:v>0.770587015142086</c:v>
                </c:pt>
                <c:pt idx="16">
                  <c:v>0.773757667348208</c:v>
                </c:pt>
                <c:pt idx="17">
                  <c:v>0.776869055027113</c:v>
                </c:pt>
                <c:pt idx="18">
                  <c:v>0.77950632648828</c:v>
                </c:pt>
                <c:pt idx="19">
                  <c:v>0.782158414081251</c:v>
                </c:pt>
                <c:pt idx="20">
                  <c:v>0.784543811301745</c:v>
                </c:pt>
                <c:pt idx="21">
                  <c:v>0.787077369840282</c:v>
                </c:pt>
                <c:pt idx="22">
                  <c:v>0.788988650843037</c:v>
                </c:pt>
                <c:pt idx="23">
                  <c:v>0.790974012504815</c:v>
                </c:pt>
                <c:pt idx="24">
                  <c:v>0.792440809553441</c:v>
                </c:pt>
                <c:pt idx="25">
                  <c:v>0.79439653895161</c:v>
                </c:pt>
                <c:pt idx="26">
                  <c:v>0.796263371558953</c:v>
                </c:pt>
                <c:pt idx="27">
                  <c:v>0.798011675111861</c:v>
                </c:pt>
                <c:pt idx="28">
                  <c:v>0.799908139982813</c:v>
                </c:pt>
                <c:pt idx="29">
                  <c:v>0.801374937031439</c:v>
                </c:pt>
                <c:pt idx="30">
                  <c:v>0.803004711529913</c:v>
                </c:pt>
                <c:pt idx="31">
                  <c:v>0.805019705455299</c:v>
                </c:pt>
                <c:pt idx="32">
                  <c:v>0.806486502503926</c:v>
                </c:pt>
                <c:pt idx="33">
                  <c:v>0.80801256407977</c:v>
                </c:pt>
                <c:pt idx="34">
                  <c:v>0.809197854624114</c:v>
                </c:pt>
                <c:pt idx="35">
                  <c:v>0.810264616114025</c:v>
                </c:pt>
                <c:pt idx="36">
                  <c:v>0.811746229294455</c:v>
                </c:pt>
                <c:pt idx="37">
                  <c:v>0.813020416629626</c:v>
                </c:pt>
                <c:pt idx="38">
                  <c:v>0.814383500755622</c:v>
                </c:pt>
                <c:pt idx="39">
                  <c:v>0.81592437846327</c:v>
                </c:pt>
                <c:pt idx="40">
                  <c:v>0.817109669007615</c:v>
                </c:pt>
                <c:pt idx="41">
                  <c:v>0.818487569265416</c:v>
                </c:pt>
                <c:pt idx="42">
                  <c:v>0.819450617832696</c:v>
                </c:pt>
                <c:pt idx="43">
                  <c:v>0.820547011586215</c:v>
                </c:pt>
                <c:pt idx="44">
                  <c:v>0.82149524402169</c:v>
                </c:pt>
                <c:pt idx="45">
                  <c:v>0.822621270038818</c:v>
                </c:pt>
                <c:pt idx="46">
                  <c:v>0.823643583133315</c:v>
                </c:pt>
                <c:pt idx="47">
                  <c:v>0.824488102646161</c:v>
                </c:pt>
                <c:pt idx="48">
                  <c:v>0.825717841585918</c:v>
                </c:pt>
                <c:pt idx="49">
                  <c:v>0.826503096571547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607416"/>
        <c:axId val="2094610552"/>
      </c:lineChart>
      <c:catAx>
        <c:axId val="209460741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crossAx val="2094610552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946105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94607416"/>
        <c:crossesAt val="1.0"/>
        <c:crossBetween val="between"/>
      </c:valAx>
    </c:plotArea>
    <c:legend>
      <c:legendPos val="r"/>
      <c:layout>
        <c:manualLayout>
          <c:xMode val="edge"/>
          <c:yMode val="edge"/>
          <c:x val="0.830221945222145"/>
          <c:y val="0.0581950512260817"/>
          <c:w val="0.149192194671593"/>
          <c:h val="0.339197951694718"/>
        </c:manualLayout>
      </c:layout>
      <c:overlay val="0"/>
      <c:txPr>
        <a:bodyPr/>
        <a:lstStyle/>
        <a:p>
          <a:pPr>
            <a:defRPr sz="1600" b="0" i="0" strike="noStrike" kern="1200" spc="90" normalizeH="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0534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  <p:sldLayoutId id="2147484001" r:id="rId19"/>
    <p:sldLayoutId id="214748400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3247778" y="753983"/>
            <a:ext cx="5458968" cy="301618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r">
              <a:buNone/>
            </a:pPr>
            <a:r>
              <a:rPr lang="en" dirty="0">
                <a:solidFill>
                  <a:schemeClr val="bg1"/>
                </a:solidFill>
              </a:rPr>
              <a:t>Geolocating Wikipedia Articles Using Label Propagation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50566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800" dirty="0"/>
              <a:t>Aidan Coyne</a:t>
            </a:r>
          </a:p>
          <a:p>
            <a:pPr>
              <a:buNone/>
            </a:pPr>
            <a:r>
              <a:rPr lang="en" sz="2800" dirty="0"/>
              <a:t>Prateek Maheshwari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Example</a:t>
            </a:r>
            <a:endParaRPr lang="en-US" dirty="0"/>
          </a:p>
        </p:txBody>
      </p:sp>
      <p:pic>
        <p:nvPicPr>
          <p:cNvPr id="4" name="Picture 3" descr="Screen Shot 2012-12-06 at 10.31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36" y="1740481"/>
            <a:ext cx="6070600" cy="425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183" y="6373094"/>
            <a:ext cx="916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New </a:t>
            </a:r>
            <a:r>
              <a:rPr lang="en-US" dirty="0"/>
              <a:t>Regularized Algorithms </a:t>
            </a:r>
            <a:r>
              <a:rPr lang="en-US" dirty="0" smtClean="0"/>
              <a:t>for </a:t>
            </a:r>
            <a:r>
              <a:rPr lang="en-US" dirty="0" err="1"/>
              <a:t>Transductive</a:t>
            </a:r>
            <a:r>
              <a:rPr lang="en-US" dirty="0"/>
              <a:t> </a:t>
            </a:r>
            <a:r>
              <a:rPr lang="en-US" dirty="0" smtClean="0"/>
              <a:t>Learning. http</a:t>
            </a:r>
            <a:r>
              <a:rPr lang="en-US" dirty="0"/>
              <a:t>://</a:t>
            </a:r>
            <a:r>
              <a:rPr lang="en-US" dirty="0" err="1"/>
              <a:t>talukdar.net</a:t>
            </a:r>
            <a:r>
              <a:rPr lang="en-US" dirty="0"/>
              <a:t>/papers/adsorption_ecml09.</a:t>
            </a:r>
            <a:r>
              <a:rPr lang="en-US" dirty="0" smtClean="0"/>
              <a:t>pdf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2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Example</a:t>
            </a:r>
            <a:endParaRPr lang="en-US" dirty="0"/>
          </a:p>
        </p:txBody>
      </p:sp>
      <p:pic>
        <p:nvPicPr>
          <p:cNvPr id="6" name="Picture 5" descr="Screen Shot 2012-12-06 at 10.3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35" y="1710460"/>
            <a:ext cx="6057900" cy="415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183" y="6396184"/>
            <a:ext cx="916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New Regularized Algorithms </a:t>
            </a:r>
            <a:r>
              <a:rPr lang="en-US" dirty="0" smtClean="0"/>
              <a:t>for </a:t>
            </a:r>
            <a:r>
              <a:rPr lang="en-US" dirty="0" err="1"/>
              <a:t>Transductive</a:t>
            </a:r>
            <a:r>
              <a:rPr lang="en-US" dirty="0"/>
              <a:t> </a:t>
            </a:r>
            <a:r>
              <a:rPr lang="en-US" dirty="0" smtClean="0"/>
              <a:t>Learning. http</a:t>
            </a:r>
            <a:r>
              <a:rPr lang="en-US" dirty="0"/>
              <a:t>://</a:t>
            </a:r>
            <a:r>
              <a:rPr lang="en-US" dirty="0" err="1"/>
              <a:t>talukdar.net</a:t>
            </a:r>
            <a:r>
              <a:rPr lang="en-US" dirty="0"/>
              <a:t>/papers/adsorption_ecml09.</a:t>
            </a:r>
            <a:r>
              <a:rPr lang="en-US" dirty="0" smtClean="0"/>
              <a:t>pdf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3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45200" y="2669883"/>
            <a:ext cx="2853600" cy="86174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-US" sz="4400" b="1" dirty="0" smtClean="0">
                <a:latin typeface="Arial"/>
                <a:cs typeface="Arial"/>
              </a:rPr>
              <a:t>Results</a:t>
            </a:r>
            <a:endParaRPr lang="en" sz="4400" b="1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dirty="0" smtClean="0"/>
              <a:t>Methodology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46064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361950" indent="-342900">
              <a:lnSpc>
                <a:spcPct val="115000"/>
              </a:lnSpc>
              <a:buClr>
                <a:schemeClr val="dk1"/>
              </a:buClr>
              <a:buSzPct val="80000"/>
            </a:pPr>
            <a:r>
              <a:rPr lang="en" sz="2200" dirty="0" smtClean="0"/>
              <a:t>Use </a:t>
            </a:r>
            <a:r>
              <a:rPr lang="en-US" sz="2200" dirty="0" smtClean="0"/>
              <a:t>a </a:t>
            </a:r>
            <a:r>
              <a:rPr lang="en" sz="2200" dirty="0" smtClean="0"/>
              <a:t>subset </a:t>
            </a:r>
            <a:r>
              <a:rPr lang="en" sz="2200" dirty="0"/>
              <a:t>of geotagged articles as seeds.</a:t>
            </a:r>
          </a:p>
          <a:p>
            <a:pPr marL="361950" indent="-342900">
              <a:lnSpc>
                <a:spcPct val="115000"/>
              </a:lnSpc>
              <a:buClr>
                <a:schemeClr val="dk1"/>
              </a:buClr>
              <a:buSzPct val="80000"/>
            </a:pPr>
            <a:r>
              <a:rPr lang="en" sz="2200" dirty="0"/>
              <a:t>Run label propagation.</a:t>
            </a:r>
          </a:p>
          <a:p>
            <a:pPr marL="361950" indent="-342900">
              <a:lnSpc>
                <a:spcPct val="115000"/>
              </a:lnSpc>
              <a:buClr>
                <a:schemeClr val="dk1"/>
              </a:buClr>
              <a:buSzPct val="80000"/>
            </a:pPr>
            <a:r>
              <a:rPr lang="en" sz="2200" dirty="0"/>
              <a:t>Evaluate predictions from label </a:t>
            </a:r>
            <a:r>
              <a:rPr lang="en" sz="2200" dirty="0" smtClean="0"/>
              <a:t>propagation.</a:t>
            </a:r>
            <a:endParaRPr lang="en-US" sz="2200" dirty="0" smtClean="0"/>
          </a:p>
          <a:p>
            <a:pPr marL="361950" indent="-342900">
              <a:lnSpc>
                <a:spcPct val="115000"/>
              </a:lnSpc>
              <a:buClr>
                <a:schemeClr val="dk1"/>
              </a:buClr>
              <a:buSzPct val="80000"/>
            </a:pPr>
            <a:r>
              <a:rPr lang="en-US" sz="2200" dirty="0" smtClean="0"/>
              <a:t>Calculate </a:t>
            </a:r>
            <a:r>
              <a:rPr lang="en" sz="2200" dirty="0" smtClean="0"/>
              <a:t>Mean Error</a:t>
            </a:r>
            <a:r>
              <a:rPr lang="en-US" sz="2200" dirty="0" smtClean="0"/>
              <a:t> Distance</a:t>
            </a:r>
            <a:r>
              <a:rPr lang="en" sz="2200" dirty="0" smtClean="0"/>
              <a:t>, Precision, </a:t>
            </a:r>
            <a:r>
              <a:rPr lang="en" sz="2200" dirty="0"/>
              <a:t>Recall @ </a:t>
            </a:r>
            <a:r>
              <a:rPr lang="en" sz="2200" dirty="0" smtClean="0"/>
              <a:t>k</a:t>
            </a:r>
            <a:endParaRPr lang="en"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740559"/>
            <a:ext cx="8229600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-US" sz="3200" dirty="0"/>
              <a:t>Amount of training data vs. Accuracy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15367"/>
              </p:ext>
            </p:extLst>
          </p:nvPr>
        </p:nvGraphicFramePr>
        <p:xfrm>
          <a:off x="1524000" y="2117841"/>
          <a:ext cx="6096000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of Seed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Error </a:t>
                      </a:r>
                    </a:p>
                    <a:p>
                      <a:pPr algn="ctr"/>
                      <a:r>
                        <a:rPr lang="en-US" dirty="0" smtClean="0"/>
                        <a:t>(in km)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</a:p>
                    <a:p>
                      <a:pPr algn="ctr"/>
                      <a:r>
                        <a:rPr lang="en-US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1774.53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1681.29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1625.87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49.75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5174" y="4926410"/>
            <a:ext cx="7349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Mean error = Mean distance between the centroids of the predicted and the actual grid cell.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Precision = % of articles for which the predicted cell is correct.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dirty="0" smtClean="0"/>
              <a:t>Recall @ k for % seed data</a:t>
            </a:r>
            <a:endParaRPr lang="en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6954765"/>
              </p:ext>
            </p:extLst>
          </p:nvPr>
        </p:nvGraphicFramePr>
        <p:xfrm>
          <a:off x="727364" y="1696569"/>
          <a:ext cx="8197272" cy="410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09543" y="5963837"/>
            <a:ext cx="686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Recall @ k measures whether the correct grid cell was present in the top k predicted cells.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WB ‘11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36149"/>
              </p:ext>
            </p:extLst>
          </p:nvPr>
        </p:nvGraphicFramePr>
        <p:xfrm>
          <a:off x="800850" y="1758985"/>
          <a:ext cx="7207657" cy="3368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271"/>
                <a:gridCol w="1687307"/>
                <a:gridCol w="1584701"/>
                <a:gridCol w="1414378"/>
              </a:tblGrid>
              <a:tr h="413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</a:tr>
              <a:tr h="397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Kullback - Liebler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221</a:t>
                      </a:r>
                      <a:endParaRPr lang="en-US" sz="1600" dirty="0"/>
                    </a:p>
                  </a:txBody>
                  <a:tcPr/>
                </a:tc>
              </a:tr>
              <a:tr h="397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Naïve Bayes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314</a:t>
                      </a:r>
                      <a:endParaRPr lang="en-US" sz="1600" dirty="0"/>
                    </a:p>
                  </a:txBody>
                  <a:tcPr/>
                </a:tc>
              </a:tr>
              <a:tr h="4378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Cell Probability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1421</a:t>
                      </a:r>
                      <a:endParaRPr lang="en-US" sz="1600" dirty="0"/>
                    </a:p>
                  </a:txBody>
                  <a:tcPr/>
                </a:tc>
              </a:tr>
              <a:tr h="4048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*Label</a:t>
                      </a:r>
                      <a:r>
                        <a:rPr lang="en-US" sz="1600" b="0" baseline="0" dirty="0" smtClean="0"/>
                        <a:t> Propagation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N/A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1626</a:t>
                      </a:r>
                      <a:endParaRPr lang="en-US" sz="1600" b="0" dirty="0"/>
                    </a:p>
                  </a:txBody>
                  <a:tcPr/>
                </a:tc>
              </a:tr>
              <a:tr h="393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 Frequent Toponym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1927</a:t>
                      </a:r>
                      <a:endParaRPr lang="en-US" sz="1600" dirty="0"/>
                    </a:p>
                  </a:txBody>
                  <a:tcPr/>
                </a:tc>
              </a:tr>
              <a:tr h="404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Cell Prior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2333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4309</a:t>
                      </a:r>
                      <a:endParaRPr lang="en-US" sz="1600" dirty="0"/>
                    </a:p>
                  </a:txBody>
                  <a:tcPr/>
                </a:tc>
              </a:tr>
              <a:tr h="311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7259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7192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7783" y="5751591"/>
            <a:ext cx="831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*We use a larger grid size, uniform edge weights, non-optimal algorithm parameters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290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3309"/>
            <a:ext cx="7947891" cy="4967700"/>
          </a:xfrm>
        </p:spPr>
        <p:txBody>
          <a:bodyPr/>
          <a:lstStyle/>
          <a:p>
            <a:r>
              <a:rPr lang="en-US" sz="2400" dirty="0" smtClean="0"/>
              <a:t>Link structure contains useful information about article location.</a:t>
            </a:r>
          </a:p>
          <a:p>
            <a:r>
              <a:rPr lang="en-US" sz="2400" dirty="0" smtClean="0"/>
              <a:t>Label propagation can recover this information with reasonable accuracy.</a:t>
            </a:r>
          </a:p>
          <a:p>
            <a:r>
              <a:rPr lang="en-US" sz="2400" dirty="0" smtClean="0"/>
              <a:t>Might help build better language models for grid cells used in Textgrounder.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0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Future Work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15467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Experiments and Evaluations</a:t>
            </a:r>
          </a:p>
          <a:p>
            <a:pPr lvl="1"/>
            <a:r>
              <a:rPr lang="en-US" dirty="0" smtClean="0"/>
              <a:t>Qualitative evaluations</a:t>
            </a:r>
            <a:endParaRPr lang="en-US" dirty="0" smtClean="0"/>
          </a:p>
          <a:p>
            <a:pPr lvl="1"/>
            <a:r>
              <a:rPr lang="en" dirty="0" smtClean="0"/>
              <a:t>Adaptive </a:t>
            </a:r>
            <a:r>
              <a:rPr lang="en" dirty="0"/>
              <a:t>grid (k-d trees)</a:t>
            </a:r>
          </a:p>
          <a:p>
            <a:pPr lvl="1"/>
            <a:r>
              <a:rPr lang="en" dirty="0"/>
              <a:t>Edge </a:t>
            </a:r>
            <a:r>
              <a:rPr lang="en" dirty="0" smtClean="0"/>
              <a:t>weights</a:t>
            </a:r>
            <a:r>
              <a:rPr lang="en-US" dirty="0" smtClean="0"/>
              <a:t> based on article similarity</a:t>
            </a:r>
          </a:p>
          <a:p>
            <a:pPr lvl="1"/>
            <a:r>
              <a:rPr lang="en-US" dirty="0" smtClean="0"/>
              <a:t>Tuning parameters for LP Algorithm</a:t>
            </a:r>
            <a:endParaRPr lang="en" dirty="0"/>
          </a:p>
          <a:p>
            <a:pPr lvl="1"/>
            <a:r>
              <a:rPr lang="en-US" dirty="0" smtClean="0"/>
              <a:t>Running on </a:t>
            </a:r>
            <a:r>
              <a:rPr lang="en-US" dirty="0"/>
              <a:t>f</a:t>
            </a:r>
            <a:r>
              <a:rPr lang="en" dirty="0" smtClean="0"/>
              <a:t>ull wikipedia</a:t>
            </a:r>
            <a:endParaRPr lang="en-US" dirty="0" smtClean="0"/>
          </a:p>
          <a:p>
            <a:r>
              <a:rPr lang="en-US" dirty="0" smtClean="0"/>
              <a:t>Integration with TG </a:t>
            </a:r>
          </a:p>
          <a:p>
            <a:pPr lvl="1"/>
            <a:r>
              <a:rPr lang="en-US" dirty="0" smtClean="0"/>
              <a:t>Using LP results for </a:t>
            </a:r>
            <a:r>
              <a:rPr lang="en-US" dirty="0" smtClean="0"/>
              <a:t>s</a:t>
            </a:r>
            <a:r>
              <a:rPr lang="en" dirty="0" smtClean="0"/>
              <a:t>moothing TG </a:t>
            </a:r>
            <a:r>
              <a:rPr lang="en" dirty="0"/>
              <a:t>language models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/>
              <a:t>About Geolocation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4550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15000"/>
              </a:lnSpc>
              <a:buNone/>
            </a:pPr>
            <a:endParaRPr lang="en-US" dirty="0" smtClean="0"/>
          </a:p>
          <a:p>
            <a:pPr lvl="0" rtl="0">
              <a:lnSpc>
                <a:spcPct val="115000"/>
              </a:lnSpc>
              <a:buNone/>
            </a:pPr>
            <a:r>
              <a:rPr lang="en" sz="2400" dirty="0" smtClean="0"/>
              <a:t>Predicting </a:t>
            </a:r>
            <a:r>
              <a:rPr lang="en" sz="2400" dirty="0"/>
              <a:t>location of documents based on the language used in </a:t>
            </a:r>
            <a:r>
              <a:rPr lang="en" sz="2400" dirty="0" smtClean="0"/>
              <a:t>them</a:t>
            </a:r>
            <a:endParaRPr lang="en" sz="2400" dirty="0"/>
          </a:p>
          <a:p>
            <a:pPr lvl="0" rtl="0">
              <a:lnSpc>
                <a:spcPct val="115000"/>
              </a:lnSpc>
              <a:buNone/>
            </a:pPr>
            <a:endParaRPr lang="en-US" sz="2400" dirty="0" smtClean="0"/>
          </a:p>
          <a:p>
            <a:pPr lvl="0" rtl="0">
              <a:lnSpc>
                <a:spcPct val="115000"/>
              </a:lnSpc>
              <a:buNone/>
            </a:pPr>
            <a:r>
              <a:rPr lang="en" sz="2400" dirty="0" smtClean="0"/>
              <a:t>For </a:t>
            </a:r>
            <a:r>
              <a:rPr lang="en" sz="2400" dirty="0"/>
              <a:t>wikipedia articles, predicting the location of places that the articles are about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448171"/>
            <a:ext cx="8229600" cy="969466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Textgrounder</a:t>
            </a:r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90384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Wing and Baldridge 11, Roller et al. 12</a:t>
            </a:r>
            <a:endParaRPr lang="en-US" sz="2400" dirty="0" smtClean="0"/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Approaches geolocation as an IR task</a:t>
            </a:r>
            <a:r>
              <a:rPr lang="en-US" sz="2400" dirty="0" smtClean="0"/>
              <a:t>:</a:t>
            </a:r>
            <a:endParaRPr lang="en" sz="2400" dirty="0" smtClean="0"/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Divides the world into grid cells (</a:t>
            </a:r>
            <a:r>
              <a:rPr lang="en-US" sz="2000" dirty="0" smtClean="0"/>
              <a:t>“</a:t>
            </a:r>
            <a:r>
              <a:rPr lang="en" sz="2000" dirty="0" smtClean="0"/>
              <a:t>documents</a:t>
            </a:r>
            <a:r>
              <a:rPr lang="en-US" sz="2000" dirty="0" smtClean="0"/>
              <a:t>”</a:t>
            </a:r>
            <a:r>
              <a:rPr lang="en" sz="2000" dirty="0" smtClean="0"/>
              <a:t>)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Learns a language model for each grid cell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Predicts location for a new </a:t>
            </a:r>
            <a:r>
              <a:rPr lang="en-US" sz="2000" dirty="0" smtClean="0"/>
              <a:t>article</a:t>
            </a:r>
            <a:r>
              <a:rPr lang="en" sz="2000" dirty="0" smtClean="0"/>
              <a:t> (</a:t>
            </a:r>
            <a:r>
              <a:rPr lang="en-US" sz="2000" dirty="0" smtClean="0"/>
              <a:t>“</a:t>
            </a:r>
            <a:r>
              <a:rPr lang="en" sz="2000" dirty="0" smtClean="0"/>
              <a:t>query</a:t>
            </a:r>
            <a:r>
              <a:rPr lang="en-US" sz="2000" dirty="0" smtClean="0"/>
              <a:t>”</a:t>
            </a:r>
            <a:r>
              <a:rPr lang="en" sz="2000" dirty="0" smtClean="0"/>
              <a:t>) by comparing it's language model to that of grid cells</a:t>
            </a:r>
            <a:endParaRPr lang="en"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Previous Work (contd.)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93335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dirty="0" smtClean="0"/>
              <a:t>Potential Improvements</a:t>
            </a:r>
            <a:endParaRPr lang="en" sz="2400" dirty="0"/>
          </a:p>
          <a:p>
            <a:pPr marL="914400" lvl="1" indent="-381000" rtl="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Only uses geotagged articles for training</a:t>
            </a:r>
          </a:p>
          <a:p>
            <a:pPr marL="914400" lvl="1" indent="-381000" rtl="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Doesn't use </a:t>
            </a:r>
            <a:r>
              <a:rPr lang="en" sz="2000" dirty="0" smtClean="0"/>
              <a:t>information</a:t>
            </a:r>
            <a:r>
              <a:rPr lang="en-US" sz="2000" dirty="0" smtClean="0"/>
              <a:t> present</a:t>
            </a:r>
            <a:r>
              <a:rPr lang="en" sz="2000" dirty="0" smtClean="0"/>
              <a:t> </a:t>
            </a:r>
            <a:r>
              <a:rPr lang="en" sz="2000" dirty="0"/>
              <a:t>in link structure</a:t>
            </a:r>
          </a:p>
          <a:p>
            <a:pPr marL="914400" lvl="1" indent="-381000" rtl="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2000" dirty="0" smtClean="0"/>
              <a:t>E</a:t>
            </a:r>
            <a:r>
              <a:rPr lang="en" sz="2000" dirty="0" smtClean="0"/>
              <a:t>ach </a:t>
            </a:r>
            <a:r>
              <a:rPr lang="en" sz="2000" dirty="0"/>
              <a:t>article is associated with just one grid </a:t>
            </a:r>
            <a:r>
              <a:rPr lang="en" sz="2000" dirty="0" smtClean="0"/>
              <a:t>cell</a:t>
            </a:r>
            <a:endParaRPr lang="en-US" sz="2000" dirty="0" smtClean="0"/>
          </a:p>
          <a:p>
            <a:pPr marL="1314450" lvl="2" indent="-3810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Font typeface="Courier New"/>
              <a:buChar char="o"/>
            </a:pPr>
            <a:r>
              <a:rPr lang="en-US" sz="2000" dirty="0" smtClean="0"/>
              <a:t>I.e.</a:t>
            </a:r>
            <a:r>
              <a:rPr lang="en-US" sz="2000" dirty="0" smtClean="0"/>
              <a:t>, the cell that the article’s coordinates fall in.</a:t>
            </a:r>
          </a:p>
          <a:p>
            <a:pPr marL="1314450" lvl="2" indent="-3810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What's </a:t>
            </a:r>
            <a:r>
              <a:rPr lang="en" sz="2000" dirty="0"/>
              <a:t>the </a:t>
            </a:r>
            <a:r>
              <a:rPr lang="en-US" sz="2000" dirty="0" smtClean="0"/>
              <a:t>correct cell </a:t>
            </a:r>
            <a:r>
              <a:rPr lang="en" sz="2000" dirty="0" smtClean="0"/>
              <a:t>for </a:t>
            </a:r>
            <a:r>
              <a:rPr lang="en" sz="2000" dirty="0"/>
              <a:t>Texas</a:t>
            </a:r>
            <a:r>
              <a:rPr lang="en" sz="2000" dirty="0" smtClean="0"/>
              <a:t>?</a:t>
            </a:r>
            <a:endParaRPr lang="en-US" sz="2000" dirty="0" smtClean="0"/>
          </a:p>
          <a:p>
            <a:pPr marL="1314450" lvl="2" indent="-3810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Font typeface="Courier New"/>
              <a:buChar char="o"/>
            </a:pPr>
            <a:r>
              <a:rPr lang="en-US" sz="2000" dirty="0" smtClean="0"/>
              <a:t>What cell should articles about people be associated with?</a:t>
            </a:r>
            <a:endParaRPr lang="en" sz="2000" dirty="0"/>
          </a:p>
          <a:p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Example: Texan Cities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62000" y="1786220"/>
            <a:ext cx="7666182" cy="4262675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 smtClean="0"/>
              <a:t>Texas</a:t>
            </a:r>
            <a:r>
              <a:rPr lang="en" dirty="0"/>
              <a:t>: 31°N 100°W</a:t>
            </a:r>
          </a:p>
          <a:p>
            <a:pPr lvl="0" rtl="0">
              <a:buNone/>
            </a:pPr>
            <a:r>
              <a:rPr lang="en" dirty="0"/>
              <a:t>Austin: 30°15′N 97°45′W</a:t>
            </a:r>
          </a:p>
          <a:p>
            <a:pPr lvl="0" rtl="0">
              <a:buNone/>
            </a:pPr>
            <a:r>
              <a:rPr lang="en" dirty="0"/>
              <a:t>Houston: 29° 45′ 46″ N, 95° 22′ 59″ W</a:t>
            </a:r>
          </a:p>
          <a:p>
            <a:pPr lvl="0" rtl="0">
              <a:buNone/>
            </a:pPr>
            <a:r>
              <a:rPr lang="en" dirty="0"/>
              <a:t>El Paso: 31° 47′ 25″ N, 106° 25′ 24″ W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Texas refers to all these pages!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What about </a:t>
            </a:r>
            <a:r>
              <a:rPr lang="en" dirty="0" smtClean="0"/>
              <a:t>Sam </a:t>
            </a:r>
            <a:r>
              <a:rPr lang="en" dirty="0"/>
              <a:t>Houston?</a:t>
            </a:r>
          </a:p>
          <a:p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dirty="0" smtClean="0"/>
              <a:t>Using the </a:t>
            </a:r>
            <a:r>
              <a:rPr lang="en" dirty="0" smtClean="0"/>
              <a:t>Link Structure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947891" cy="3913349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Wikipedia articles link to each other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Our Hypothesis: 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Articles link to other geographically related articles.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Article text associated with more than single location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Non-geotagged articles can contribute to language models for grid cells.</a:t>
            </a:r>
          </a:p>
          <a:p>
            <a:pPr marL="457200" lvl="0" indent="-4191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Goal: Augment/smooth language models for grid cells used in textgrounder with language models of related grid cells.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2843185" y="2990629"/>
            <a:ext cx="3494977" cy="861744"/>
          </a:xfrm>
          <a:prstGeom prst="rect">
            <a:avLst/>
          </a:prstGeom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4400" dirty="0">
                <a:solidFill>
                  <a:schemeClr val="dk1"/>
                </a:solidFill>
              </a:rPr>
              <a:t>Methodology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Dataset </a:t>
            </a:r>
            <a:r>
              <a:rPr lang="en" dirty="0" smtClean="0"/>
              <a:t>&amp; Statistics</a:t>
            </a:r>
            <a:endParaRPr lang="en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5511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/>
              <a:t>Wikipedia Dump, March 2012</a:t>
            </a:r>
          </a:p>
          <a:p>
            <a:r>
              <a:rPr lang="en" dirty="0" smtClean="0"/>
              <a:t>Grid </a:t>
            </a:r>
            <a:r>
              <a:rPr lang="en" dirty="0"/>
              <a:t>Cells</a:t>
            </a:r>
          </a:p>
          <a:p>
            <a:pPr lvl="1"/>
            <a:r>
              <a:rPr lang="en" dirty="0" smtClean="0"/>
              <a:t>Grid size</a:t>
            </a:r>
            <a:r>
              <a:rPr lang="en-US" dirty="0" smtClean="0"/>
              <a:t> – 1 degree (might be too large)</a:t>
            </a:r>
            <a:endParaRPr lang="en" dirty="0"/>
          </a:p>
          <a:p>
            <a:pPr lvl="1"/>
            <a:r>
              <a:rPr lang="en" dirty="0" smtClean="0"/>
              <a:t>Grid</a:t>
            </a:r>
            <a:r>
              <a:rPr lang="en-US" dirty="0" smtClean="0"/>
              <a:t> </a:t>
            </a:r>
            <a:r>
              <a:rPr lang="en-US" dirty="0"/>
              <a:t>cells – </a:t>
            </a:r>
            <a:r>
              <a:rPr lang="en-US" dirty="0" smtClean="0"/>
              <a:t>64,800 </a:t>
            </a:r>
            <a:endParaRPr lang="en-US" dirty="0" smtClean="0"/>
          </a:p>
          <a:p>
            <a:pPr lvl="1"/>
            <a:r>
              <a:rPr lang="en" dirty="0" smtClean="0"/>
              <a:t>Non </a:t>
            </a:r>
            <a:r>
              <a:rPr lang="en" dirty="0"/>
              <a:t>Empty Grid </a:t>
            </a:r>
            <a:r>
              <a:rPr lang="en" dirty="0" smtClean="0"/>
              <a:t>Cells</a:t>
            </a:r>
            <a:r>
              <a:rPr lang="en-US" dirty="0"/>
              <a:t> – </a:t>
            </a:r>
            <a:r>
              <a:rPr lang="en-US" dirty="0" smtClean="0"/>
              <a:t>15,982 (24.66 %)</a:t>
            </a:r>
          </a:p>
          <a:p>
            <a:pPr lvl="1"/>
            <a:r>
              <a:rPr lang="en-US" dirty="0" smtClean="0"/>
              <a:t>Cell </a:t>
            </a:r>
            <a:r>
              <a:rPr lang="en-US" dirty="0"/>
              <a:t>size – </a:t>
            </a:r>
            <a:r>
              <a:rPr lang="en-US" dirty="0" smtClean="0"/>
              <a:t>A</a:t>
            </a:r>
            <a:r>
              <a:rPr lang="en-US" dirty="0" smtClean="0"/>
              <a:t>pprox. 100km x 100km</a:t>
            </a:r>
            <a:endParaRPr lang="en" dirty="0" smtClean="0"/>
          </a:p>
          <a:p>
            <a:r>
              <a:rPr lang="en-US" dirty="0" smtClean="0"/>
              <a:t>Geo-tagged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vertices: </a:t>
            </a:r>
            <a:r>
              <a:rPr lang="en-US" dirty="0" smtClean="0"/>
              <a:t>273,606</a:t>
            </a:r>
            <a:endParaRPr lang="en-US" dirty="0"/>
          </a:p>
          <a:p>
            <a:pPr lvl="1"/>
            <a:r>
              <a:rPr lang="en-US" dirty="0"/>
              <a:t>Total edges: </a:t>
            </a:r>
            <a:r>
              <a:rPr lang="en-US" dirty="0" smtClean="0"/>
              <a:t>2,188,860</a:t>
            </a:r>
            <a:endParaRPr lang="en-US" dirty="0"/>
          </a:p>
          <a:p>
            <a:pPr lvl="1"/>
            <a:r>
              <a:rPr lang="en-US" dirty="0"/>
              <a:t>Average degree: </a:t>
            </a:r>
            <a:r>
              <a:rPr lang="en-US" dirty="0" smtClean="0"/>
              <a:t>8.00</a:t>
            </a:r>
            <a:endParaRPr lang="en-US" dirty="0"/>
          </a:p>
          <a:p>
            <a:pPr lvl="1"/>
            <a:r>
              <a:rPr lang="en-US" dirty="0"/>
              <a:t>Min degree: </a:t>
            </a:r>
            <a:r>
              <a:rPr lang="en-US" dirty="0" smtClean="0"/>
              <a:t>1; </a:t>
            </a:r>
            <a:r>
              <a:rPr lang="en-US" dirty="0"/>
              <a:t>Max degree: </a:t>
            </a:r>
            <a:r>
              <a:rPr lang="en-US" dirty="0" smtClean="0"/>
              <a:t>21,353</a:t>
            </a:r>
            <a:endParaRPr lang="en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Label Propagation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27200"/>
            <a:ext cx="8229600" cy="283151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191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Iterative, </a:t>
            </a:r>
            <a:r>
              <a:rPr lang="en-US" sz="2400" dirty="0" smtClean="0"/>
              <a:t>graph </a:t>
            </a:r>
            <a:r>
              <a:rPr lang="en-US" sz="2400" dirty="0"/>
              <a:t>based </a:t>
            </a:r>
            <a:r>
              <a:rPr lang="en" sz="2400" dirty="0"/>
              <a:t>semi-supervised </a:t>
            </a:r>
            <a:r>
              <a:rPr lang="en" sz="2400" dirty="0" smtClean="0"/>
              <a:t>algorithm</a:t>
            </a:r>
            <a:endParaRPr lang="en-US" sz="2400" dirty="0" smtClean="0"/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dirty="0" smtClean="0"/>
              <a:t>F</a:t>
            </a:r>
            <a:r>
              <a:rPr lang="en" sz="2400" dirty="0" smtClean="0"/>
              <a:t>or </a:t>
            </a:r>
            <a:r>
              <a:rPr lang="en" sz="2400" dirty="0"/>
              <a:t>distributing class labels around a graph.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Uses the link structure of the graph to </a:t>
            </a:r>
            <a:r>
              <a:rPr lang="en-US" sz="2400" dirty="0" smtClean="0"/>
              <a:t>“diffuse” labels from a set of seed nodes to unlabeled nodes</a:t>
            </a: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784</TotalTime>
  <Words>681</Words>
  <Application>Microsoft Macintosh PowerPoint</Application>
  <PresentationFormat>On-screen Show (4:3)</PresentationFormat>
  <Paragraphs>134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Plaza</vt:lpstr>
      <vt:lpstr>Geolocating Wikipedia Articles Using Label Propagation</vt:lpstr>
      <vt:lpstr>About Geolocation</vt:lpstr>
      <vt:lpstr>Textgrounder</vt:lpstr>
      <vt:lpstr>Previous Work (contd.)</vt:lpstr>
      <vt:lpstr>Example: Texan Cities</vt:lpstr>
      <vt:lpstr>Using the Link Structure</vt:lpstr>
      <vt:lpstr>PowerPoint Presentation</vt:lpstr>
      <vt:lpstr>Dataset &amp; Statistics</vt:lpstr>
      <vt:lpstr>Label Propagation</vt:lpstr>
      <vt:lpstr>LP Example</vt:lpstr>
      <vt:lpstr>LP Example</vt:lpstr>
      <vt:lpstr>PowerPoint Presentation</vt:lpstr>
      <vt:lpstr>Methodology</vt:lpstr>
      <vt:lpstr>Amount of training data vs. Accuracy</vt:lpstr>
      <vt:lpstr>Recall @ k for % seed data</vt:lpstr>
      <vt:lpstr>Comparison with WB ‘11</vt:lpstr>
      <vt:lpstr>Conclusions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Geolocating Wikipedia Articles Using Label Propagation</dc:title>
  <cp:lastModifiedBy>Prateek Maheshwari</cp:lastModifiedBy>
  <cp:revision>23</cp:revision>
  <dcterms:modified xsi:type="dcterms:W3CDTF">2012-12-06T19:29:50Z</dcterms:modified>
</cp:coreProperties>
</file>