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72" d="100"/>
          <a:sy n="72" d="100"/>
        </p:scale>
        <p:origin x="1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0EBF-0AE9-494A-A027-716583A7F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8646F2-905B-485B-89D3-28A0A5F70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61F56-DDA3-4B98-AABF-C64BC9CFEAA8}"/>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5" name="Footer Placeholder 4">
            <a:extLst>
              <a:ext uri="{FF2B5EF4-FFF2-40B4-BE49-F238E27FC236}">
                <a16:creationId xmlns:a16="http://schemas.microsoft.com/office/drawing/2014/main" id="{15B82937-3F8B-4F5F-9EB3-8B2CCDC27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25FEC-959E-4DEA-B240-8C67F883B7A6}"/>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155892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4208-1564-4D29-B73B-5E6986D6C0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4F4422-9044-4E01-8C63-A7904A5038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7518A-CBCB-4D9F-9EFF-C41C73CC4C2C}"/>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5" name="Footer Placeholder 4">
            <a:extLst>
              <a:ext uri="{FF2B5EF4-FFF2-40B4-BE49-F238E27FC236}">
                <a16:creationId xmlns:a16="http://schemas.microsoft.com/office/drawing/2014/main" id="{26715A93-BA99-4A10-AF4D-F911B703F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EB595-FD41-4E2E-8D13-F53B24B220CB}"/>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418418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786D5-1027-4512-9774-5A1AAA7D03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BD95C-B4EF-4406-85F8-497DBF430B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6701D-DBAE-4020-8783-A53AFFAE4BF9}"/>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5" name="Footer Placeholder 4">
            <a:extLst>
              <a:ext uri="{FF2B5EF4-FFF2-40B4-BE49-F238E27FC236}">
                <a16:creationId xmlns:a16="http://schemas.microsoft.com/office/drawing/2014/main" id="{396094AB-D55F-414D-B1AA-56077E2E4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63851-B632-42D0-A9A7-9C8FC186B233}"/>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50918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4057-30A8-4F09-BD37-3FDDD0FA4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34FA9-0F84-4315-8C48-6CDE78BC70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960A5-B73C-43A0-AF9E-E2D7B97F1640}"/>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5" name="Footer Placeholder 4">
            <a:extLst>
              <a:ext uri="{FF2B5EF4-FFF2-40B4-BE49-F238E27FC236}">
                <a16:creationId xmlns:a16="http://schemas.microsoft.com/office/drawing/2014/main" id="{82442DC3-2395-4428-A961-7EF7ED78E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659C6-9F48-48FB-A4C9-A5200A750096}"/>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4991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4768-A672-4F52-982A-FA67BC987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65D9AA-8DC8-4390-8B95-D7DF158FB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D5F1E9-84E8-4AB6-8B1F-968E272DE0D1}"/>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5" name="Footer Placeholder 4">
            <a:extLst>
              <a:ext uri="{FF2B5EF4-FFF2-40B4-BE49-F238E27FC236}">
                <a16:creationId xmlns:a16="http://schemas.microsoft.com/office/drawing/2014/main" id="{28332A15-5CA4-4710-A9FF-BD6110A1E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404CC-C475-4AD4-939A-8F42F9AC6EF5}"/>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15582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966-E6DE-4E0E-8310-6BBFF331D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B9C2A-5F6B-468D-925B-BE743A211E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390AB-06EF-4315-B520-60832B6178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390A5-0807-4267-8815-37C261628792}"/>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6" name="Footer Placeholder 5">
            <a:extLst>
              <a:ext uri="{FF2B5EF4-FFF2-40B4-BE49-F238E27FC236}">
                <a16:creationId xmlns:a16="http://schemas.microsoft.com/office/drawing/2014/main" id="{55AA6CCC-12C3-47BF-862F-607A83DEB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F70B4-2FFD-4049-B730-8EEAF804FBE9}"/>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32166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C225-BA52-4179-B08C-6225EDAE56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DDCEA5-39A8-4763-8F16-F665127D8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130563-591D-440F-9147-168E77492B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9AA5D9-CDA4-4060-B074-4C0F0DE70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8C87AC-6F90-4C63-A9D1-791CEFE2F6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73558F-E916-4EF5-8332-A7764F8F0314}"/>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8" name="Footer Placeholder 7">
            <a:extLst>
              <a:ext uri="{FF2B5EF4-FFF2-40B4-BE49-F238E27FC236}">
                <a16:creationId xmlns:a16="http://schemas.microsoft.com/office/drawing/2014/main" id="{799F7C93-7F43-4D3B-87E0-F1EC8511F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C713A-CF86-4669-9D04-42345D73DBF3}"/>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309534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4F27-F734-48B5-ACFD-2157232B7B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95F121-9FF3-4982-951D-0D6F12A53CA9}"/>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4" name="Footer Placeholder 3">
            <a:extLst>
              <a:ext uri="{FF2B5EF4-FFF2-40B4-BE49-F238E27FC236}">
                <a16:creationId xmlns:a16="http://schemas.microsoft.com/office/drawing/2014/main" id="{99D79863-0C60-409E-B8DD-F7D85CF92D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D30DC-623F-469D-85B0-83B6EF632036}"/>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130529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BAD29-07FE-4269-B0CF-F6B5D46A4B82}"/>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3" name="Footer Placeholder 2">
            <a:extLst>
              <a:ext uri="{FF2B5EF4-FFF2-40B4-BE49-F238E27FC236}">
                <a16:creationId xmlns:a16="http://schemas.microsoft.com/office/drawing/2014/main" id="{470C98F4-164F-4288-8C3D-684A7A21E6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6DC24A-034D-460B-BDD8-C4138B2D3B0C}"/>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288864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DED7-C2AA-4E5D-85DC-C72EDA186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FB7EC-818C-484B-9DF0-A5BEC0E1D4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C60EB0-5557-4682-BAF1-2649C8946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E19135-5A7E-4164-A2F2-860C6511E655}"/>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6" name="Footer Placeholder 5">
            <a:extLst>
              <a:ext uri="{FF2B5EF4-FFF2-40B4-BE49-F238E27FC236}">
                <a16:creationId xmlns:a16="http://schemas.microsoft.com/office/drawing/2014/main" id="{423BC34E-AF96-4622-ACE9-EEB3C229E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C0399-381B-4F52-9327-EA06E4E7CC59}"/>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375435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93B4-3DC8-420D-9C78-168D7F961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D4A26-B4B3-484E-BE4B-91BF9A04B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1AD05D-1BCA-4618-93AC-F5DC63D41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B81541-29E0-49C0-9D31-7448B06136FA}"/>
              </a:ext>
            </a:extLst>
          </p:cNvPr>
          <p:cNvSpPr>
            <a:spLocks noGrp="1"/>
          </p:cNvSpPr>
          <p:nvPr>
            <p:ph type="dt" sz="half" idx="10"/>
          </p:nvPr>
        </p:nvSpPr>
        <p:spPr/>
        <p:txBody>
          <a:bodyPr/>
          <a:lstStyle/>
          <a:p>
            <a:fld id="{F270A180-506C-4064-9284-F6A2F5C2C65E}" type="datetimeFigureOut">
              <a:rPr lang="en-US" smtClean="0"/>
              <a:t>10/19/2017</a:t>
            </a:fld>
            <a:endParaRPr lang="en-US"/>
          </a:p>
        </p:txBody>
      </p:sp>
      <p:sp>
        <p:nvSpPr>
          <p:cNvPr id="6" name="Footer Placeholder 5">
            <a:extLst>
              <a:ext uri="{FF2B5EF4-FFF2-40B4-BE49-F238E27FC236}">
                <a16:creationId xmlns:a16="http://schemas.microsoft.com/office/drawing/2014/main" id="{7EADBC76-65C5-4CF4-9B0A-AECF95FC5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2C1AD-7CEC-4EB1-B5E5-6121F2F95751}"/>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28468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417C8-DC2B-4CCA-9DD4-FE03D6605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3DCC1-4E55-4B2F-93F6-A20F8C0EC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0C140-A226-4069-A39A-668E7E358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0A180-506C-4064-9284-F6A2F5C2C65E}" type="datetimeFigureOut">
              <a:rPr lang="en-US" smtClean="0"/>
              <a:t>10/19/2017</a:t>
            </a:fld>
            <a:endParaRPr lang="en-US"/>
          </a:p>
        </p:txBody>
      </p:sp>
      <p:sp>
        <p:nvSpPr>
          <p:cNvPr id="5" name="Footer Placeholder 4">
            <a:extLst>
              <a:ext uri="{FF2B5EF4-FFF2-40B4-BE49-F238E27FC236}">
                <a16:creationId xmlns:a16="http://schemas.microsoft.com/office/drawing/2014/main" id="{91FDA64F-E9D2-4631-9645-07AFE3447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4A534D-7D63-4DA5-861D-F7D184577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71988-B617-4D20-8C35-FAF7BCBAC30D}" type="slidenum">
              <a:rPr lang="en-US" smtClean="0"/>
              <a:t>‹#›</a:t>
            </a:fld>
            <a:endParaRPr lang="en-US"/>
          </a:p>
        </p:txBody>
      </p:sp>
    </p:spTree>
    <p:extLst>
      <p:ext uri="{BB962C8B-B14F-4D97-AF65-F5344CB8AC3E}">
        <p14:creationId xmlns:p14="http://schemas.microsoft.com/office/powerpoint/2010/main" val="3392852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35DD-C94E-4D7C-8976-A70687880B88}"/>
              </a:ext>
            </a:extLst>
          </p:cNvPr>
          <p:cNvSpPr>
            <a:spLocks noGrp="1"/>
          </p:cNvSpPr>
          <p:nvPr>
            <p:ph type="title"/>
          </p:nvPr>
        </p:nvSpPr>
        <p:spPr/>
        <p:txBody>
          <a:bodyPr/>
          <a:lstStyle/>
          <a:p>
            <a:r>
              <a:rPr lang="en-US" b="1" dirty="0"/>
              <a:t>The Young People Dataset</a:t>
            </a:r>
          </a:p>
        </p:txBody>
      </p:sp>
      <p:sp>
        <p:nvSpPr>
          <p:cNvPr id="3" name="Content Placeholder 2">
            <a:extLst>
              <a:ext uri="{FF2B5EF4-FFF2-40B4-BE49-F238E27FC236}">
                <a16:creationId xmlns:a16="http://schemas.microsoft.com/office/drawing/2014/main" id="{ACC59429-D6D7-412E-92DD-DD1FEEED8AAE}"/>
              </a:ext>
            </a:extLst>
          </p:cNvPr>
          <p:cNvSpPr>
            <a:spLocks noGrp="1"/>
          </p:cNvSpPr>
          <p:nvPr>
            <p:ph idx="1"/>
          </p:nvPr>
        </p:nvSpPr>
        <p:spPr/>
        <p:txBody>
          <a:bodyPr/>
          <a:lstStyle/>
          <a:p>
            <a:r>
              <a:rPr lang="en-US" dirty="0"/>
              <a:t>2013 Slovakian Survey on preferences and interests of young people</a:t>
            </a:r>
          </a:p>
          <a:p>
            <a:r>
              <a:rPr lang="en-US" dirty="0"/>
              <a:t>All participants aged between 15 and 30</a:t>
            </a:r>
          </a:p>
          <a:p>
            <a:r>
              <a:rPr lang="en-US" dirty="0"/>
              <a:t>Contains 1010 rows and 150 columns (139 integer &amp; 11 categorical)</a:t>
            </a:r>
          </a:p>
          <a:p>
            <a:r>
              <a:rPr lang="en-US" dirty="0"/>
              <a:t>The data can be split into groups: (1) Music preferences, (2) Movie preferences, (3) Hobbies &amp; interests, (4) Phobias, (5) Health habits, (6) Personality/Views, (7) Spending habits, and (8) Demographics</a:t>
            </a:r>
          </a:p>
          <a:p>
            <a:r>
              <a:rPr lang="en-US" dirty="0"/>
              <a:t>We were only interested in Music preferences, Movie preferences, and Demographics</a:t>
            </a:r>
          </a:p>
          <a:p>
            <a:endParaRPr lang="en-US" dirty="0"/>
          </a:p>
        </p:txBody>
      </p:sp>
    </p:spTree>
    <p:extLst>
      <p:ext uri="{BB962C8B-B14F-4D97-AF65-F5344CB8AC3E}">
        <p14:creationId xmlns:p14="http://schemas.microsoft.com/office/powerpoint/2010/main" val="288187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DAD4-CCD2-4483-A987-F659AE095E4C}"/>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9BF7DADA-FCC1-494C-AB90-E7B0A85A94EB}"/>
              </a:ext>
            </a:extLst>
          </p:cNvPr>
          <p:cNvSpPr>
            <a:spLocks noGrp="1"/>
          </p:cNvSpPr>
          <p:nvPr>
            <p:ph idx="1"/>
          </p:nvPr>
        </p:nvSpPr>
        <p:spPr/>
        <p:txBody>
          <a:bodyPr/>
          <a:lstStyle/>
          <a:p>
            <a:pPr marL="514350" lvl="0" indent="-514350">
              <a:buFont typeface="+mj-lt"/>
              <a:buAutoNum type="arabicPeriod"/>
            </a:pPr>
            <a:r>
              <a:rPr lang="en-US" sz="3200" dirty="0"/>
              <a:t>Are there differences in music preferences between left handed people and right handed people?</a:t>
            </a:r>
          </a:p>
          <a:p>
            <a:pPr marL="514350" lvl="0" indent="-514350">
              <a:buFont typeface="+mj-lt"/>
              <a:buAutoNum type="arabicPeriod"/>
            </a:pPr>
            <a:r>
              <a:rPr lang="en-US" sz="3200"/>
              <a:t>Are there any difference in movie preference between men and women?</a:t>
            </a:r>
            <a:endParaRPr lang="en-US" dirty="0"/>
          </a:p>
        </p:txBody>
      </p:sp>
    </p:spTree>
    <p:extLst>
      <p:ext uri="{BB962C8B-B14F-4D97-AF65-F5344CB8AC3E}">
        <p14:creationId xmlns:p14="http://schemas.microsoft.com/office/powerpoint/2010/main" val="271432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E89E-FDDB-41D0-961F-1B3DE163BBCB}"/>
              </a:ext>
            </a:extLst>
          </p:cNvPr>
          <p:cNvSpPr>
            <a:spLocks noGrp="1"/>
          </p:cNvSpPr>
          <p:nvPr>
            <p:ph type="title"/>
          </p:nvPr>
        </p:nvSpPr>
        <p:spPr/>
        <p:txBody>
          <a:bodyPr>
            <a:normAutofit fontScale="90000"/>
          </a:bodyPr>
          <a:lstStyle/>
          <a:p>
            <a:r>
              <a:rPr lang="en-US" b="1" dirty="0"/>
              <a:t>Question 1: Are there differences in music preferences between left handed people and right handed people?</a:t>
            </a:r>
            <a:endParaRPr lang="en-US" dirty="0"/>
          </a:p>
        </p:txBody>
      </p:sp>
      <p:sp>
        <p:nvSpPr>
          <p:cNvPr id="4" name="Content Placeholder 3">
            <a:extLst>
              <a:ext uri="{FF2B5EF4-FFF2-40B4-BE49-F238E27FC236}">
                <a16:creationId xmlns:a16="http://schemas.microsoft.com/office/drawing/2014/main" id="{E447435F-EDD9-4D81-997C-48F10B2C5A26}"/>
              </a:ext>
            </a:extLst>
          </p:cNvPr>
          <p:cNvSpPr>
            <a:spLocks noGrp="1"/>
          </p:cNvSpPr>
          <p:nvPr>
            <p:ph sz="half" idx="2"/>
          </p:nvPr>
        </p:nvSpPr>
        <p:spPr/>
        <p:txBody>
          <a:bodyPr/>
          <a:lstStyle/>
          <a:p>
            <a:pPr marL="0" indent="0">
              <a:buNone/>
            </a:pPr>
            <a:r>
              <a:rPr lang="en-US" b="1" dirty="0"/>
              <a:t>1a: Genre Preference comparison for Dominate Hand</a:t>
            </a:r>
          </a:p>
          <a:p>
            <a:r>
              <a:rPr lang="en-US" dirty="0"/>
              <a:t>a larger number of left-handers preferred Pop over right-handers</a:t>
            </a:r>
          </a:p>
          <a:p>
            <a:r>
              <a:rPr lang="en-US" dirty="0"/>
              <a:t>a larger number of right-handers preferred Rock over left-handers</a:t>
            </a:r>
          </a:p>
          <a:p>
            <a:r>
              <a:rPr lang="en-US" dirty="0"/>
              <a:t>Overall, there is not much of a </a:t>
            </a:r>
            <a:r>
              <a:rPr lang="en-US" dirty="0" err="1"/>
              <a:t>discrepensy</a:t>
            </a:r>
            <a:r>
              <a:rPr lang="en-US" dirty="0"/>
              <a:t> between dominate hand and preferred music</a:t>
            </a:r>
          </a:p>
        </p:txBody>
      </p:sp>
      <p:pic>
        <p:nvPicPr>
          <p:cNvPr id="5" name="Picture">
            <a:extLst>
              <a:ext uri="{FF2B5EF4-FFF2-40B4-BE49-F238E27FC236}">
                <a16:creationId xmlns:a16="http://schemas.microsoft.com/office/drawing/2014/main" id="{BF7CB3AE-54EC-4DD6-AD90-F82D360CC735}"/>
              </a:ext>
            </a:extLst>
          </p:cNvPr>
          <p:cNvPicPr>
            <a:picLocks noGrp="1"/>
          </p:cNvPicPr>
          <p:nvPr>
            <p:ph sz="half" idx="1"/>
          </p:nvPr>
        </p:nvPicPr>
        <p:blipFill>
          <a:blip r:embed="rId2"/>
          <a:stretch>
            <a:fillRect/>
          </a:stretch>
        </p:blipFill>
        <p:spPr bwMode="auto">
          <a:xfrm>
            <a:off x="1142681" y="2172238"/>
            <a:ext cx="4572638" cy="3658111"/>
          </a:xfrm>
          <a:prstGeom prst="rect">
            <a:avLst/>
          </a:prstGeom>
          <a:noFill/>
          <a:ln w="9525">
            <a:noFill/>
            <a:headEnd/>
            <a:tailEnd/>
          </a:ln>
        </p:spPr>
      </p:pic>
    </p:spTree>
    <p:extLst>
      <p:ext uri="{BB962C8B-B14F-4D97-AF65-F5344CB8AC3E}">
        <p14:creationId xmlns:p14="http://schemas.microsoft.com/office/powerpoint/2010/main" val="35717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0FF5-E2B1-4680-855B-016ECEC3DF2A}"/>
              </a:ext>
            </a:extLst>
          </p:cNvPr>
          <p:cNvSpPr>
            <a:spLocks noGrp="1"/>
          </p:cNvSpPr>
          <p:nvPr>
            <p:ph type="title"/>
          </p:nvPr>
        </p:nvSpPr>
        <p:spPr/>
        <p:txBody>
          <a:bodyPr>
            <a:normAutofit fontScale="90000"/>
          </a:bodyPr>
          <a:lstStyle/>
          <a:p>
            <a:r>
              <a:rPr lang="en-US" b="1" dirty="0"/>
              <a:t>Question 1: Are there differences in music preferences between left handed people and right handed people?</a:t>
            </a:r>
            <a:endParaRPr lang="en-US" dirty="0"/>
          </a:p>
        </p:txBody>
      </p:sp>
      <p:sp>
        <p:nvSpPr>
          <p:cNvPr id="3" name="Content Placeholder 2">
            <a:extLst>
              <a:ext uri="{FF2B5EF4-FFF2-40B4-BE49-F238E27FC236}">
                <a16:creationId xmlns:a16="http://schemas.microsoft.com/office/drawing/2014/main" id="{37DE23AA-68EE-41D3-A4A8-B5E44198B0E1}"/>
              </a:ext>
            </a:extLst>
          </p:cNvPr>
          <p:cNvSpPr>
            <a:spLocks noGrp="1"/>
          </p:cNvSpPr>
          <p:nvPr>
            <p:ph sz="half" idx="1"/>
          </p:nvPr>
        </p:nvSpPr>
        <p:spPr/>
        <p:txBody>
          <a:bodyPr/>
          <a:lstStyle/>
          <a:p>
            <a:pPr marL="0" indent="0">
              <a:buNone/>
            </a:pPr>
            <a:r>
              <a:rPr lang="en-US" b="1" dirty="0"/>
              <a:t>1b: Dominate hand and general score of music enjoyment</a:t>
            </a:r>
          </a:p>
          <a:p>
            <a:r>
              <a:rPr lang="en-US" dirty="0"/>
              <a:t>There is not much of a difference between music preferences of left handed and right handed people</a:t>
            </a:r>
          </a:p>
          <a:p>
            <a:r>
              <a:rPr lang="en-US" dirty="0"/>
              <a:t>However, in this dataset right handed people are the majority of the dataset</a:t>
            </a:r>
          </a:p>
        </p:txBody>
      </p:sp>
      <p:pic>
        <p:nvPicPr>
          <p:cNvPr id="5" name="Picture">
            <a:extLst>
              <a:ext uri="{FF2B5EF4-FFF2-40B4-BE49-F238E27FC236}">
                <a16:creationId xmlns:a16="http://schemas.microsoft.com/office/drawing/2014/main" id="{D1090C72-D5D9-4E01-976F-0F2B04D06659}"/>
              </a:ext>
            </a:extLst>
          </p:cNvPr>
          <p:cNvPicPr>
            <a:picLocks noGrp="1"/>
          </p:cNvPicPr>
          <p:nvPr>
            <p:ph sz="half" idx="2"/>
          </p:nvPr>
        </p:nvPicPr>
        <p:blipFill>
          <a:blip r:embed="rId2"/>
          <a:stretch>
            <a:fillRect/>
          </a:stretch>
        </p:blipFill>
        <p:spPr bwMode="auto">
          <a:xfrm>
            <a:off x="6476681" y="2172238"/>
            <a:ext cx="4572638" cy="3658111"/>
          </a:xfrm>
          <a:prstGeom prst="rect">
            <a:avLst/>
          </a:prstGeom>
          <a:noFill/>
          <a:ln w="9525">
            <a:noFill/>
            <a:headEnd/>
            <a:tailEnd/>
          </a:ln>
        </p:spPr>
      </p:pic>
    </p:spTree>
    <p:extLst>
      <p:ext uri="{BB962C8B-B14F-4D97-AF65-F5344CB8AC3E}">
        <p14:creationId xmlns:p14="http://schemas.microsoft.com/office/powerpoint/2010/main" val="201084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7D68-F835-4B98-8258-E436AA45BE30}"/>
              </a:ext>
            </a:extLst>
          </p:cNvPr>
          <p:cNvSpPr>
            <a:spLocks noGrp="1"/>
          </p:cNvSpPr>
          <p:nvPr>
            <p:ph type="title"/>
          </p:nvPr>
        </p:nvSpPr>
        <p:spPr/>
        <p:txBody>
          <a:bodyPr>
            <a:normAutofit/>
          </a:bodyPr>
          <a:lstStyle/>
          <a:p>
            <a:r>
              <a:rPr lang="en-US" b="1" dirty="0"/>
              <a:t>Question 2: Are there any difference in movie preference between men and women?</a:t>
            </a:r>
            <a:endParaRPr lang="en-US" dirty="0"/>
          </a:p>
        </p:txBody>
      </p:sp>
      <p:sp>
        <p:nvSpPr>
          <p:cNvPr id="4" name="Content Placeholder 3">
            <a:extLst>
              <a:ext uri="{FF2B5EF4-FFF2-40B4-BE49-F238E27FC236}">
                <a16:creationId xmlns:a16="http://schemas.microsoft.com/office/drawing/2014/main" id="{7357D708-2A1D-45A1-B44B-FCB516309497}"/>
              </a:ext>
            </a:extLst>
          </p:cNvPr>
          <p:cNvSpPr>
            <a:spLocks noGrp="1"/>
          </p:cNvSpPr>
          <p:nvPr>
            <p:ph sz="half" idx="2"/>
          </p:nvPr>
        </p:nvSpPr>
        <p:spPr/>
        <p:txBody>
          <a:bodyPr/>
          <a:lstStyle/>
          <a:p>
            <a:pPr marL="0" indent="0">
              <a:buNone/>
            </a:pPr>
            <a:r>
              <a:rPr lang="en-US" dirty="0"/>
              <a:t>2a: Movie Enjoyment by Gender</a:t>
            </a:r>
          </a:p>
          <a:p>
            <a:r>
              <a:rPr lang="en-US" dirty="0"/>
              <a:t>Male and Female preference are very similar</a:t>
            </a:r>
          </a:p>
          <a:p>
            <a:r>
              <a:rPr lang="en-US" dirty="0"/>
              <a:t>Women are slightly more likely to enjoy watching movies in general</a:t>
            </a:r>
          </a:p>
        </p:txBody>
      </p:sp>
      <p:pic>
        <p:nvPicPr>
          <p:cNvPr id="5" name="Picture">
            <a:extLst>
              <a:ext uri="{FF2B5EF4-FFF2-40B4-BE49-F238E27FC236}">
                <a16:creationId xmlns:a16="http://schemas.microsoft.com/office/drawing/2014/main" id="{CB0343E1-9705-42C5-8F81-8CE7F3D1D29E}"/>
              </a:ext>
            </a:extLst>
          </p:cNvPr>
          <p:cNvPicPr>
            <a:picLocks noGrp="1"/>
          </p:cNvPicPr>
          <p:nvPr>
            <p:ph sz="half" idx="1"/>
          </p:nvPr>
        </p:nvPicPr>
        <p:blipFill>
          <a:blip r:embed="rId2"/>
          <a:stretch>
            <a:fillRect/>
          </a:stretch>
        </p:blipFill>
        <p:spPr bwMode="auto">
          <a:xfrm>
            <a:off x="1142681" y="2172238"/>
            <a:ext cx="4572638" cy="3658111"/>
          </a:xfrm>
          <a:prstGeom prst="rect">
            <a:avLst/>
          </a:prstGeom>
          <a:noFill/>
          <a:ln w="9525">
            <a:noFill/>
            <a:headEnd/>
            <a:tailEnd/>
          </a:ln>
        </p:spPr>
      </p:pic>
    </p:spTree>
    <p:extLst>
      <p:ext uri="{BB962C8B-B14F-4D97-AF65-F5344CB8AC3E}">
        <p14:creationId xmlns:p14="http://schemas.microsoft.com/office/powerpoint/2010/main" val="240554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3035-5757-4532-A529-C9855E0B560A}"/>
              </a:ext>
            </a:extLst>
          </p:cNvPr>
          <p:cNvSpPr>
            <a:spLocks noGrp="1"/>
          </p:cNvSpPr>
          <p:nvPr>
            <p:ph type="title"/>
          </p:nvPr>
        </p:nvSpPr>
        <p:spPr/>
        <p:txBody>
          <a:bodyPr/>
          <a:lstStyle/>
          <a:p>
            <a:r>
              <a:rPr lang="en-US" b="1" dirty="0"/>
              <a:t>Question 2: Are there any difference in movie preference between men and women?</a:t>
            </a:r>
            <a:endParaRPr lang="en-US" dirty="0"/>
          </a:p>
        </p:txBody>
      </p:sp>
      <p:sp>
        <p:nvSpPr>
          <p:cNvPr id="3" name="Content Placeholder 2">
            <a:extLst>
              <a:ext uri="{FF2B5EF4-FFF2-40B4-BE49-F238E27FC236}">
                <a16:creationId xmlns:a16="http://schemas.microsoft.com/office/drawing/2014/main" id="{19EB64B9-B0C9-4FC2-8F84-47895459E750}"/>
              </a:ext>
            </a:extLst>
          </p:cNvPr>
          <p:cNvSpPr>
            <a:spLocks noGrp="1"/>
          </p:cNvSpPr>
          <p:nvPr>
            <p:ph sz="half" idx="1"/>
          </p:nvPr>
        </p:nvSpPr>
        <p:spPr/>
        <p:txBody>
          <a:bodyPr/>
          <a:lstStyle/>
          <a:p>
            <a:pPr marL="0" indent="0">
              <a:buNone/>
            </a:pPr>
            <a:r>
              <a:rPr lang="en-US" b="1" dirty="0"/>
              <a:t>2b: Genre Preference by Gender</a:t>
            </a:r>
          </a:p>
          <a:p>
            <a:r>
              <a:rPr lang="en-US" dirty="0"/>
              <a:t>Female's preference are focused more on comedy, fantasy and romantic</a:t>
            </a:r>
          </a:p>
          <a:p>
            <a:r>
              <a:rPr lang="en-US" dirty="0"/>
              <a:t>Male's preference are focused more on War, Sci-fi, and Action</a:t>
            </a:r>
          </a:p>
        </p:txBody>
      </p:sp>
      <p:pic>
        <p:nvPicPr>
          <p:cNvPr id="5" name="Picture">
            <a:extLst>
              <a:ext uri="{FF2B5EF4-FFF2-40B4-BE49-F238E27FC236}">
                <a16:creationId xmlns:a16="http://schemas.microsoft.com/office/drawing/2014/main" id="{730B073D-F7A7-4756-BE69-1B6094A42BA6}"/>
              </a:ext>
            </a:extLst>
          </p:cNvPr>
          <p:cNvPicPr>
            <a:picLocks noGrp="1"/>
          </p:cNvPicPr>
          <p:nvPr>
            <p:ph sz="half" idx="2"/>
          </p:nvPr>
        </p:nvPicPr>
        <p:blipFill>
          <a:blip r:embed="rId2"/>
          <a:stretch>
            <a:fillRect/>
          </a:stretch>
        </p:blipFill>
        <p:spPr bwMode="auto">
          <a:xfrm>
            <a:off x="6476681" y="2172238"/>
            <a:ext cx="4572638" cy="3658111"/>
          </a:xfrm>
          <a:prstGeom prst="rect">
            <a:avLst/>
          </a:prstGeom>
          <a:noFill/>
          <a:ln w="9525">
            <a:noFill/>
            <a:headEnd/>
            <a:tailEnd/>
          </a:ln>
        </p:spPr>
      </p:pic>
    </p:spTree>
    <p:extLst>
      <p:ext uri="{BB962C8B-B14F-4D97-AF65-F5344CB8AC3E}">
        <p14:creationId xmlns:p14="http://schemas.microsoft.com/office/powerpoint/2010/main" val="419334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1F4F-F3D1-4914-B391-4235B88A0232}"/>
              </a:ext>
            </a:extLst>
          </p:cNvPr>
          <p:cNvSpPr>
            <a:spLocks noGrp="1"/>
          </p:cNvSpPr>
          <p:nvPr>
            <p:ph type="title"/>
          </p:nvPr>
        </p:nvSpPr>
        <p:spPr/>
        <p:txBody>
          <a:bodyPr/>
          <a:lstStyle/>
          <a:p>
            <a:r>
              <a:rPr lang="en-US" b="1" dirty="0"/>
              <a:t>Analysis Summary</a:t>
            </a:r>
          </a:p>
        </p:txBody>
      </p:sp>
      <p:sp>
        <p:nvSpPr>
          <p:cNvPr id="3" name="Content Placeholder 2">
            <a:extLst>
              <a:ext uri="{FF2B5EF4-FFF2-40B4-BE49-F238E27FC236}">
                <a16:creationId xmlns:a16="http://schemas.microsoft.com/office/drawing/2014/main" id="{F46F422E-AF0D-4E3A-B25D-C577BF442934}"/>
              </a:ext>
            </a:extLst>
          </p:cNvPr>
          <p:cNvSpPr>
            <a:spLocks noGrp="1"/>
          </p:cNvSpPr>
          <p:nvPr>
            <p:ph idx="1"/>
          </p:nvPr>
        </p:nvSpPr>
        <p:spPr/>
        <p:txBody>
          <a:bodyPr/>
          <a:lstStyle/>
          <a:p>
            <a:pPr lvl="0"/>
            <a:r>
              <a:rPr lang="en-US" dirty="0"/>
              <a:t>Neither dominate hand nor gender have a strong influence on general media preference.</a:t>
            </a:r>
          </a:p>
          <a:p>
            <a:r>
              <a:rPr lang="en-US" dirty="0"/>
              <a:t>Righthanders were more inclined to rock and left handers were more inclined to pop, but the difference may not be significant</a:t>
            </a:r>
          </a:p>
          <a:p>
            <a:r>
              <a:rPr lang="en-US" dirty="0"/>
              <a:t>Men were more inclined to like action and war and women were more inclined to like romance and fantasy. However, tests were not conducted to see if the difference was significant</a:t>
            </a:r>
          </a:p>
        </p:txBody>
      </p:sp>
    </p:spTree>
    <p:extLst>
      <p:ext uri="{BB962C8B-B14F-4D97-AF65-F5344CB8AC3E}">
        <p14:creationId xmlns:p14="http://schemas.microsoft.com/office/powerpoint/2010/main" val="397761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A0B6-0A88-405A-B50F-4326CB134F93}"/>
              </a:ext>
            </a:extLst>
          </p:cNvPr>
          <p:cNvSpPr>
            <a:spLocks noGrp="1"/>
          </p:cNvSpPr>
          <p:nvPr>
            <p:ph type="title"/>
          </p:nvPr>
        </p:nvSpPr>
        <p:spPr/>
        <p:txBody>
          <a:bodyPr/>
          <a:lstStyle/>
          <a:p>
            <a:r>
              <a:rPr lang="en-US" dirty="0"/>
              <a:t>Limitations and Future Analysis</a:t>
            </a:r>
          </a:p>
        </p:txBody>
      </p:sp>
      <p:sp>
        <p:nvSpPr>
          <p:cNvPr id="3" name="Content Placeholder 2">
            <a:extLst>
              <a:ext uri="{FF2B5EF4-FFF2-40B4-BE49-F238E27FC236}">
                <a16:creationId xmlns:a16="http://schemas.microsoft.com/office/drawing/2014/main" id="{4CFEDF52-9379-45E7-9F20-B031071A680A}"/>
              </a:ext>
            </a:extLst>
          </p:cNvPr>
          <p:cNvSpPr>
            <a:spLocks noGrp="1"/>
          </p:cNvSpPr>
          <p:nvPr>
            <p:ph idx="1"/>
          </p:nvPr>
        </p:nvSpPr>
        <p:spPr/>
        <p:txBody>
          <a:bodyPr/>
          <a:lstStyle/>
          <a:p>
            <a:r>
              <a:rPr lang="en-US" dirty="0"/>
              <a:t>A rating from 1 to 5 not giving a very clear spread.</a:t>
            </a:r>
          </a:p>
          <a:p>
            <a:r>
              <a:rPr lang="en-US" dirty="0"/>
              <a:t>In the future, it would be useful to analyze if Movie Score and Music Score have any correlation.</a:t>
            </a:r>
          </a:p>
          <a:p>
            <a:r>
              <a:rPr lang="en-US"/>
              <a:t>Analysis could be done to find associations between movie genre preference and music genre preference.</a:t>
            </a:r>
            <a:endParaRPr lang="en-US" dirty="0"/>
          </a:p>
          <a:p>
            <a:endParaRPr lang="en-US" dirty="0"/>
          </a:p>
        </p:txBody>
      </p:sp>
    </p:spTree>
    <p:extLst>
      <p:ext uri="{BB962C8B-B14F-4D97-AF65-F5344CB8AC3E}">
        <p14:creationId xmlns:p14="http://schemas.microsoft.com/office/powerpoint/2010/main" val="384861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456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Young People Dataset</vt:lpstr>
      <vt:lpstr>Questions</vt:lpstr>
      <vt:lpstr>Question 1: Are there differences in music preferences between left handed people and right handed people?</vt:lpstr>
      <vt:lpstr>Question 1: Are there differences in music preferences between left handed people and right handed people?</vt:lpstr>
      <vt:lpstr>Question 2: Are there any difference in movie preference between men and women?</vt:lpstr>
      <vt:lpstr>Question 2: Are there any difference in movie preference between men and women?</vt:lpstr>
      <vt:lpstr>Analysis Summary</vt:lpstr>
      <vt:lpstr>Limitations and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Young People Dataset</dc:title>
  <dc:creator>Gina Pugh</dc:creator>
  <cp:lastModifiedBy>Gina Pugh</cp:lastModifiedBy>
  <cp:revision>6</cp:revision>
  <dcterms:created xsi:type="dcterms:W3CDTF">2017-10-18T19:40:45Z</dcterms:created>
  <dcterms:modified xsi:type="dcterms:W3CDTF">2017-10-19T04:19:15Z</dcterms:modified>
</cp:coreProperties>
</file>