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4" r:id="rId4"/>
    <p:sldId id="258" r:id="rId5"/>
    <p:sldId id="260" r:id="rId6"/>
    <p:sldId id="259" r:id="rId7"/>
    <p:sldId id="271" r:id="rId8"/>
    <p:sldId id="261" r:id="rId9"/>
    <p:sldId id="272" r:id="rId10"/>
    <p:sldId id="262" r:id="rId11"/>
    <p:sldId id="263" r:id="rId12"/>
    <p:sldId id="269" r:id="rId13"/>
    <p:sldId id="270" r:id="rId14"/>
    <p:sldId id="265" r:id="rId15"/>
    <p:sldId id="266" r:id="rId16"/>
    <p:sldId id="267" r:id="rId17"/>
    <p:sldId id="26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kenewschallenge.org/#collapseq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xt_corpus" TargetMode="External"/><Relationship Id="rId2" Type="http://schemas.openxmlformats.org/officeDocument/2006/relationships/hyperlink" Target="https://en.wikipedia.org/wiki/Docu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3262" y="-179101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Fake News Article Detection Using Stance </a:t>
            </a:r>
            <a:r>
              <a:rPr lang="e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Identification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8369" y="2508738"/>
            <a:ext cx="9038493" cy="3962400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Final Year Project  2017-18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endParaRPr lang="en-IN" sz="2800" dirty="0"/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IN" sz="2800" dirty="0"/>
              <a:t>M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entor- Prof.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G.P.Biswas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Nandikonda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Sharathchandra-14JE000443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Praveen Kurapati-14JE000486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Vikash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Rajput-14JE000374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Parvin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Mor-14JE000087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273935" cy="2878015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The </a:t>
            </a:r>
            <a:r>
              <a:rPr lang="en-IN" b="1" dirty="0" err="1"/>
              <a:t>tf-idf</a:t>
            </a:r>
            <a:r>
              <a:rPr lang="en-IN" b="1" dirty="0"/>
              <a:t> weight </a:t>
            </a:r>
            <a:r>
              <a:rPr lang="en-IN" dirty="0"/>
              <a:t/>
            </a:r>
            <a:br>
              <a:rPr lang="en-IN" dirty="0"/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It increases </a:t>
            </a: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with the number of occurrences within a document.(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term frequency</a:t>
            </a: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sz="2700" dirty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increases with the rarity of the term in the collection. (inverse document frequency).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b="1" i="1" dirty="0" err="1">
                    <a:latin typeface="Times New Roman" pitchFamily="18" charset="0"/>
                    <a:cs typeface="Times New Roman" pitchFamily="18" charset="0"/>
                  </a:rPr>
                  <a:t>tf-idf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 weight of a term is the product of its </a:t>
                </a:r>
                <a:r>
                  <a:rPr lang="en-IN" dirty="0" err="1">
                    <a:latin typeface="Times New Roman" pitchFamily="18" charset="0"/>
                    <a:cs typeface="Times New Roman" pitchFamily="18" charset="0"/>
                  </a:rPr>
                  <a:t>tf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 weight and its </a:t>
                </a:r>
                <a:r>
                  <a:rPr lang="en-IN" i="1" dirty="0" err="1">
                    <a:latin typeface="Times New Roman" pitchFamily="18" charset="0"/>
                    <a:cs typeface="Times New Roman" pitchFamily="18" charset="0"/>
                  </a:rPr>
                  <a:t>idf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 weight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𝑤</m:t>
                        </m:r>
                      </m:e>
                      <m:sub>
                        <m:r>
                          <a:rPr lang="en-IN" i="1"/>
                          <m:t>𝑡</m:t>
                        </m:r>
                        <m:r>
                          <a:rPr lang="en-IN" i="1"/>
                          <m:t>,</m:t>
                        </m:r>
                        <m:r>
                          <a:rPr lang="en-IN" i="1"/>
                          <m:t>𝑑</m:t>
                        </m:r>
                      </m:sub>
                    </m:sSub>
                    <m:r>
                      <a:rPr lang="en-IN" i="1"/>
                      <m:t>=(1+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𝑙𝑜𝑔</m:t>
                        </m:r>
                      </m:e>
                      <m:sub>
                        <m:r>
                          <a:rPr lang="en-IN" i="1"/>
                          <m:t>10</m:t>
                        </m:r>
                      </m:sub>
                    </m:sSub>
                    <m:r>
                      <a:rPr lang="en-IN" i="1"/>
                      <m:t>𝑡𝑓</m:t>
                    </m:r>
                    <m:r>
                      <a:rPr lang="en-IN" i="1"/>
                      <m:t>)( 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𝑙𝑜𝑔</m:t>
                        </m:r>
                      </m:e>
                      <m:sub>
                        <m:r>
                          <a:rPr lang="en-IN" i="1"/>
                          <m:t>10</m:t>
                        </m:r>
                      </m:sub>
                    </m:sSub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𝑁</m:t>
                        </m:r>
                      </m:num>
                      <m:den>
                        <m:r>
                          <a:rPr lang="en-IN" i="1"/>
                          <m:t>𝑑𝑓</m:t>
                        </m:r>
                      </m:den>
                    </m:f>
                    <m:r>
                      <a:rPr lang="en-IN" i="1"/>
                      <m:t>)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108" y="0"/>
            <a:ext cx="10025915" cy="6471137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 smtClean="0"/>
              <a:t> </a:t>
            </a:r>
            <a:r>
              <a:rPr lang="en-IN" sz="2800" b="1" dirty="0"/>
              <a:t>Cosine  Similarity</a:t>
            </a:r>
            <a:endParaRPr lang="en-IN" sz="2800" dirty="0"/>
          </a:p>
          <a:p>
            <a:r>
              <a:rPr lang="en-IN" dirty="0"/>
              <a:t>Each document/ query can be given as vector of term with each value being </a:t>
            </a:r>
            <a:r>
              <a:rPr lang="en-IN" i="1" dirty="0" err="1"/>
              <a:t>tf-idf</a:t>
            </a:r>
            <a:r>
              <a:rPr lang="en-IN" i="1" dirty="0"/>
              <a:t> </a:t>
            </a:r>
            <a:r>
              <a:rPr lang="en-IN" dirty="0"/>
              <a:t>weight of term with document collection.</a:t>
            </a:r>
          </a:p>
          <a:p>
            <a:r>
              <a:rPr lang="en-IN" dirty="0"/>
              <a:t>To find the similarity or relativity of query and document pair, we need a similarity measure. The cosine similarity is the best way to do it. </a:t>
            </a:r>
          </a:p>
          <a:p>
            <a:r>
              <a:rPr lang="en-IN" dirty="0"/>
              <a:t>Normalization of each document is done to make it  independent of  size. 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4250348"/>
            <a:ext cx="54673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865" y="334109"/>
            <a:ext cx="10018713" cy="967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417" y="1459522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Implemented in Python using Anaconda </a:t>
            </a:r>
            <a:r>
              <a:rPr lang="en-US" dirty="0" err="1" smtClean="0"/>
              <a:t>sofware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dataset was collected from </a:t>
            </a:r>
            <a:r>
              <a:rPr lang="en-US" dirty="0" smtClean="0"/>
              <a:t>fakenews.org</a:t>
            </a:r>
          </a:p>
          <a:p>
            <a:r>
              <a:rPr lang="en-US" dirty="0" smtClean="0"/>
              <a:t>Dataset </a:t>
            </a:r>
            <a:r>
              <a:rPr lang="en-US" dirty="0"/>
              <a:t>has two </a:t>
            </a:r>
            <a:r>
              <a:rPr lang="en-US" dirty="0" err="1"/>
              <a:t>csv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Each Contains pairs </a:t>
            </a:r>
            <a:r>
              <a:rPr lang="en-US" dirty="0"/>
              <a:t>of headline and body text and appropriate class </a:t>
            </a:r>
            <a:r>
              <a:rPr lang="en-US" dirty="0" smtClean="0"/>
              <a:t>label</a:t>
            </a:r>
          </a:p>
          <a:p>
            <a:r>
              <a:rPr lang="en-US" dirty="0" smtClean="0"/>
              <a:t>The data provided is (headline, body, stance) </a:t>
            </a:r>
          </a:p>
          <a:p>
            <a:r>
              <a:rPr lang="en-US" dirty="0" smtClean="0"/>
              <a:t>stance </a:t>
            </a:r>
            <a:r>
              <a:rPr lang="en-US" dirty="0"/>
              <a:t>is one </a:t>
            </a:r>
            <a:r>
              <a:rPr lang="en-US" dirty="0" smtClean="0"/>
              <a:t>of  </a:t>
            </a:r>
            <a:r>
              <a:rPr lang="en-US" dirty="0"/>
              <a:t>{unrelated, discuss, agree, disagree}.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5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8" y="0"/>
            <a:ext cx="10018713" cy="1295400"/>
          </a:xfrm>
        </p:spPr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9" y="1277816"/>
            <a:ext cx="11336215" cy="5228492"/>
          </a:xfrm>
        </p:spPr>
        <p:txBody>
          <a:bodyPr>
            <a:normAutofit fontScale="85000" lnSpcReduction="10000"/>
          </a:bodyPr>
          <a:lstStyle/>
          <a:p>
            <a:r>
              <a:rPr lang="en-US" sz="3100" b="1" dirty="0" smtClean="0"/>
              <a:t>train_bodies.csv</a:t>
            </a:r>
          </a:p>
          <a:p>
            <a:pPr marL="0" indent="0">
              <a:buNone/>
            </a:pPr>
            <a:r>
              <a:rPr lang="en-US" sz="2900" b="1" dirty="0" smtClean="0"/>
              <a:t>  </a:t>
            </a:r>
            <a:r>
              <a:rPr lang="en-IN" dirty="0" smtClean="0"/>
              <a:t>     </a:t>
            </a:r>
            <a:r>
              <a:rPr lang="en-US" dirty="0" smtClean="0"/>
              <a:t>This file contains the body text of articles (the article Body  column) with corresponding IDs (Body ID).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US" sz="3100" b="1" dirty="0" smtClean="0"/>
              <a:t>train_stances.csv</a:t>
            </a:r>
            <a:r>
              <a:rPr lang="en-IN" dirty="0"/>
              <a:t/>
            </a:r>
            <a:br>
              <a:rPr lang="en-IN" dirty="0"/>
            </a:br>
            <a:r>
              <a:rPr lang="en-US" dirty="0" smtClean="0"/>
              <a:t>This </a:t>
            </a:r>
            <a:r>
              <a:rPr lang="en-US" dirty="0"/>
              <a:t>file contains the labeled stances (the </a:t>
            </a:r>
            <a:r>
              <a:rPr lang="en-US" dirty="0" smtClean="0"/>
              <a:t> Stance </a:t>
            </a:r>
            <a:r>
              <a:rPr lang="en-US" dirty="0"/>
              <a:t>column) for pairs of article headlines (Headline) and article bodies (Body ID, referring to entries in train_bodies.csv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6146" name="Picture 2" descr="C:\Users\Chinni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28" y="2358782"/>
            <a:ext cx="10234245" cy="8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hinni\Pictures\Screenshots\Screenshot (3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28" y="4907572"/>
            <a:ext cx="9591311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926" y="205154"/>
            <a:ext cx="9945689" cy="779585"/>
          </a:xfrm>
        </p:spPr>
        <p:txBody>
          <a:bodyPr/>
          <a:lstStyle/>
          <a:p>
            <a:r>
              <a:rPr lang="en-IN" b="1" u="sng" dirty="0"/>
              <a:t> PROCEDURE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65385"/>
                <a:ext cx="10086367" cy="50760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Let z be the number of headline-body pairs in the training set</a:t>
                </a:r>
                <a:r>
                  <a:rPr lang="en-IN" dirty="0" smtClean="0"/>
                  <a:t>.</a:t>
                </a:r>
              </a:p>
              <a:p>
                <a:r>
                  <a:rPr lang="en-IN" dirty="0"/>
                  <a:t>let x</a:t>
                </a:r>
                <a:r>
                  <a:rPr lang="en-IN" baseline="-25000" dirty="0"/>
                  <a:t>1</a:t>
                </a:r>
                <a:r>
                  <a:rPr lang="en-IN" dirty="0"/>
                  <a:t>,x</a:t>
                </a:r>
                <a:r>
                  <a:rPr lang="en-IN" baseline="-25000" dirty="0"/>
                  <a:t>2</a:t>
                </a:r>
                <a:r>
                  <a:rPr lang="en-IN" dirty="0"/>
                  <a:t>,...,</a:t>
                </a:r>
                <a:r>
                  <a:rPr lang="en-IN" dirty="0" err="1"/>
                  <a:t>x</a:t>
                </a:r>
                <a:r>
                  <a:rPr lang="en-IN" baseline="-25000" dirty="0" err="1"/>
                  <a:t>nj</a:t>
                </a:r>
                <a:r>
                  <a:rPr lang="en-IN" dirty="0"/>
                  <a:t> be the sequence of words or </a:t>
                </a:r>
                <a:r>
                  <a:rPr lang="en-IN" dirty="0" smtClean="0"/>
                  <a:t>token in headline.</a:t>
                </a:r>
              </a:p>
              <a:p>
                <a:r>
                  <a:rPr lang="en-IN" dirty="0"/>
                  <a:t>let y</a:t>
                </a:r>
                <a:r>
                  <a:rPr lang="en-IN" baseline="-25000" dirty="0"/>
                  <a:t>1</a:t>
                </a:r>
                <a:r>
                  <a:rPr lang="en-IN" dirty="0"/>
                  <a:t>,y</a:t>
                </a:r>
                <a:r>
                  <a:rPr lang="en-IN" baseline="-25000" dirty="0"/>
                  <a:t>2</a:t>
                </a:r>
                <a:r>
                  <a:rPr lang="en-IN" dirty="0"/>
                  <a:t>,...,</a:t>
                </a:r>
                <a:r>
                  <a:rPr lang="en-IN" dirty="0" err="1"/>
                  <a:t>y</a:t>
                </a:r>
                <a:r>
                  <a:rPr lang="en-IN" baseline="-25000" dirty="0" err="1"/>
                  <a:t>mj</a:t>
                </a:r>
                <a:r>
                  <a:rPr lang="en-IN" dirty="0"/>
                  <a:t> be the sequence of words or tokens in the corresponding body. </a:t>
                </a:r>
                <a:r>
                  <a:rPr lang="en-IN" dirty="0" err="1"/>
                  <a:t>n</a:t>
                </a:r>
                <a:r>
                  <a:rPr lang="en-IN" baseline="-25000" dirty="0" err="1"/>
                  <a:t>j</a:t>
                </a:r>
                <a:r>
                  <a:rPr lang="en-IN" dirty="0"/>
                  <a:t> is the total number of words in the headline and </a:t>
                </a:r>
                <a:r>
                  <a:rPr lang="en-IN" dirty="0" err="1"/>
                  <a:t>m</a:t>
                </a:r>
                <a:r>
                  <a:rPr lang="en-IN" baseline="-25000" dirty="0" err="1"/>
                  <a:t>j</a:t>
                </a:r>
                <a:r>
                  <a:rPr lang="en-IN" dirty="0"/>
                  <a:t> is the number of words in the body</a:t>
                </a:r>
                <a:r>
                  <a:rPr lang="en-IN" dirty="0" smtClean="0"/>
                  <a:t>.</a:t>
                </a:r>
              </a:p>
              <a:p>
                <a:r>
                  <a:rPr lang="en-IN" dirty="0"/>
                  <a:t>Let d</a:t>
                </a:r>
                <a:r>
                  <a:rPr lang="en-IN" baseline="-25000" dirty="0"/>
                  <a:t>1</a:t>
                </a:r>
                <a:r>
                  <a:rPr lang="en-IN" dirty="0"/>
                  <a:t>,...,</a:t>
                </a:r>
                <a:r>
                  <a:rPr lang="en-IN" dirty="0" err="1"/>
                  <a:t>d</a:t>
                </a:r>
                <a:r>
                  <a:rPr lang="en-IN" baseline="-25000" dirty="0" err="1"/>
                  <a:t>nj</a:t>
                </a:r>
                <a:r>
                  <a:rPr lang="en-IN" dirty="0"/>
                  <a:t> be the </a:t>
                </a:r>
                <a:r>
                  <a:rPr lang="en-IN" dirty="0" err="1"/>
                  <a:t>embeddings</a:t>
                </a:r>
                <a:r>
                  <a:rPr lang="en-IN" dirty="0"/>
                  <a:t> of words in the headline and let e</a:t>
                </a:r>
                <a:r>
                  <a:rPr lang="en-IN" baseline="-25000" dirty="0"/>
                  <a:t>1</a:t>
                </a:r>
                <a:r>
                  <a:rPr lang="en-IN" dirty="0"/>
                  <a:t>,...,</a:t>
                </a:r>
                <a:r>
                  <a:rPr lang="en-IN" dirty="0" err="1"/>
                  <a:t>e</a:t>
                </a:r>
                <a:r>
                  <a:rPr lang="en-IN" baseline="-25000" dirty="0" err="1"/>
                  <a:t>mj</a:t>
                </a:r>
                <a:r>
                  <a:rPr lang="en-IN" dirty="0"/>
                  <a:t> be the </a:t>
                </a:r>
                <a:r>
                  <a:rPr lang="en-IN" dirty="0" err="1"/>
                  <a:t>embeddings</a:t>
                </a:r>
                <a:r>
                  <a:rPr lang="en-IN" dirty="0"/>
                  <a:t> of words in the body. d</a:t>
                </a:r>
                <a:r>
                  <a:rPr lang="en-IN" baseline="-25000" dirty="0"/>
                  <a:t>i</a:t>
                </a:r>
                <a:r>
                  <a:rPr lang="en-IN" dirty="0"/>
                  <a:t>, </a:t>
                </a:r>
                <a:r>
                  <a:rPr lang="en-IN" dirty="0" err="1"/>
                  <a:t>e</a:t>
                </a:r>
                <a:r>
                  <a:rPr lang="en-IN" baseline="-25000" dirty="0" err="1"/>
                  <a:t>i</a:t>
                </a:r>
                <a:r>
                  <a:rPr lang="en-IN" dirty="0"/>
                  <a:t> ∈R</a:t>
                </a:r>
                <a:r>
                  <a:rPr lang="en-IN" baseline="-25000" dirty="0"/>
                  <a:t>d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		</a:t>
                </a:r>
                <a:r>
                  <a:rPr lang="en-IN" dirty="0" err="1" smtClean="0"/>
                  <a:t>a</a:t>
                </a:r>
                <a:r>
                  <a:rPr lang="en-IN" baseline="-25000" dirty="0" err="1" smtClean="0"/>
                  <a:t>j</a:t>
                </a:r>
                <a:r>
                  <a:rPr lang="en-IN" baseline="-25000" dirty="0" smtClean="0"/>
                  <a:t> </a:t>
                </a:r>
                <a:r>
                  <a:rPr lang="en-IN" baseline="-25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baseline="-25000"/>
                        </m:ctrlPr>
                      </m:fPr>
                      <m:num>
                        <m:r>
                          <a:rPr lang="en-IN" i="1" baseline="-25000"/>
                          <m:t>1</m:t>
                        </m:r>
                      </m:num>
                      <m:den>
                        <m:r>
                          <a:rPr lang="en-IN" i="1" baseline="-25000"/>
                          <m:t>𝑛𝑗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i="1" baseline="-25000"/>
                        </m:ctrlPr>
                      </m:naryPr>
                      <m:sub>
                        <m:r>
                          <a:rPr lang="en-IN" i="1" baseline="-25000"/>
                          <m:t>𝑖</m:t>
                        </m:r>
                        <m:r>
                          <a:rPr lang="en-IN" i="1" baseline="-25000"/>
                          <m:t>=1</m:t>
                        </m:r>
                      </m:sub>
                      <m:sup>
                        <m:r>
                          <a:rPr lang="en-IN" i="1" baseline="-25000"/>
                          <m:t>𝑛𝑗</m:t>
                        </m:r>
                      </m:sup>
                      <m:e>
                        <m:r>
                          <a:rPr lang="en-IN" i="1" baseline="-25000"/>
                          <m:t>𝑑𝑖</m:t>
                        </m:r>
                      </m:e>
                    </m:nary>
                  </m:oMath>
                </a14:m>
                <a:r>
                  <a:rPr lang="en-IN" dirty="0" smtClean="0"/>
                  <a:t>									 </a:t>
                </a:r>
                <a:r>
                  <a:rPr lang="en-IN" dirty="0" err="1"/>
                  <a:t>b</a:t>
                </a:r>
                <a:r>
                  <a:rPr lang="en-IN" baseline="-25000" dirty="0" err="1"/>
                  <a:t>j</a:t>
                </a:r>
                <a:r>
                  <a:rPr lang="en-IN" baseline="-25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baseline="-25000"/>
                        </m:ctrlPr>
                      </m:fPr>
                      <m:num>
                        <m:r>
                          <a:rPr lang="en-IN" i="1" baseline="-25000"/>
                          <m:t>1</m:t>
                        </m:r>
                      </m:num>
                      <m:den>
                        <m:r>
                          <a:rPr lang="en-IN" i="1" baseline="-25000"/>
                          <m:t>𝑚𝑗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i="1" baseline="-25000"/>
                        </m:ctrlPr>
                      </m:naryPr>
                      <m:sub>
                        <m:r>
                          <a:rPr lang="en-IN" i="1" baseline="-25000"/>
                          <m:t>𝑖</m:t>
                        </m:r>
                        <m:r>
                          <a:rPr lang="en-IN" i="1" baseline="-25000"/>
                          <m:t>=1</m:t>
                        </m:r>
                      </m:sub>
                      <m:sup>
                        <m:r>
                          <a:rPr lang="en-IN" i="1" baseline="-25000"/>
                          <m:t>𝑚𝑗</m:t>
                        </m:r>
                      </m:sup>
                      <m:e>
                        <m:r>
                          <a:rPr lang="en-IN" i="1" baseline="-25000"/>
                          <m:t>𝑒𝑖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		h </a:t>
                </a:r>
                <a:r>
                  <a:rPr lang="en-IN" dirty="0"/>
                  <a:t>= f(w</a:t>
                </a:r>
                <a:r>
                  <a:rPr lang="en-IN" baseline="-25000" dirty="0"/>
                  <a:t>j</a:t>
                </a:r>
                <a:r>
                  <a:rPr lang="en-IN" dirty="0"/>
                  <a:t>W</a:t>
                </a:r>
                <a:r>
                  <a:rPr lang="en-IN" baseline="-25000" dirty="0"/>
                  <a:t>1</a:t>
                </a:r>
                <a:r>
                  <a:rPr lang="en-IN" dirty="0"/>
                  <a:t> + </a:t>
                </a:r>
                <a:r>
                  <a:rPr lang="en-IN" dirty="0" smtClean="0">
                    <a:latin typeface="Arial"/>
                    <a:cs typeface="Arial"/>
                  </a:rPr>
                  <a:t>ᶱ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)           {</a:t>
                </a:r>
                <a:r>
                  <a:rPr lang="en-IN" dirty="0" err="1"/>
                  <a:t>w</a:t>
                </a:r>
                <a:r>
                  <a:rPr lang="en-IN" baseline="-25000" dirty="0" err="1"/>
                  <a:t>j</a:t>
                </a:r>
                <a:r>
                  <a:rPr lang="en-IN" dirty="0"/>
                  <a:t> </a:t>
                </a:r>
                <a:r>
                  <a:rPr lang="en-IN" dirty="0" smtClean="0"/>
                  <a:t>  is [</a:t>
                </a:r>
                <a:r>
                  <a:rPr lang="en-IN" dirty="0" err="1" smtClean="0"/>
                  <a:t>a</a:t>
                </a:r>
                <a:r>
                  <a:rPr lang="en-IN" baseline="-25000" dirty="0" err="1" smtClean="0"/>
                  <a:t>j</a:t>
                </a:r>
                <a:r>
                  <a:rPr lang="en-IN" dirty="0" smtClean="0"/>
                  <a:t> </a:t>
                </a:r>
                <a:r>
                  <a:rPr lang="en-IN" dirty="0" err="1"/>
                  <a:t>b</a:t>
                </a:r>
                <a:r>
                  <a:rPr lang="en-IN" baseline="-25000" dirty="0" err="1"/>
                  <a:t>j</a:t>
                </a:r>
                <a:r>
                  <a:rPr lang="en-IN" dirty="0"/>
                  <a:t>] </a:t>
                </a:r>
                <a:r>
                  <a:rPr lang="en-IN" dirty="0" smtClean="0"/>
                  <a:t>of 1×2 vector}                      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</a:t>
                </a:r>
                <a:r>
                  <a:rPr lang="en-IN" dirty="0" err="1" smtClean="0"/>
                  <a:t>h</a:t>
                </a:r>
                <a:r>
                  <a:rPr lang="en-IN" baseline="-25000" dirty="0" err="1" smtClean="0"/>
                  <a:t>drop</a:t>
                </a:r>
                <a:r>
                  <a:rPr lang="en-IN" dirty="0" smtClean="0"/>
                  <a:t> </a:t>
                </a:r>
                <a:r>
                  <a:rPr lang="en-IN" dirty="0"/>
                  <a:t>= dropout(h) 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</a:t>
                </a:r>
                <a:r>
                  <a:rPr lang="en-IN" dirty="0" err="1" smtClean="0"/>
                  <a:t>p</a:t>
                </a:r>
                <a:r>
                  <a:rPr lang="en-IN" dirty="0" err="1"/>
                  <a:t>ˆ</a:t>
                </a:r>
                <a:r>
                  <a:rPr lang="en-IN" baseline="-25000" dirty="0" err="1"/>
                  <a:t>j</a:t>
                </a:r>
                <a:r>
                  <a:rPr lang="en-IN" baseline="-25000" dirty="0"/>
                  <a:t> </a:t>
                </a:r>
                <a:r>
                  <a:rPr lang="en-IN" dirty="0"/>
                  <a:t>= g(h</a:t>
                </a:r>
                <a:r>
                  <a:rPr lang="en-IN" baseline="-25000" dirty="0"/>
                  <a:t>drop</a:t>
                </a:r>
                <a:r>
                  <a:rPr lang="en-IN" dirty="0"/>
                  <a:t>W</a:t>
                </a:r>
                <a:r>
                  <a:rPr lang="en-IN" baseline="-25000" dirty="0"/>
                  <a:t>2</a:t>
                </a:r>
                <a:r>
                  <a:rPr lang="en-IN" dirty="0"/>
                  <a:t> + </a:t>
                </a:r>
                <a:r>
                  <a:rPr lang="en-IN" dirty="0">
                    <a:latin typeface="Arial"/>
                    <a:cs typeface="Arial"/>
                  </a:rPr>
                  <a:t>ᶱ</a:t>
                </a:r>
                <a:r>
                  <a:rPr lang="en-IN" baseline="-25000" dirty="0" smtClean="0"/>
                  <a:t>2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65385"/>
                <a:ext cx="10086367" cy="5076092"/>
              </a:xfrm>
              <a:blipFill rotWithShape="1">
                <a:blip r:embed="rId2"/>
                <a:stretch>
                  <a:fillRect l="-1511" t="-12245" r="-1390" b="-10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6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3971" y="808892"/>
                <a:ext cx="10018713" cy="552156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f(x</a:t>
                </a:r>
                <a:r>
                  <a:rPr lang="en-IN" dirty="0"/>
                  <a:t>) is the </a:t>
                </a:r>
                <a:r>
                  <a:rPr lang="en-IN" dirty="0" err="1"/>
                  <a:t>ReLU</a:t>
                </a:r>
                <a:r>
                  <a:rPr lang="en-IN" dirty="0"/>
                  <a:t> (Rectiﬁed Linear Unit) non-linearity  </a:t>
                </a:r>
              </a:p>
              <a:p>
                <a:r>
                  <a:rPr lang="en-IN" dirty="0"/>
                  <a:t>g(x) is the </a:t>
                </a:r>
                <a:r>
                  <a:rPr lang="en-IN" dirty="0" err="1"/>
                  <a:t>softmax</a:t>
                </a:r>
                <a:r>
                  <a:rPr lang="en-IN" dirty="0"/>
                  <a:t> function. </a:t>
                </a:r>
              </a:p>
              <a:p>
                <a:r>
                  <a:rPr lang="en-IN" dirty="0"/>
                  <a:t>The dropout layer randomly drops neurons while training. It helps reduce </a:t>
                </a:r>
                <a:r>
                  <a:rPr lang="en-IN" dirty="0" err="1"/>
                  <a:t>overﬁtting</a:t>
                </a:r>
                <a:r>
                  <a:rPr lang="en-IN" dirty="0"/>
                  <a:t>. </a:t>
                </a:r>
              </a:p>
              <a:p>
                <a:r>
                  <a:rPr lang="en-IN" dirty="0"/>
                  <a:t>Finally, </a:t>
                </a:r>
                <a:r>
                  <a:rPr lang="en-IN" dirty="0" err="1"/>
                  <a:t>pˆ</a:t>
                </a:r>
                <a:r>
                  <a:rPr lang="en-IN" baseline="-25000" dirty="0" err="1"/>
                  <a:t>j</a:t>
                </a:r>
                <a:r>
                  <a:rPr lang="en-IN" dirty="0"/>
                  <a:t> is a 1 × 4 vector denoting the probability of pair j belonging to each class (agree, disagree, discuss, and unrelated). </a:t>
                </a:r>
              </a:p>
              <a:p>
                <a:r>
                  <a:rPr lang="en-IN" dirty="0"/>
                  <a:t>We evaluate the loss using a simple cross entropy penalty. If </a:t>
                </a:r>
                <a:r>
                  <a:rPr lang="en-IN" dirty="0" err="1"/>
                  <a:t>p</a:t>
                </a:r>
                <a:r>
                  <a:rPr lang="en-IN" baseline="-25000" dirty="0" err="1"/>
                  <a:t>j</a:t>
                </a:r>
                <a:r>
                  <a:rPr lang="en-IN" baseline="-25000" dirty="0"/>
                  <a:t> </a:t>
                </a:r>
                <a:r>
                  <a:rPr lang="en-IN" dirty="0"/>
                  <a:t>is a </a:t>
                </a:r>
                <a:r>
                  <a:rPr lang="en-IN" dirty="0" smtClean="0"/>
                  <a:t>vector </a:t>
                </a:r>
                <a:r>
                  <a:rPr lang="en-IN" dirty="0"/>
                  <a:t>denoting the true class of pair j, then: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					</a:t>
                </a:r>
                <a14:m>
                  <m:oMath xmlns:m="http://schemas.openxmlformats.org/officeDocument/2006/math">
                    <m:r>
                      <a:rPr lang="en-IN" i="1"/>
                      <m:t>𝐿</m:t>
                    </m:r>
                    <m:r>
                      <a:rPr lang="en-IN" b="0" i="1" smtClean="0">
                        <a:latin typeface="Cambria Math"/>
                      </a:rPr>
                      <m:t>𝑜𝑠𝑠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𝑝𝑗</m:t>
                        </m:r>
                        <m:r>
                          <a:rPr lang="en-IN" i="1"/>
                          <m:t>,</m:t>
                        </m:r>
                        <m:acc>
                          <m:accPr>
                            <m:chr m:val="̂"/>
                            <m:ctrlPr>
                              <a:rPr lang="en-IN" i="1"/>
                            </m:ctrlPr>
                          </m:accPr>
                          <m:e>
                            <m:r>
                              <a:rPr lang="en-IN" i="1"/>
                              <m:t>𝑝</m:t>
                            </m:r>
                          </m:e>
                        </m:acc>
                        <m:r>
                          <a:rPr lang="en-IN" i="1"/>
                          <m:t>𝑗</m:t>
                        </m:r>
                      </m:e>
                    </m:d>
                    <m:r>
                      <a:rPr lang="en-IN" i="1"/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/>
                        </m:ctrlPr>
                      </m:naryPr>
                      <m:sub>
                        <m:r>
                          <a:rPr lang="en-IN" i="1"/>
                          <m:t>𝑖</m:t>
                        </m:r>
                        <m:r>
                          <a:rPr lang="en-IN" i="1"/>
                          <m:t>=1</m:t>
                        </m:r>
                      </m:sub>
                      <m:sup>
                        <m:r>
                          <a:rPr lang="en-IN" i="1"/>
                          <m:t>4</m:t>
                        </m:r>
                      </m:sup>
                      <m:e>
                        <m:r>
                          <a:rPr lang="en-IN" i="1"/>
                          <m:t>𝑝𝑖</m:t>
                        </m:r>
                        <m:r>
                          <a:rPr lang="en-IN" i="1"/>
                          <m:t>∗</m:t>
                        </m:r>
                        <m:r>
                          <m:rPr>
                            <m:sty m:val="p"/>
                          </m:rPr>
                          <a:rPr lang="en-IN"/>
                          <m:t>log</m:t>
                        </m:r>
                        <m:r>
                          <a:rPr lang="en-IN" i="1"/>
                          <m:t>(</m:t>
                        </m:r>
                        <m:acc>
                          <m:accPr>
                            <m:chr m:val="̂"/>
                            <m:ctrlPr>
                              <a:rPr lang="en-IN" i="1"/>
                            </m:ctrlPr>
                          </m:accPr>
                          <m:e>
                            <m:r>
                              <a:rPr lang="en-IN" i="1"/>
                              <m:t>𝑝</m:t>
                            </m:r>
                            <m:r>
                              <a:rPr lang="en-IN" i="1"/>
                              <m:t> </m:t>
                            </m:r>
                          </m:e>
                        </m:acc>
                      </m:e>
                    </m:nary>
                    <m:r>
                      <a:rPr lang="en-IN" i="1"/>
                      <m:t>𝑖</m:t>
                    </m:r>
                    <m:r>
                      <a:rPr lang="en-IN" i="1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			</a:t>
                </a:r>
                <a:r>
                  <a:rPr lang="en-IN" dirty="0"/>
                  <a:t>					</a:t>
                </a:r>
                <a14:m>
                  <m:oMath xmlns:m="http://schemas.openxmlformats.org/officeDocument/2006/math">
                    <m:r>
                      <a:rPr lang="en-IN" i="1"/>
                      <m:t>𝐿</m:t>
                    </m:r>
                    <m:r>
                      <a:rPr lang="en-IN" b="0" i="1" smtClean="0">
                        <a:latin typeface="Cambria Math"/>
                      </a:rPr>
                      <m:t>𝑜𝑠𝑠𝑇</m:t>
                    </m:r>
                    <m:r>
                      <a:rPr lang="en-IN" i="1"/>
                      <m:t>= 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1</m:t>
                        </m:r>
                      </m:num>
                      <m:den>
                        <m:r>
                          <a:rPr lang="en-IN" i="1"/>
                          <m:t>𝑧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i="1"/>
                        </m:ctrlPr>
                      </m:naryPr>
                      <m:sub>
                        <m:r>
                          <a:rPr lang="en-IN" i="1"/>
                          <m:t>𝑗</m:t>
                        </m:r>
                        <m:r>
                          <a:rPr lang="en-IN" i="1"/>
                          <m:t>=1</m:t>
                        </m:r>
                      </m:sub>
                      <m:sup>
                        <m:r>
                          <a:rPr lang="en-IN" i="1"/>
                          <m:t>𝑧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</a:rPr>
                          <m:t>𝐿𝑜𝑠𝑠</m:t>
                        </m:r>
                        <m:r>
                          <a:rPr lang="en-IN" i="1"/>
                          <m:t>(</m:t>
                        </m:r>
                        <m:r>
                          <a:rPr lang="en-IN" i="1"/>
                          <m:t>𝑝𝑗</m:t>
                        </m:r>
                        <m:r>
                          <a:rPr lang="en-IN" i="1"/>
                          <m:t>,</m:t>
                        </m:r>
                        <m:acc>
                          <m:accPr>
                            <m:chr m:val="̂"/>
                            <m:ctrlPr>
                              <a:rPr lang="en-IN" i="1"/>
                            </m:ctrlPr>
                          </m:accPr>
                          <m:e>
                            <m:r>
                              <a:rPr lang="en-IN" i="1"/>
                              <m:t>𝑝</m:t>
                            </m:r>
                          </m:e>
                        </m:acc>
                        <m:r>
                          <a:rPr lang="en-IN" i="1"/>
                          <m:t>𝑗</m:t>
                        </m:r>
                        <m:r>
                          <a:rPr lang="en-IN" i="1"/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3971" y="808892"/>
                <a:ext cx="10018713" cy="5521569"/>
              </a:xfrm>
              <a:blipFill rotWithShape="1">
                <a:blip r:embed="rId2"/>
                <a:stretch>
                  <a:fillRect l="-1582" t="-2210" b="-1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5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6)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77" y="1113693"/>
            <a:ext cx="8956431" cy="45016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10154" y="524635"/>
            <a:ext cx="8487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Training Model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174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526" y="-181708"/>
            <a:ext cx="10018713" cy="1752599"/>
          </a:xfrm>
        </p:spPr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7418" y="1449932"/>
            <a:ext cx="9957413" cy="635185"/>
          </a:xfrm>
        </p:spPr>
        <p:txBody>
          <a:bodyPr/>
          <a:lstStyle/>
          <a:p>
            <a:r>
              <a:rPr lang="en-IN" dirty="0" smtClean="0"/>
              <a:t>Hold-Out </a:t>
            </a:r>
            <a:r>
              <a:rPr lang="en-IN" dirty="0"/>
              <a:t> </a:t>
            </a:r>
            <a:r>
              <a:rPr lang="en-IN" dirty="0" smtClean="0"/>
              <a:t>Confusion Matrix</a:t>
            </a:r>
            <a:endParaRPr lang="en-IN" dirty="0"/>
          </a:p>
        </p:txBody>
      </p:sp>
      <p:pic>
        <p:nvPicPr>
          <p:cNvPr id="3076" name="Picture 4" descr="C:\Users\Chinni\Pictures\Screenshots\Screenshot (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24" y="2167639"/>
            <a:ext cx="5209505" cy="19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48153" y="4756667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/>
              <a:t>competition_dataset</a:t>
            </a:r>
            <a:r>
              <a:rPr lang="en-IN" sz="2400" b="1" dirty="0" smtClean="0"/>
              <a:t> tuple: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                     (Headline)                                                              (Body ID)                (stance)</a:t>
            </a:r>
          </a:p>
          <a:p>
            <a:r>
              <a:rPr lang="en-IN" dirty="0" smtClean="0"/>
              <a:t>Argentina's </a:t>
            </a:r>
            <a:r>
              <a:rPr lang="en-IN" dirty="0"/>
              <a:t>President Adopts Boy to End Werewolf Curse</a:t>
            </a:r>
            <a:r>
              <a:rPr lang="en-IN" dirty="0"/>
              <a:t> </a:t>
            </a:r>
            <a:r>
              <a:rPr lang="en-IN" dirty="0" smtClean="0"/>
              <a:t>		   37 			unrelated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4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4616" y="2967335"/>
            <a:ext cx="3802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15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3" y="463061"/>
            <a:ext cx="10018713" cy="17525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News is an important source of information to the </a:t>
            </a:r>
            <a:r>
              <a:rPr lang="en-US" dirty="0" smtClean="0"/>
              <a:t>people</a:t>
            </a:r>
            <a:r>
              <a:rPr lang="en-US" dirty="0" smtClean="0"/>
              <a:t>.</a:t>
            </a:r>
          </a:p>
          <a:p>
            <a:r>
              <a:rPr lang="en-IN" dirty="0"/>
              <a:t>With the advent of fake news being used to influence elections, the identification of false information has become an important task</a:t>
            </a:r>
            <a:endParaRPr lang="en-US" dirty="0" smtClean="0"/>
          </a:p>
          <a:p>
            <a:r>
              <a:rPr lang="en-US" dirty="0" smtClean="0"/>
              <a:t>However </a:t>
            </a:r>
            <a:r>
              <a:rPr lang="en-US" dirty="0"/>
              <a:t>due to increasing amount of fake news in social media it had become a challenging aspect for traditional journalism.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defined as a made up story which is not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this project we are focusing on analyzing the relationship between headline and body to classify it as a fake news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93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cap="all" dirty="0">
                <a:hlinkClick r:id="rId2"/>
              </a:rPr>
              <a:t>WHAT DOES STANCE DETECTION HAVE TO DO WITH DETECTING FAKE NEWS?</a:t>
            </a:r>
            <a:r>
              <a:rPr lang="en-IN" b="1" cap="all" dirty="0"/>
              <a:t/>
            </a:r>
            <a:br>
              <a:rPr lang="en-IN" b="1" cap="all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972" y="2555632"/>
            <a:ext cx="10018713" cy="355209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Stance </a:t>
            </a:r>
            <a:r>
              <a:rPr lang="en-IN" dirty="0"/>
              <a:t>Detection solution </a:t>
            </a:r>
            <a:r>
              <a:rPr lang="en-IN" dirty="0" smtClean="0"/>
              <a:t>allows </a:t>
            </a:r>
            <a:r>
              <a:rPr lang="en-IN" dirty="0"/>
              <a:t>a human </a:t>
            </a:r>
            <a:r>
              <a:rPr lang="en-IN" dirty="0" smtClean="0"/>
              <a:t>to </a:t>
            </a:r>
            <a:r>
              <a:rPr lang="en-IN" dirty="0"/>
              <a:t>enter a claim or headline and </a:t>
            </a:r>
            <a:r>
              <a:rPr lang="en-IN" dirty="0" smtClean="0"/>
              <a:t>retrieve </a:t>
            </a:r>
            <a:r>
              <a:rPr lang="en-IN" dirty="0"/>
              <a:t>the top articles that agree, disagree or discuss the claim/headline in </a:t>
            </a:r>
            <a:r>
              <a:rPr lang="en-IN" dirty="0" smtClean="0"/>
              <a:t>question</a:t>
            </a:r>
          </a:p>
          <a:p>
            <a:r>
              <a:rPr lang="en-IN" dirty="0"/>
              <a:t>It </a:t>
            </a:r>
            <a:r>
              <a:rPr lang="en-IN" dirty="0" smtClean="0"/>
              <a:t>is </a:t>
            </a:r>
            <a:r>
              <a:rPr lang="en-IN" dirty="0"/>
              <a:t>possible to build a prototype </a:t>
            </a:r>
            <a:r>
              <a:rPr lang="en-IN" dirty="0" smtClean="0"/>
              <a:t> </a:t>
            </a:r>
            <a:r>
              <a:rPr lang="en-IN" dirty="0"/>
              <a:t>“truth </a:t>
            </a:r>
            <a:r>
              <a:rPr lang="en-IN" dirty="0" err="1"/>
              <a:t>labeling</a:t>
            </a:r>
            <a:r>
              <a:rPr lang="en-IN" dirty="0"/>
              <a:t>” system from a “stance detection” system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HOW?</a:t>
            </a:r>
          </a:p>
          <a:p>
            <a:r>
              <a:rPr lang="en-IN" dirty="0" smtClean="0"/>
              <a:t>If </a:t>
            </a:r>
            <a:r>
              <a:rPr lang="en-IN" dirty="0"/>
              <a:t>several high-credibility news outlets run stories that Disagree with a </a:t>
            </a:r>
            <a:r>
              <a:rPr lang="en-IN" dirty="0" err="1" smtClean="0"/>
              <a:t>claim,the</a:t>
            </a:r>
            <a:r>
              <a:rPr lang="en-IN" dirty="0" smtClean="0"/>
              <a:t> </a:t>
            </a:r>
            <a:r>
              <a:rPr lang="en-IN" dirty="0"/>
              <a:t>claim would be provisionally </a:t>
            </a:r>
            <a:r>
              <a:rPr lang="en-IN" dirty="0" err="1"/>
              <a:t>labeled</a:t>
            </a:r>
            <a:r>
              <a:rPr lang="en-IN" dirty="0"/>
              <a:t> as </a:t>
            </a:r>
            <a:r>
              <a:rPr lang="en-IN" dirty="0" smtClean="0"/>
              <a:t>False</a:t>
            </a:r>
          </a:p>
          <a:p>
            <a:r>
              <a:rPr lang="en-IN" dirty="0"/>
              <a:t>I</a:t>
            </a:r>
            <a:r>
              <a:rPr lang="en-IN" dirty="0" smtClean="0"/>
              <a:t>f </a:t>
            </a:r>
            <a:r>
              <a:rPr lang="en-IN" dirty="0"/>
              <a:t>a highly newsworthy claim (e.g. “British Prime Minister Resigns in Disgrace”) only appears in one very low-credibility news outlet, without any mention by high-credibility sources </a:t>
            </a:r>
            <a:r>
              <a:rPr lang="en-IN" dirty="0" smtClean="0"/>
              <a:t>, the </a:t>
            </a:r>
            <a:r>
              <a:rPr lang="en-IN" dirty="0"/>
              <a:t>claim would be provisionally </a:t>
            </a:r>
            <a:r>
              <a:rPr lang="en-IN" dirty="0" err="1"/>
              <a:t>labeled</a:t>
            </a:r>
            <a:r>
              <a:rPr lang="en-IN" dirty="0"/>
              <a:t> as </a:t>
            </a:r>
            <a:r>
              <a:rPr lang="en-IN" dirty="0" smtClean="0"/>
              <a:t>False.</a:t>
            </a:r>
            <a:endParaRPr lang="en-IN" b="1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7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Input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headline and a body text - either from the same news article or from two different articles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61491"/>
            <a:ext cx="10018713" cy="31242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600" dirty="0" smtClean="0"/>
              <a:t>Output</a:t>
            </a:r>
            <a:r>
              <a:rPr lang="en-IN" dirty="0" smtClean="0"/>
              <a:t>	</a:t>
            </a:r>
            <a:endParaRPr lang="en-IN" dirty="0"/>
          </a:p>
          <a:p>
            <a:pPr marL="457200" lvl="1" indent="0" fontAlgn="base">
              <a:buNone/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Classify the stance of the body text relative to the claim made in the headline into one of four categories:</a:t>
            </a:r>
          </a:p>
          <a:p>
            <a:pPr lvl="2" fontAlgn="base"/>
            <a:r>
              <a:rPr lang="en-IN" sz="3100" b="1" dirty="0">
                <a:latin typeface="Times New Roman" pitchFamily="18" charset="0"/>
                <a:cs typeface="Times New Roman" pitchFamily="18" charset="0"/>
              </a:rPr>
              <a:t>Agrees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: The body text agrees with the headline.</a:t>
            </a:r>
          </a:p>
          <a:p>
            <a:pPr lvl="2" fontAlgn="base"/>
            <a:r>
              <a:rPr lang="en-IN" sz="3100" b="1" dirty="0">
                <a:latin typeface="Times New Roman" pitchFamily="18" charset="0"/>
                <a:cs typeface="Times New Roman" pitchFamily="18" charset="0"/>
              </a:rPr>
              <a:t>Disagrees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: The body text disagrees with the headline.</a:t>
            </a:r>
          </a:p>
          <a:p>
            <a:pPr lvl="2" fontAlgn="base"/>
            <a:r>
              <a:rPr lang="en-IN" sz="3100" b="1" dirty="0">
                <a:latin typeface="Times New Roman" pitchFamily="18" charset="0"/>
                <a:cs typeface="Times New Roman" pitchFamily="18" charset="0"/>
              </a:rPr>
              <a:t>Discusses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: The body text discuss the same topic as the headline, but does not take a position</a:t>
            </a:r>
          </a:p>
          <a:p>
            <a:pPr lvl="2"/>
            <a:r>
              <a:rPr lang="en-IN" sz="3100" b="1" dirty="0">
                <a:latin typeface="Times New Roman" pitchFamily="18" charset="0"/>
                <a:cs typeface="Times New Roman" pitchFamily="18" charset="0"/>
              </a:rPr>
              <a:t>Unrelated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: The body text discusses a different topic than the headline</a:t>
            </a:r>
            <a:endParaRPr lang="en-IN" sz="3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814348"/>
              </p:ext>
            </p:extLst>
          </p:nvPr>
        </p:nvGraphicFramePr>
        <p:xfrm>
          <a:off x="1378804" y="1172630"/>
          <a:ext cx="10018712" cy="3995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8119"/>
                <a:gridCol w="7880593"/>
              </a:tblGrid>
              <a:tr h="2643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Headline</a:t>
                      </a:r>
                      <a:endParaRPr lang="en-IN" sz="3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Robert Plant Ripped up $800M Led Zeppelin Reunion Contract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</a:tr>
              <a:tr h="308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Unrelated</a:t>
                      </a:r>
                      <a:endParaRPr lang="en-IN" sz="3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 Richard Branson’s Virgin Galactic is set to launch </a:t>
                      </a: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SpaceShipTwo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today. ...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</a:tr>
              <a:tr h="332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Agree</a:t>
                      </a:r>
                      <a:endParaRPr lang="en-IN" sz="3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 Led Zeppelin’s Robert Plant turned down £500 MILLION to reform </a:t>
                      </a: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supergroup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...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</a:tr>
              <a:tr h="182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Disagree</a:t>
                      </a:r>
                      <a:endParaRPr lang="en-IN" sz="3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 No, Robert Plant did not rip up an $800 million deal to get Led Zeppelin back together. ...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</a:tr>
              <a:tr h="2878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Discuss</a:t>
                      </a:r>
                      <a:endParaRPr lang="en-IN" sz="36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 Robert Plant reportedly tore up an $800 million Led Zeppelin reunion deal. ...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5029" marR="65029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9108" y="468923"/>
            <a:ext cx="696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Example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102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Requirements: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Availability of both truthful and deceptive instances.</a:t>
            </a:r>
          </a:p>
          <a:p>
            <a:r>
              <a:rPr lang="en-IN" dirty="0"/>
              <a:t>2. Verifiability of ‘ground truth’.</a:t>
            </a:r>
          </a:p>
          <a:p>
            <a:r>
              <a:rPr lang="en-IN" dirty="0"/>
              <a:t>3. Homogeneity in lengths.</a:t>
            </a:r>
          </a:p>
          <a:p>
            <a:r>
              <a:rPr lang="en-IN" dirty="0"/>
              <a:t>4. Homogeneity in writing matter.</a:t>
            </a:r>
          </a:p>
          <a:p>
            <a:r>
              <a:rPr lang="en-IN" dirty="0"/>
              <a:t>5. Predefined timeframe.</a:t>
            </a:r>
          </a:p>
          <a:p>
            <a:r>
              <a:rPr lang="en-IN" dirty="0"/>
              <a:t>6. The manner of delivery (e.g. </a:t>
            </a:r>
            <a:r>
              <a:rPr lang="en-IN" dirty="0" err="1"/>
              <a:t>humor</a:t>
            </a:r>
            <a:r>
              <a:rPr lang="en-IN" dirty="0"/>
              <a:t>, sensational, newsworthy).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538" y="457200"/>
            <a:ext cx="729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The vector space </a:t>
            </a:r>
            <a:r>
              <a:rPr lang="en-IN" sz="2800" b="1" dirty="0" smtClean="0"/>
              <a:t>model</a:t>
            </a:r>
            <a:endParaRPr lang="en-IN" sz="2800" b="1" dirty="0"/>
          </a:p>
        </p:txBody>
      </p:sp>
      <p:pic>
        <p:nvPicPr>
          <p:cNvPr id="4098" name="Picture 2" descr="Screenshot (1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2" y="1336431"/>
            <a:ext cx="8675076" cy="453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6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156704" cy="1119554"/>
          </a:xfrm>
        </p:spPr>
        <p:txBody>
          <a:bodyPr/>
          <a:lstStyle/>
          <a:p>
            <a:r>
              <a:rPr lang="en-IN" dirty="0" err="1" smtClean="0"/>
              <a:t>tf-idf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5046" y="1957755"/>
                <a:ext cx="10061085" cy="409135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It is </a:t>
                </a:r>
                <a:r>
                  <a:rPr lang="en-IN" dirty="0"/>
                  <a:t>a numerical statistic that is intended to reflect how important a word is to a </a:t>
                </a:r>
                <a:r>
                  <a:rPr lang="en-IN" dirty="0">
                    <a:hlinkClick r:id="rId2" tooltip="Document"/>
                  </a:rPr>
                  <a:t>document</a:t>
                </a:r>
                <a:r>
                  <a:rPr lang="en-IN" dirty="0"/>
                  <a:t> in a collection or </a:t>
                </a:r>
                <a:r>
                  <a:rPr lang="en-IN" dirty="0" smtClean="0">
                    <a:hlinkClick r:id="rId3" tooltip="Text corpus"/>
                  </a:rPr>
                  <a:t>corpus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b="1" dirty="0"/>
                  <a:t>The term frequency</a:t>
                </a:r>
                <a:r>
                  <a:rPr lang="en-IN" b="1" i="1" dirty="0"/>
                  <a:t> </a:t>
                </a:r>
                <a:r>
                  <a:rPr lang="en-IN" b="1" i="1" dirty="0" err="1"/>
                  <a:t>tf</a:t>
                </a:r>
                <a:r>
                  <a:rPr lang="en-IN" dirty="0"/>
                  <a:t> 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If term </a:t>
                </a:r>
                <a:r>
                  <a:rPr lang="en-IN" dirty="0"/>
                  <a:t>t in document d is defined as the number of times that t occurs in d. But raw</a:t>
                </a:r>
                <a:r>
                  <a:rPr lang="en-IN" i="1" dirty="0"/>
                  <a:t> </a:t>
                </a:r>
                <a:r>
                  <a:rPr lang="en-IN" i="1" dirty="0" err="1"/>
                  <a:t>tf</a:t>
                </a:r>
                <a:r>
                  <a:rPr lang="en-IN" dirty="0"/>
                  <a:t> is not used directly, because it is not a relevant measure as the value of it is not directly related to relevance of  term.</a:t>
                </a:r>
              </a:p>
              <a:p>
                <a:pPr marL="0" indent="0">
                  <a:buNone/>
                </a:pPr>
                <a:r>
                  <a:rPr lang="en-IN" dirty="0"/>
                  <a:t>So, a logarithm of the </a:t>
                </a:r>
                <a:r>
                  <a:rPr lang="en-IN" dirty="0" err="1"/>
                  <a:t>tf</a:t>
                </a:r>
                <a:r>
                  <a:rPr lang="en-IN" dirty="0"/>
                  <a:t> is used as a weight measure it can be given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/>
                          </m:ctrlPr>
                        </m:sSubPr>
                        <m:e>
                          <m:r>
                            <a:rPr lang="en-IN" i="1"/>
                            <m:t>𝑤</m:t>
                          </m:r>
                        </m:e>
                        <m:sub>
                          <m:r>
                            <a:rPr lang="en-IN" i="1"/>
                            <m:t>𝑡</m:t>
                          </m:r>
                          <m:r>
                            <a:rPr lang="en-IN" i="1"/>
                            <m:t>,</m:t>
                          </m:r>
                          <m:r>
                            <a:rPr lang="en-IN" i="1"/>
                            <m:t>𝑑</m:t>
                          </m:r>
                        </m:sub>
                      </m:sSub>
                      <m:r>
                        <a:rPr lang="en-IN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/>
                          </m:ctrlPr>
                        </m:dPr>
                        <m:e>
                          <m:eqArr>
                            <m:eqArrPr>
                              <m:ctrlPr>
                                <a:rPr lang="en-IN" i="1"/>
                              </m:ctrlPr>
                            </m:eqArrPr>
                            <m:e>
                              <m:r>
                                <a:rPr lang="en-IN" i="1"/>
                                <m:t>1+</m:t>
                              </m:r>
                              <m:sSub>
                                <m:sSubPr>
                                  <m:ctrlPr>
                                    <a:rPr lang="en-IN" i="1"/>
                                  </m:ctrlPr>
                                </m:sSubPr>
                                <m:e>
                                  <m:r>
                                    <a:rPr lang="en-IN" i="1"/>
                                    <m:t>𝑙𝑜𝑔</m:t>
                                  </m:r>
                                </m:e>
                                <m:sub>
                                  <m:r>
                                    <a:rPr lang="en-IN" i="1"/>
                                    <m:t>10</m:t>
                                  </m:r>
                                </m:sub>
                              </m:sSub>
                              <m:r>
                                <a:rPr lang="en-IN" i="1"/>
                                <m:t>𝑡𝑓</m:t>
                              </m:r>
                              <m:r>
                                <a:rPr lang="en-IN" i="1"/>
                                <m:t>     </m:t>
                              </m:r>
                              <m:r>
                                <a:rPr lang="en-IN" i="1"/>
                                <m:t>𝑖𝑓</m:t>
                              </m:r>
                              <m:r>
                                <a:rPr lang="en-IN" i="1"/>
                                <m:t> </m:t>
                              </m:r>
                              <m:r>
                                <a:rPr lang="en-IN" i="1"/>
                                <m:t>𝑡𝑓</m:t>
                              </m:r>
                              <m:r>
                                <a:rPr lang="en-IN" i="1"/>
                                <m:t>&gt;0</m:t>
                              </m:r>
                            </m:e>
                            <m:e>
                              <m:r>
                                <a:rPr lang="en-IN" i="1"/>
                                <m:t>0                    </m:t>
                              </m:r>
                              <m:r>
                                <a:rPr lang="en-IN" i="1"/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we </a:t>
                </a:r>
                <a:r>
                  <a:rPr lang="en-IN" dirty="0" smtClean="0"/>
                  <a:t>also need </a:t>
                </a:r>
                <a:r>
                  <a:rPr lang="en-IN" dirty="0"/>
                  <a:t>to include a weight for rarity of term being searched, it can be implemented using </a:t>
                </a:r>
                <a:r>
                  <a:rPr lang="en-IN" i="1" dirty="0" err="1" smtClean="0"/>
                  <a:t>idf</a:t>
                </a:r>
                <a:endParaRPr lang="en-IN" i="1" dirty="0" smtClean="0"/>
              </a:p>
              <a:p>
                <a:pPr marL="0" indent="0">
                  <a:buNone/>
                </a:pPr>
                <a:r>
                  <a:rPr lang="en-IN" dirty="0" smtClean="0"/>
                  <a:t>								 </a:t>
                </a:r>
                <a:r>
                  <a:rPr lang="en-IN" dirty="0"/>
                  <a:t>we define </a:t>
                </a:r>
                <a:r>
                  <a:rPr lang="en-IN" i="1" dirty="0" err="1"/>
                  <a:t>idf</a:t>
                </a:r>
                <a:r>
                  <a:rPr lang="en-IN" i="1" dirty="0"/>
                  <a:t> </a:t>
                </a:r>
                <a:r>
                  <a:rPr lang="en-IN" dirty="0"/>
                  <a:t> weight given by     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		                                       </a:t>
                </a:r>
                <a:r>
                  <a:rPr lang="en-IN" i="1" dirty="0" err="1"/>
                  <a:t>idf</a:t>
                </a:r>
                <a:r>
                  <a:rPr lang="en-IN" i="1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𝑙𝑜𝑔</m:t>
                        </m:r>
                      </m:e>
                      <m:sub>
                        <m:r>
                          <a:rPr lang="en-IN" i="1"/>
                          <m:t>10</m:t>
                        </m:r>
                      </m:sub>
                    </m:sSub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𝑁</m:t>
                        </m:r>
                      </m:num>
                      <m:den>
                        <m:r>
                          <a:rPr lang="en-IN" i="1"/>
                          <m:t>𝑑𝑓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046" y="1957755"/>
                <a:ext cx="10061085" cy="4091354"/>
              </a:xfrm>
              <a:blipFill rotWithShape="1">
                <a:blip r:embed="rId4"/>
                <a:stretch>
                  <a:fillRect l="-606" t="-5216" b="-6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0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8031" y="773723"/>
            <a:ext cx="63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708031" y="386862"/>
            <a:ext cx="64594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The vector space </a:t>
            </a:r>
            <a:r>
              <a:rPr lang="en-IN" sz="2800" b="1" dirty="0" smtClean="0"/>
              <a:t>model and </a:t>
            </a:r>
            <a:r>
              <a:rPr lang="en-IN" sz="2800" b="1" dirty="0" err="1" smtClean="0"/>
              <a:t>tf-idf</a:t>
            </a:r>
            <a:endParaRPr lang="en-IN" sz="2800" b="1" dirty="0"/>
          </a:p>
          <a:p>
            <a:endParaRPr lang="en-IN" dirty="0"/>
          </a:p>
        </p:txBody>
      </p:sp>
      <p:pic>
        <p:nvPicPr>
          <p:cNvPr id="5122" name="Picture 2" descr="Screenshot (2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54" y="1594339"/>
            <a:ext cx="7309525" cy="422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2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370</TotalTime>
  <Words>787</Words>
  <Application>Microsoft Office PowerPoint</Application>
  <PresentationFormat>Custom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Parallax</vt:lpstr>
      <vt:lpstr>Fake News Article Detection Using Stance Identification</vt:lpstr>
      <vt:lpstr>INTRODUCTION</vt:lpstr>
      <vt:lpstr>WHAT DOES STANCE DETECTION HAVE TO DO WITH DETECTING FAKE NEWS? </vt:lpstr>
      <vt:lpstr>Input  A headline and a body text - either from the same news article or from two different articles. </vt:lpstr>
      <vt:lpstr>PowerPoint Presentation</vt:lpstr>
      <vt:lpstr>Dataset Requirements: </vt:lpstr>
      <vt:lpstr>PowerPoint Presentation</vt:lpstr>
      <vt:lpstr>tf-idf</vt:lpstr>
      <vt:lpstr>PowerPoint Presentation</vt:lpstr>
      <vt:lpstr>The tf-idf weight  It increases with the number of occurrences within a document.(term frequency) increases with the rarity of the term in the collection. (inverse document frequency). </vt:lpstr>
      <vt:lpstr>PowerPoint Presentation</vt:lpstr>
      <vt:lpstr>   Implementation   </vt:lpstr>
      <vt:lpstr>Dataset</vt:lpstr>
      <vt:lpstr> PROCEDURE</vt:lpstr>
      <vt:lpstr>PowerPoint Presentation</vt:lpstr>
      <vt:lpstr>PowerPoint Presentation</vt:lpstr>
      <vt:lpstr>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Chandra</dc:creator>
  <cp:lastModifiedBy>sharath chandra</cp:lastModifiedBy>
  <cp:revision>32</cp:revision>
  <dcterms:created xsi:type="dcterms:W3CDTF">2014-09-12T02:11:33Z</dcterms:created>
  <dcterms:modified xsi:type="dcterms:W3CDTF">2018-05-08T20:06:53Z</dcterms:modified>
</cp:coreProperties>
</file>