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31-Aug-17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31-Aug-17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31-Aug-17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110" y="67208"/>
            <a:ext cx="8689976" cy="2509213"/>
          </a:xfrm>
        </p:spPr>
        <p:txBody>
          <a:bodyPr/>
          <a:lstStyle/>
          <a:p>
            <a:r>
              <a:rPr lang="en-ZW" dirty="0" smtClean="0"/>
              <a:t>RECOMMENDER</a:t>
            </a:r>
            <a:br>
              <a:rPr lang="en-ZW" dirty="0" smtClean="0"/>
            </a:br>
            <a:r>
              <a:rPr lang="en-ZW" dirty="0" smtClean="0"/>
              <a:t>SYSTEMS</a:t>
            </a:r>
            <a:endParaRPr lang="en-ZW" dirty="0"/>
          </a:p>
        </p:txBody>
      </p:sp>
      <p:sp>
        <p:nvSpPr>
          <p:cNvPr id="3" name="Subtitle 2"/>
          <p:cNvSpPr>
            <a:spLocks noGrp="1"/>
          </p:cNvSpPr>
          <p:nvPr>
            <p:ph type="subTitle" idx="1"/>
          </p:nvPr>
        </p:nvSpPr>
        <p:spPr/>
        <p:txBody>
          <a:bodyPr>
            <a:normAutofit fontScale="62500" lnSpcReduction="20000"/>
          </a:bodyPr>
          <a:lstStyle/>
          <a:p>
            <a:r>
              <a:rPr lang="en-IN" dirty="0">
                <a:solidFill>
                  <a:schemeClr val="tx1"/>
                </a:solidFill>
              </a:rPr>
              <a:t>Submitted by</a:t>
            </a:r>
            <a:endParaRPr lang="en-US" dirty="0">
              <a:solidFill>
                <a:schemeClr val="tx1"/>
              </a:solidFill>
            </a:endParaRPr>
          </a:p>
          <a:p>
            <a:r>
              <a:rPr lang="en-IN" b="1" dirty="0">
                <a:solidFill>
                  <a:schemeClr val="tx1"/>
                </a:solidFill>
              </a:rPr>
              <a:t>SAPIREDDY SWAMI SHANKAR</a:t>
            </a:r>
            <a:endParaRPr lang="en-US" dirty="0">
              <a:solidFill>
                <a:schemeClr val="tx1"/>
              </a:solidFill>
            </a:endParaRPr>
          </a:p>
          <a:p>
            <a:r>
              <a:rPr lang="en-IN" b="1" dirty="0">
                <a:solidFill>
                  <a:schemeClr val="tx1"/>
                </a:solidFill>
              </a:rPr>
              <a:t>ADMN NO. 14JE000436</a:t>
            </a:r>
            <a:endParaRPr lang="en-US" dirty="0">
              <a:solidFill>
                <a:schemeClr val="tx1"/>
              </a:solidFill>
            </a:endParaRPr>
          </a:p>
          <a:p>
            <a:r>
              <a:rPr lang="en-IN" b="1" dirty="0">
                <a:solidFill>
                  <a:schemeClr val="tx1"/>
                </a:solidFill>
              </a:rPr>
              <a:t>7</a:t>
            </a:r>
            <a:r>
              <a:rPr lang="en-IN" b="1" baseline="30000" dirty="0">
                <a:solidFill>
                  <a:schemeClr val="tx1"/>
                </a:solidFill>
              </a:rPr>
              <a:t>TH</a:t>
            </a:r>
            <a:r>
              <a:rPr lang="en-IN" b="1" dirty="0">
                <a:solidFill>
                  <a:schemeClr val="tx1"/>
                </a:solidFill>
              </a:rPr>
              <a:t> Semester B.Tech. CSE</a:t>
            </a:r>
            <a:endParaRPr lang="en-US" dirty="0">
              <a:solidFill>
                <a:schemeClr val="tx1"/>
              </a:solidFill>
            </a:endParaRPr>
          </a:p>
          <a:p>
            <a:endParaRPr lang="en-ZW" dirty="0"/>
          </a:p>
        </p:txBody>
      </p:sp>
    </p:spTree>
    <p:extLst>
      <p:ext uri="{BB962C8B-B14F-4D97-AF65-F5344CB8AC3E}">
        <p14:creationId xmlns:p14="http://schemas.microsoft.com/office/powerpoint/2010/main" val="154405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Hybrid recommender system</a:t>
            </a:r>
            <a:endParaRPr lang="en-ZW" dirty="0"/>
          </a:p>
        </p:txBody>
      </p:sp>
      <p:sp>
        <p:nvSpPr>
          <p:cNvPr id="3" name="Content Placeholder 2"/>
          <p:cNvSpPr>
            <a:spLocks noGrp="1"/>
          </p:cNvSpPr>
          <p:nvPr>
            <p:ph sz="quarter" idx="13"/>
          </p:nvPr>
        </p:nvSpPr>
        <p:spPr>
          <a:xfrm>
            <a:off x="913774" y="2367092"/>
            <a:ext cx="5065921" cy="3424107"/>
          </a:xfrm>
        </p:spPr>
        <p:txBody>
          <a:bodyPr>
            <a:normAutofit fontScale="85000" lnSpcReduction="20000"/>
          </a:bodyPr>
          <a:lstStyle/>
          <a:p>
            <a:r>
              <a:rPr lang="en-ZW" cap="none" dirty="0" smtClean="0">
                <a:latin typeface="Arial" panose="020B0604020202020204" pitchFamily="34" charset="0"/>
                <a:cs typeface="Arial" panose="020B0604020202020204" pitchFamily="34" charset="0"/>
              </a:rPr>
              <a:t>Recent research has demonstrated that a hybrid approach</a:t>
            </a:r>
            <a:r>
              <a:rPr lang="en-ZW" cap="none" dirty="0">
                <a:latin typeface="Arial" panose="020B0604020202020204" pitchFamily="34" charset="0"/>
                <a:cs typeface="Arial" panose="020B0604020202020204" pitchFamily="34" charset="0"/>
              </a:rPr>
              <a:t> </a:t>
            </a:r>
            <a:r>
              <a:rPr lang="en-ZW" cap="none" dirty="0" smtClean="0">
                <a:latin typeface="Arial" panose="020B0604020202020204" pitchFamily="34" charset="0"/>
                <a:cs typeface="Arial" panose="020B0604020202020204" pitchFamily="34" charset="0"/>
              </a:rPr>
              <a:t>, combining collaborative filtering and content-based filtering could be more effective in some cases.</a:t>
            </a:r>
          </a:p>
          <a:p>
            <a:r>
              <a:rPr lang="en-ZW" cap="none" dirty="0" smtClean="0">
                <a:latin typeface="Arial" panose="020B0604020202020204" pitchFamily="34" charset="0"/>
                <a:cs typeface="Arial" panose="020B0604020202020204" pitchFamily="34" charset="0"/>
              </a:rPr>
              <a:t>Hybrid approaches can be implemented in several ways: </a:t>
            </a:r>
          </a:p>
          <a:p>
            <a:pPr marL="0" indent="0">
              <a:buNone/>
            </a:pPr>
            <a:r>
              <a:rPr lang="en-ZW" b="1" cap="none" dirty="0" smtClean="0">
                <a:latin typeface="Arial" panose="020B0604020202020204" pitchFamily="34" charset="0"/>
                <a:cs typeface="Arial" panose="020B0604020202020204" pitchFamily="34" charset="0"/>
              </a:rPr>
              <a:t>  1. </a:t>
            </a:r>
            <a:r>
              <a:rPr lang="en-ZW" cap="none" dirty="0" smtClean="0">
                <a:latin typeface="Arial" panose="020B0604020202020204" pitchFamily="34" charset="0"/>
                <a:cs typeface="Arial" panose="020B0604020202020204" pitchFamily="34" charset="0"/>
              </a:rPr>
              <a:t>By making content-based and collaborative-based predictions separately and then combining them.</a:t>
            </a:r>
          </a:p>
          <a:p>
            <a:pPr marL="0" indent="0">
              <a:buNone/>
            </a:pPr>
            <a:r>
              <a:rPr lang="en-ZW" b="1" cap="none" dirty="0" smtClean="0">
                <a:latin typeface="Arial" panose="020B0604020202020204" pitchFamily="34" charset="0"/>
                <a:cs typeface="Arial" panose="020B0604020202020204" pitchFamily="34" charset="0"/>
              </a:rPr>
              <a:t>  2.</a:t>
            </a:r>
            <a:r>
              <a:rPr lang="en-ZW" cap="none" dirty="0" smtClean="0">
                <a:latin typeface="Arial" panose="020B0604020202020204" pitchFamily="34" charset="0"/>
                <a:cs typeface="Arial" panose="020B0604020202020204" pitchFamily="34" charset="0"/>
              </a:rPr>
              <a:t> By adding content-based capabilities to a collaborative-based approach (and vice versa</a:t>
            </a:r>
            <a:r>
              <a:rPr lang="en-ZW" cap="none" dirty="0" smtClean="0">
                <a:latin typeface="Arial" panose="020B0604020202020204" pitchFamily="34" charset="0"/>
                <a:cs typeface="Arial" panose="020B0604020202020204" pitchFamily="34" charset="0"/>
              </a:rPr>
              <a:t>)</a:t>
            </a:r>
            <a:endParaRPr lang="en-ZW" b="1" cap="none"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04083"/>
            <a:ext cx="5399839" cy="3750124"/>
          </a:xfrm>
          <a:prstGeom prst="rect">
            <a:avLst/>
          </a:prstGeom>
        </p:spPr>
      </p:pic>
    </p:spTree>
    <p:extLst>
      <p:ext uri="{BB962C8B-B14F-4D97-AF65-F5344CB8AC3E}">
        <p14:creationId xmlns:p14="http://schemas.microsoft.com/office/powerpoint/2010/main" val="56483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Movie recommender</a:t>
            </a:r>
            <a:br>
              <a:rPr lang="en-ZW" dirty="0" smtClean="0"/>
            </a:br>
            <a:r>
              <a:rPr lang="en-ZW" dirty="0" smtClean="0"/>
              <a:t>system</a:t>
            </a:r>
            <a:endParaRPr lang="en-ZW" dirty="0"/>
          </a:p>
        </p:txBody>
      </p:sp>
      <p:sp>
        <p:nvSpPr>
          <p:cNvPr id="3" name="Content Placeholder 2"/>
          <p:cNvSpPr>
            <a:spLocks noGrp="1"/>
          </p:cNvSpPr>
          <p:nvPr>
            <p:ph sz="quarter" idx="13"/>
          </p:nvPr>
        </p:nvSpPr>
        <p:spPr/>
        <p:txBody>
          <a:bodyPr/>
          <a:lstStyle/>
          <a:p>
            <a:pPr marL="0" indent="0">
              <a:buNone/>
            </a:pPr>
            <a:r>
              <a:rPr lang="en-ZW" cap="none" dirty="0" smtClean="0">
                <a:latin typeface="Arial" panose="020B0604020202020204" pitchFamily="34" charset="0"/>
                <a:cs typeface="Arial" panose="020B0604020202020204" pitchFamily="34" charset="0"/>
              </a:rPr>
              <a:t>Step 1:</a:t>
            </a:r>
          </a:p>
          <a:p>
            <a:pPr marL="0" indent="0">
              <a:buNone/>
            </a:pPr>
            <a:r>
              <a:rPr lang="en-ZW" cap="none" dirty="0" smtClean="0">
                <a:latin typeface="Arial" panose="020B0604020202020204" pitchFamily="34" charset="0"/>
                <a:cs typeface="Arial" panose="020B0604020202020204" pitchFamily="34" charset="0"/>
              </a:rPr>
              <a:t>Find the attributes which are sparse and fill the sparse places with the median of all the similar kind of attributes. Though there are many efficient ways to fill them I opted median for simplicity.</a:t>
            </a:r>
          </a:p>
          <a:p>
            <a:pPr marL="0" indent="0">
              <a:buNone/>
            </a:pPr>
            <a:r>
              <a:rPr lang="en-ZW" cap="none" dirty="0" smtClean="0">
                <a:latin typeface="Arial" panose="020B0604020202020204" pitchFamily="34" charset="0"/>
                <a:cs typeface="Arial" panose="020B0604020202020204" pitchFamily="34" charset="0"/>
              </a:rPr>
              <a:t>Step 2:</a:t>
            </a:r>
          </a:p>
          <a:p>
            <a:pPr marL="0" indent="0">
              <a:buNone/>
            </a:pPr>
            <a:r>
              <a:rPr lang="en-ZW" cap="none" dirty="0" smtClean="0">
                <a:latin typeface="Arial" panose="020B0604020202020204" pitchFamily="34" charset="0"/>
                <a:cs typeface="Arial" panose="020B0604020202020204" pitchFamily="34" charset="0"/>
              </a:rPr>
              <a:t>Find distinct number of actors, directors, genres to make their feature vectors for all the films.</a:t>
            </a:r>
          </a:p>
        </p:txBody>
      </p:sp>
    </p:spTree>
    <p:extLst>
      <p:ext uri="{BB962C8B-B14F-4D97-AF65-F5344CB8AC3E}">
        <p14:creationId xmlns:p14="http://schemas.microsoft.com/office/powerpoint/2010/main" val="393640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MOVIE RECOMMENDER </a:t>
            </a:r>
            <a:br>
              <a:rPr lang="en-ZW" dirty="0" smtClean="0"/>
            </a:br>
            <a:r>
              <a:rPr lang="en-ZW" dirty="0" smtClean="0"/>
              <a:t>SYSTEM</a:t>
            </a:r>
            <a:endParaRPr lang="en-ZW" dirty="0"/>
          </a:p>
        </p:txBody>
      </p:sp>
      <p:sp>
        <p:nvSpPr>
          <p:cNvPr id="3" name="Content Placeholder 2"/>
          <p:cNvSpPr>
            <a:spLocks noGrp="1"/>
          </p:cNvSpPr>
          <p:nvPr>
            <p:ph sz="quarter" idx="13"/>
          </p:nvPr>
        </p:nvSpPr>
        <p:spPr/>
        <p:txBody>
          <a:bodyPr>
            <a:normAutofit/>
          </a:bodyPr>
          <a:lstStyle/>
          <a:p>
            <a:pPr marL="0" indent="0">
              <a:buNone/>
            </a:pPr>
            <a:r>
              <a:rPr lang="en-ZW" cap="none" dirty="0" smtClean="0">
                <a:latin typeface="Arial" panose="020B0604020202020204" pitchFamily="34" charset="0"/>
                <a:cs typeface="Arial" panose="020B0604020202020204" pitchFamily="34" charset="0"/>
              </a:rPr>
              <a:t>Step 3:</a:t>
            </a:r>
          </a:p>
          <a:p>
            <a:pPr marL="0" indent="0">
              <a:buNone/>
            </a:pPr>
            <a:r>
              <a:rPr lang="en-ZW" cap="none" dirty="0" smtClean="0">
                <a:latin typeface="Arial" panose="020B0604020202020204" pitchFamily="34" charset="0"/>
                <a:cs typeface="Arial" panose="020B0604020202020204" pitchFamily="34" charset="0"/>
              </a:rPr>
              <a:t>Feature vector: it is a vector where 1 is stored in every place corresponding to the attributes which are related to them i.e., For "DARK KNIGHT" movies the column corresponding to </a:t>
            </a:r>
            <a:r>
              <a:rPr lang="en-ZW" cap="none" dirty="0">
                <a:latin typeface="Arial" panose="020B0604020202020204" pitchFamily="34" charset="0"/>
                <a:cs typeface="Arial" panose="020B0604020202020204" pitchFamily="34" charset="0"/>
              </a:rPr>
              <a:t>C</a:t>
            </a:r>
            <a:r>
              <a:rPr lang="en-ZW" cap="none" dirty="0" smtClean="0">
                <a:latin typeface="Arial" panose="020B0604020202020204" pitchFamily="34" charset="0"/>
                <a:cs typeface="Arial" panose="020B0604020202020204" pitchFamily="34" charset="0"/>
              </a:rPr>
              <a:t>hristopher </a:t>
            </a:r>
            <a:r>
              <a:rPr lang="en-ZW" cap="none" dirty="0">
                <a:latin typeface="Arial" panose="020B0604020202020204" pitchFamily="34" charset="0"/>
                <a:cs typeface="Arial" panose="020B0604020202020204" pitchFamily="34" charset="0"/>
              </a:rPr>
              <a:t>N</a:t>
            </a:r>
            <a:r>
              <a:rPr lang="en-ZW" cap="none" dirty="0" smtClean="0">
                <a:latin typeface="Arial" panose="020B0604020202020204" pitchFamily="34" charset="0"/>
                <a:cs typeface="Arial" panose="020B0604020202020204" pitchFamily="34" charset="0"/>
              </a:rPr>
              <a:t>olan is '1' in director feature vectors.</a:t>
            </a:r>
          </a:p>
          <a:p>
            <a:pPr marL="0" indent="0">
              <a:buNone/>
            </a:pPr>
            <a:r>
              <a:rPr lang="en-ZW" cap="none" dirty="0" smtClean="0">
                <a:latin typeface="Arial" panose="020B0604020202020204" pitchFamily="34" charset="0"/>
                <a:cs typeface="Arial" panose="020B0604020202020204" pitchFamily="34" charset="0"/>
              </a:rPr>
              <a:t>Step 4:</a:t>
            </a:r>
          </a:p>
          <a:p>
            <a:pPr marL="0" indent="0">
              <a:buNone/>
            </a:pPr>
            <a:r>
              <a:rPr lang="en-ZW" cap="none" dirty="0" smtClean="0">
                <a:latin typeface="Arial" panose="020B0604020202020204" pitchFamily="34" charset="0"/>
                <a:cs typeface="Arial" panose="020B0604020202020204" pitchFamily="34" charset="0"/>
              </a:rPr>
              <a:t>Combine all the feature vectors into single array and add IMDB rating, run length etc. All the factors needed to the feature vector.</a:t>
            </a:r>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186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MOVIE RECOMMENDER</a:t>
            </a:r>
            <a:br>
              <a:rPr lang="en-ZW" dirty="0" smtClean="0"/>
            </a:br>
            <a:r>
              <a:rPr lang="en-ZW" dirty="0" smtClean="0"/>
              <a:t>SYSTEM</a:t>
            </a:r>
            <a:endParaRPr lang="en-ZW" dirty="0"/>
          </a:p>
        </p:txBody>
      </p:sp>
      <p:sp>
        <p:nvSpPr>
          <p:cNvPr id="3" name="Content Placeholder 2"/>
          <p:cNvSpPr>
            <a:spLocks noGrp="1"/>
          </p:cNvSpPr>
          <p:nvPr>
            <p:ph sz="quarter" idx="13"/>
          </p:nvPr>
        </p:nvSpPr>
        <p:spPr/>
        <p:txBody>
          <a:bodyPr>
            <a:normAutofit/>
          </a:bodyPr>
          <a:lstStyle/>
          <a:p>
            <a:pPr marL="0" indent="0">
              <a:buNone/>
            </a:pPr>
            <a:r>
              <a:rPr lang="en-ZW" cap="none" dirty="0" smtClean="0">
                <a:latin typeface="Arial" panose="020B0604020202020204" pitchFamily="34" charset="0"/>
                <a:cs typeface="Arial" panose="020B0604020202020204" pitchFamily="34" charset="0"/>
              </a:rPr>
              <a:t>Step 5:</a:t>
            </a:r>
          </a:p>
          <a:p>
            <a:pPr marL="0" indent="0">
              <a:buNone/>
            </a:pPr>
            <a:r>
              <a:rPr lang="en-ZW" cap="none" dirty="0" smtClean="0">
                <a:latin typeface="Arial" panose="020B0604020202020204" pitchFamily="34" charset="0"/>
                <a:cs typeface="Arial" panose="020B0604020202020204" pitchFamily="34" charset="0"/>
              </a:rPr>
              <a:t>Now we have a dictionary with movie titles as keys and feature vectors as values.</a:t>
            </a:r>
          </a:p>
          <a:p>
            <a:pPr marL="0" indent="0">
              <a:buNone/>
            </a:pPr>
            <a:r>
              <a:rPr lang="en-ZW" cap="none" dirty="0" smtClean="0">
                <a:latin typeface="Arial" panose="020B0604020202020204" pitchFamily="34" charset="0"/>
                <a:cs typeface="Arial" panose="020B0604020202020204" pitchFamily="34" charset="0"/>
              </a:rPr>
              <a:t>Step 6:</a:t>
            </a:r>
          </a:p>
          <a:p>
            <a:pPr marL="0" indent="0">
              <a:buNone/>
            </a:pPr>
            <a:r>
              <a:rPr lang="en-ZW" cap="none" dirty="0" smtClean="0">
                <a:latin typeface="Arial" panose="020B0604020202020204" pitchFamily="34" charset="0"/>
                <a:cs typeface="Arial" panose="020B0604020202020204" pitchFamily="34" charset="0"/>
              </a:rPr>
              <a:t>Mean normalization.....i.e., subtract mean of all the feature vectors from every feature vector and divide it by standard deviation of the same.</a:t>
            </a:r>
          </a:p>
          <a:p>
            <a:pPr marL="0" indent="0">
              <a:buNone/>
            </a:pPr>
            <a:r>
              <a:rPr lang="en-ZW" cap="none" dirty="0" smtClean="0">
                <a:latin typeface="Arial" panose="020B0604020202020204" pitchFamily="34" charset="0"/>
                <a:cs typeface="Arial" panose="020B0604020202020204" pitchFamily="34" charset="0"/>
              </a:rPr>
              <a:t>Step 7:</a:t>
            </a:r>
          </a:p>
          <a:p>
            <a:pPr marL="0" indent="0">
              <a:buNone/>
            </a:pPr>
            <a:r>
              <a:rPr lang="en-ZW" cap="none" dirty="0" smtClean="0">
                <a:latin typeface="Arial" panose="020B0604020202020204" pitchFamily="34" charset="0"/>
                <a:cs typeface="Arial" panose="020B0604020202020204" pitchFamily="34" charset="0"/>
              </a:rPr>
              <a:t>Use cosine similarity to get the top 10 similar movies as shown in the code.</a:t>
            </a:r>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69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87" y="2067755"/>
            <a:ext cx="10364451" cy="1596177"/>
          </a:xfrm>
        </p:spPr>
        <p:txBody>
          <a:bodyPr>
            <a:normAutofit/>
          </a:bodyPr>
          <a:lstStyle/>
          <a:p>
            <a:r>
              <a:rPr lang="en-ZW" sz="6000" dirty="0" smtClean="0"/>
              <a:t>END</a:t>
            </a:r>
            <a:endParaRPr lang="en-ZW" sz="6000" dirty="0"/>
          </a:p>
        </p:txBody>
      </p:sp>
    </p:spTree>
    <p:extLst>
      <p:ext uri="{BB962C8B-B14F-4D97-AF65-F5344CB8AC3E}">
        <p14:creationId xmlns:p14="http://schemas.microsoft.com/office/powerpoint/2010/main" val="423277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What is a recommender system?</a:t>
            </a:r>
            <a:endParaRPr lang="en-ZW" dirty="0"/>
          </a:p>
        </p:txBody>
      </p:sp>
      <p:sp>
        <p:nvSpPr>
          <p:cNvPr id="3" name="Content Placeholder 2"/>
          <p:cNvSpPr>
            <a:spLocks noGrp="1"/>
          </p:cNvSpPr>
          <p:nvPr>
            <p:ph sz="quarter" idx="13"/>
          </p:nvPr>
        </p:nvSpPr>
        <p:spPr/>
        <p:txBody>
          <a:bodyPr/>
          <a:lstStyle/>
          <a:p>
            <a:r>
              <a:rPr lang="en-ZW" cap="none" dirty="0" smtClean="0">
                <a:latin typeface="Arial" panose="020B0604020202020204" pitchFamily="34" charset="0"/>
                <a:cs typeface="Arial" panose="020B0604020202020204" pitchFamily="34" charset="0"/>
              </a:rPr>
              <a:t>A part of information filtering system that seeks to predict rating or preference that a user can give to an item.</a:t>
            </a:r>
          </a:p>
          <a:p>
            <a:pPr marL="0" indent="0">
              <a:buNone/>
            </a:pPr>
            <a:endParaRPr lang="en-ZW" cap="none" dirty="0" smtClean="0">
              <a:latin typeface="Arial" panose="020B0604020202020204" pitchFamily="34" charset="0"/>
              <a:cs typeface="Arial" panose="020B0604020202020204" pitchFamily="34" charset="0"/>
            </a:endParaRPr>
          </a:p>
          <a:p>
            <a:r>
              <a:rPr lang="en-ZW" cap="none" dirty="0" smtClean="0">
                <a:latin typeface="Arial" panose="020B0604020202020204" pitchFamily="34" charset="0"/>
                <a:cs typeface="Arial" panose="020B0604020202020204" pitchFamily="34" charset="0"/>
              </a:rPr>
              <a:t>Recommender systems identify recommendations autonomously for individual users based on past purchases and searches, and on other users' behaviour.</a:t>
            </a:r>
          </a:p>
          <a:p>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2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What is a recommender system?</a:t>
            </a:r>
            <a:endParaRPr lang="en-ZW" dirty="0"/>
          </a:p>
        </p:txBody>
      </p:sp>
      <p:sp>
        <p:nvSpPr>
          <p:cNvPr id="3" name="Content Placeholder 2"/>
          <p:cNvSpPr>
            <a:spLocks noGrp="1"/>
          </p:cNvSpPr>
          <p:nvPr>
            <p:ph sz="quarter" idx="13"/>
          </p:nvPr>
        </p:nvSpPr>
        <p:spPr/>
        <p:txBody>
          <a:bodyPr/>
          <a:lstStyle/>
          <a:p>
            <a:r>
              <a:rPr lang="en-ZW" cap="none" dirty="0" smtClean="0">
                <a:latin typeface="Arial" panose="020B0604020202020204" pitchFamily="34" charset="0"/>
                <a:cs typeface="Arial" panose="020B0604020202020204" pitchFamily="34" charset="0"/>
              </a:rPr>
              <a:t>A recommender system normally focuses on a specific type of item (e.g., </a:t>
            </a:r>
            <a:r>
              <a:rPr lang="en-ZW" cap="none" dirty="0" err="1" smtClean="0">
                <a:latin typeface="Arial" panose="020B0604020202020204" pitchFamily="34" charset="0"/>
                <a:cs typeface="Arial" panose="020B0604020202020204" pitchFamily="34" charset="0"/>
              </a:rPr>
              <a:t>Cds,or</a:t>
            </a:r>
            <a:r>
              <a:rPr lang="en-ZW" cap="none" dirty="0" smtClean="0">
                <a:latin typeface="Arial" panose="020B0604020202020204" pitchFamily="34" charset="0"/>
                <a:cs typeface="Arial" panose="020B0604020202020204" pitchFamily="34" charset="0"/>
              </a:rPr>
              <a:t> news) and accordingly its design, its graphical user interface, and the core recommendation technique used to generate the recommendations are all customized to provide useful and effective suggestions for that specific type of item.</a:t>
            </a:r>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325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ADVANTAGES of recommender </a:t>
            </a:r>
            <a:br>
              <a:rPr lang="en-ZW" dirty="0" smtClean="0"/>
            </a:br>
            <a:r>
              <a:rPr lang="en-ZW" dirty="0" smtClean="0"/>
              <a:t>systems</a:t>
            </a:r>
            <a:endParaRPr lang="en-ZW" dirty="0"/>
          </a:p>
        </p:txBody>
      </p:sp>
      <p:sp>
        <p:nvSpPr>
          <p:cNvPr id="3" name="Content Placeholder 2"/>
          <p:cNvSpPr>
            <a:spLocks noGrp="1"/>
          </p:cNvSpPr>
          <p:nvPr>
            <p:ph sz="quarter" idx="13"/>
          </p:nvPr>
        </p:nvSpPr>
        <p:spPr/>
        <p:txBody>
          <a:bodyPr/>
          <a:lstStyle/>
          <a:p>
            <a:r>
              <a:rPr lang="en-ZW" cap="none" dirty="0" smtClean="0">
                <a:latin typeface="Arial" panose="020B0604020202020204" pitchFamily="34" charset="0"/>
                <a:cs typeface="Arial" panose="020B0604020202020204" pitchFamily="34" charset="0"/>
              </a:rPr>
              <a:t>To help the users cope with information explosion, companies have deployed recommendation systems to guide their users.</a:t>
            </a:r>
          </a:p>
          <a:p>
            <a:r>
              <a:rPr lang="en-ZW" cap="none" dirty="0" smtClean="0">
                <a:latin typeface="Arial" panose="020B0604020202020204" pitchFamily="34" charset="0"/>
                <a:cs typeface="Arial" panose="020B0604020202020204" pitchFamily="34" charset="0"/>
              </a:rPr>
              <a:t>Users can buy/view similar products they are searching for and fulfil their needs.</a:t>
            </a:r>
          </a:p>
          <a:p>
            <a:r>
              <a:rPr lang="en-ZW" cap="none" dirty="0" smtClean="0">
                <a:latin typeface="Arial" panose="020B0604020202020204" pitchFamily="34" charset="0"/>
                <a:cs typeface="Arial" panose="020B0604020202020204" pitchFamily="34" charset="0"/>
              </a:rPr>
              <a:t>Many companies gain a lot of profit using the recommender systems.</a:t>
            </a:r>
          </a:p>
          <a:p>
            <a:endParaRPr lang="en-ZW" cap="none" dirty="0" smtClean="0">
              <a:latin typeface="Arial" panose="020B0604020202020204" pitchFamily="34" charset="0"/>
              <a:cs typeface="Arial" panose="020B0604020202020204" pitchFamily="34" charset="0"/>
            </a:endParaRPr>
          </a:p>
          <a:p>
            <a:endParaRPr lang="en-ZW" cap="none" dirty="0" smtClean="0">
              <a:latin typeface="Arial" panose="020B0604020202020204" pitchFamily="34" charset="0"/>
              <a:cs typeface="Arial" panose="020B0604020202020204" pitchFamily="34" charset="0"/>
            </a:endParaRPr>
          </a:p>
          <a:p>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38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Categories of recommender</a:t>
            </a:r>
            <a:br>
              <a:rPr lang="en-ZW" dirty="0" smtClean="0"/>
            </a:br>
            <a:r>
              <a:rPr lang="en-ZW" dirty="0" smtClean="0"/>
              <a:t>systems</a:t>
            </a:r>
            <a:endParaRPr lang="en-ZW" dirty="0"/>
          </a:p>
        </p:txBody>
      </p:sp>
      <p:sp>
        <p:nvSpPr>
          <p:cNvPr id="3" name="Content Placeholder 2"/>
          <p:cNvSpPr>
            <a:spLocks noGrp="1"/>
          </p:cNvSpPr>
          <p:nvPr>
            <p:ph sz="quarter" idx="13"/>
          </p:nvPr>
        </p:nvSpPr>
        <p:spPr/>
        <p:txBody>
          <a:bodyPr/>
          <a:lstStyle/>
          <a:p>
            <a:r>
              <a:rPr lang="en-ZW" cap="none" dirty="0" smtClean="0"/>
              <a:t>The Recommender systems can be classified into two categories:</a:t>
            </a:r>
          </a:p>
          <a:p>
            <a:pPr marL="457200" indent="-457200">
              <a:buFont typeface="+mj-lt"/>
              <a:buAutoNum type="arabicPeriod"/>
            </a:pPr>
            <a:r>
              <a:rPr lang="en-ZW" cap="none" dirty="0" smtClean="0"/>
              <a:t>C</a:t>
            </a:r>
            <a:r>
              <a:rPr lang="en-ZW" cap="none" dirty="0" smtClean="0"/>
              <a:t>ontent-based </a:t>
            </a:r>
            <a:r>
              <a:rPr lang="en-ZW" cap="none" dirty="0" smtClean="0"/>
              <a:t>Filtering </a:t>
            </a:r>
            <a:r>
              <a:rPr lang="en-ZW" cap="none" dirty="0" smtClean="0"/>
              <a:t>Approach</a:t>
            </a:r>
            <a:endParaRPr lang="en-ZW" cap="none" dirty="0"/>
          </a:p>
          <a:p>
            <a:pPr marL="457200" indent="-457200">
              <a:buFont typeface="+mj-lt"/>
              <a:buAutoNum type="arabicPeriod"/>
            </a:pPr>
            <a:r>
              <a:rPr lang="en-ZW" cap="none" dirty="0"/>
              <a:t>Collaborative Filtering Approach</a:t>
            </a:r>
          </a:p>
          <a:p>
            <a:pPr marL="0" indent="0">
              <a:buNone/>
            </a:pPr>
            <a:endParaRPr lang="en-ZW" cap="none" dirty="0" smtClean="0"/>
          </a:p>
        </p:txBody>
      </p:sp>
    </p:spTree>
    <p:extLst>
      <p:ext uri="{BB962C8B-B14F-4D97-AF65-F5344CB8AC3E}">
        <p14:creationId xmlns:p14="http://schemas.microsoft.com/office/powerpoint/2010/main" val="35535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234362" cy="1596177"/>
          </a:xfrm>
        </p:spPr>
        <p:txBody>
          <a:bodyPr/>
          <a:lstStyle/>
          <a:p>
            <a:r>
              <a:rPr lang="en-ZW" dirty="0" smtClean="0"/>
              <a:t>CONTENT based filtering</a:t>
            </a:r>
            <a:endParaRPr lang="en-ZW" dirty="0"/>
          </a:p>
        </p:txBody>
      </p:sp>
      <p:sp>
        <p:nvSpPr>
          <p:cNvPr id="3" name="Content Placeholder 2"/>
          <p:cNvSpPr>
            <a:spLocks noGrp="1"/>
          </p:cNvSpPr>
          <p:nvPr>
            <p:ph sz="quarter" idx="13"/>
          </p:nvPr>
        </p:nvSpPr>
        <p:spPr>
          <a:xfrm>
            <a:off x="913774" y="2367092"/>
            <a:ext cx="5029826" cy="4117929"/>
          </a:xfrm>
        </p:spPr>
        <p:txBody>
          <a:bodyPr>
            <a:normAutofit fontScale="92500" lnSpcReduction="10000"/>
          </a:bodyPr>
          <a:lstStyle/>
          <a:p>
            <a:r>
              <a:rPr lang="en-ZW" cap="none" dirty="0" smtClean="0">
                <a:latin typeface="Arial" panose="020B0604020202020204" pitchFamily="34" charset="0"/>
                <a:cs typeface="Arial" panose="020B0604020202020204" pitchFamily="34" charset="0"/>
              </a:rPr>
              <a:t>Content-based filtering is based on the profile of the user’s preference and the item’s description.</a:t>
            </a:r>
          </a:p>
          <a:p>
            <a:r>
              <a:rPr lang="en-ZW" cap="none" dirty="0" smtClean="0">
                <a:latin typeface="Arial" panose="020B0604020202020204" pitchFamily="34" charset="0"/>
                <a:cs typeface="Arial" panose="020B0604020202020204" pitchFamily="34" charset="0"/>
              </a:rPr>
              <a:t> In CBF ,to describe items we use keywords apart from user’s profile to indicate user’s preferred liked or dislikes. In other words CBF algorithms recommend those items or similar to those items that were liked in the past. </a:t>
            </a:r>
          </a:p>
          <a:p>
            <a:r>
              <a:rPr lang="en-ZW" cap="none" dirty="0" smtClean="0">
                <a:latin typeface="Arial" panose="020B0604020202020204" pitchFamily="34" charset="0"/>
                <a:cs typeface="Arial" panose="020B0604020202020204" pitchFamily="34" charset="0"/>
              </a:rPr>
              <a:t>It examines previously rated items and recommends best matching item.</a:t>
            </a:r>
            <a:endParaRPr lang="en-ZW" cap="none"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416605"/>
            <a:ext cx="6054936" cy="4776537"/>
          </a:xfrm>
          <a:prstGeom prst="rect">
            <a:avLst/>
          </a:prstGeom>
        </p:spPr>
      </p:pic>
    </p:spTree>
    <p:extLst>
      <p:ext uri="{BB962C8B-B14F-4D97-AF65-F5344CB8AC3E}">
        <p14:creationId xmlns:p14="http://schemas.microsoft.com/office/powerpoint/2010/main" val="18123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93" y="902368"/>
            <a:ext cx="3417594" cy="1321327"/>
          </a:xfrm>
        </p:spPr>
        <p:txBody>
          <a:bodyPr/>
          <a:lstStyle/>
          <a:p>
            <a:r>
              <a:rPr lang="en-ZW" dirty="0" smtClean="0"/>
              <a:t>Collaborative filtering</a:t>
            </a:r>
            <a:endParaRPr lang="en-ZW" dirty="0"/>
          </a:p>
        </p:txBody>
      </p:sp>
      <p:sp>
        <p:nvSpPr>
          <p:cNvPr id="3" name="Content Placeholder 2"/>
          <p:cNvSpPr>
            <a:spLocks noGrp="1"/>
          </p:cNvSpPr>
          <p:nvPr>
            <p:ph sz="quarter" idx="13"/>
          </p:nvPr>
        </p:nvSpPr>
        <p:spPr>
          <a:xfrm>
            <a:off x="324227" y="2603714"/>
            <a:ext cx="5571247" cy="3424107"/>
          </a:xfrm>
        </p:spPr>
        <p:txBody>
          <a:bodyPr>
            <a:normAutofit fontScale="85000" lnSpcReduction="10000"/>
          </a:bodyPr>
          <a:lstStyle/>
          <a:p>
            <a:r>
              <a:rPr lang="en-ZW" cap="none" dirty="0" smtClean="0">
                <a:latin typeface="Arial" panose="020B0604020202020204" pitchFamily="34" charset="0"/>
                <a:cs typeface="Arial" panose="020B0604020202020204" pitchFamily="34" charset="0"/>
              </a:rPr>
              <a:t>Collaborative filtering methods are based on collecting and analysing a large amount of information on users’ behaviours, activities or preferences and predicting what users will like based on their similarity to other users</a:t>
            </a:r>
            <a:r>
              <a:rPr lang="en-ZW" cap="none" dirty="0" smtClean="0">
                <a:latin typeface="Arial" panose="020B0604020202020204" pitchFamily="34" charset="0"/>
                <a:cs typeface="Arial" panose="020B0604020202020204" pitchFamily="34" charset="0"/>
              </a:rPr>
              <a:t>.</a:t>
            </a:r>
          </a:p>
          <a:p>
            <a:endParaRPr lang="en-ZW" cap="none" dirty="0" smtClean="0">
              <a:latin typeface="Arial" panose="020B0604020202020204" pitchFamily="34" charset="0"/>
              <a:cs typeface="Arial" panose="020B0604020202020204" pitchFamily="34" charset="0"/>
            </a:endParaRPr>
          </a:p>
          <a:p>
            <a:r>
              <a:rPr lang="en-ZW" cap="none" dirty="0" smtClean="0">
                <a:latin typeface="Arial" panose="020B0604020202020204" pitchFamily="34" charset="0"/>
                <a:cs typeface="Arial" panose="020B0604020202020204" pitchFamily="34" charset="0"/>
              </a:rPr>
              <a:t>Collaborative filtering system recommends items based on similarity measures between users and/or items. The system recommends those items that are preferred by similar kind of users.</a:t>
            </a:r>
            <a:endParaRPr lang="en-ZW" cap="none"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694" y="902368"/>
            <a:ext cx="5737695" cy="5125453"/>
          </a:xfrm>
          <a:prstGeom prst="rect">
            <a:avLst/>
          </a:prstGeom>
        </p:spPr>
      </p:pic>
    </p:spTree>
    <p:extLst>
      <p:ext uri="{BB962C8B-B14F-4D97-AF65-F5344CB8AC3E}">
        <p14:creationId xmlns:p14="http://schemas.microsoft.com/office/powerpoint/2010/main" val="185261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Advantages of </a:t>
            </a:r>
            <a:br>
              <a:rPr lang="en-ZW" dirty="0" smtClean="0"/>
            </a:br>
            <a:r>
              <a:rPr lang="en-ZW" dirty="0" smtClean="0"/>
              <a:t>collaborative FILTERING</a:t>
            </a:r>
            <a:endParaRPr lang="en-ZW" dirty="0"/>
          </a:p>
        </p:txBody>
      </p:sp>
      <p:sp>
        <p:nvSpPr>
          <p:cNvPr id="3" name="Content Placeholder 2"/>
          <p:cNvSpPr>
            <a:spLocks noGrp="1"/>
          </p:cNvSpPr>
          <p:nvPr>
            <p:ph sz="quarter" idx="13"/>
          </p:nvPr>
        </p:nvSpPr>
        <p:spPr/>
        <p:txBody>
          <a:bodyPr/>
          <a:lstStyle/>
          <a:p>
            <a:r>
              <a:rPr lang="en-ZW" cap="none" dirty="0" smtClean="0">
                <a:latin typeface="Arial" panose="020B0604020202020204" pitchFamily="34" charset="0"/>
                <a:cs typeface="Arial" panose="020B0604020202020204" pitchFamily="34" charset="0"/>
              </a:rPr>
              <a:t>It is content-independent i.e., </a:t>
            </a:r>
            <a:r>
              <a:rPr lang="en-ZW" cap="none" dirty="0">
                <a:latin typeface="Arial" panose="020B0604020202020204" pitchFamily="34" charset="0"/>
                <a:cs typeface="Arial" panose="020B0604020202020204" pitchFamily="34" charset="0"/>
              </a:rPr>
              <a:t>i</a:t>
            </a:r>
            <a:r>
              <a:rPr lang="en-ZW" cap="none" dirty="0" smtClean="0">
                <a:latin typeface="Arial" panose="020B0604020202020204" pitchFamily="34" charset="0"/>
                <a:cs typeface="Arial" panose="020B0604020202020204" pitchFamily="34" charset="0"/>
              </a:rPr>
              <a:t>t relies on connections only.</a:t>
            </a:r>
          </a:p>
          <a:p>
            <a:r>
              <a:rPr lang="en-ZW" cap="none" dirty="0" smtClean="0">
                <a:latin typeface="Arial" panose="020B0604020202020204" pitchFamily="34" charset="0"/>
                <a:cs typeface="Arial" panose="020B0604020202020204" pitchFamily="34" charset="0"/>
              </a:rPr>
              <a:t>Since in Collaborative Filtering people makes explicit ratings so real quality assessment of items are done.</a:t>
            </a:r>
          </a:p>
          <a:p>
            <a:r>
              <a:rPr lang="en-ZW" cap="none" dirty="0" smtClean="0">
                <a:latin typeface="Arial" panose="020B0604020202020204" pitchFamily="34" charset="0"/>
                <a:cs typeface="Arial" panose="020B0604020202020204" pitchFamily="34" charset="0"/>
              </a:rPr>
              <a:t>It does not rely on machine analysable content and therefore it is capable of accurately recommending complex items such as movies without requiring an understanding of the item itself</a:t>
            </a:r>
            <a:r>
              <a:rPr lang="en-ZW" dirty="0" smtClean="0"/>
              <a:t>.</a:t>
            </a:r>
            <a:endParaRPr lang="en-ZW" cap="none" dirty="0" smtClean="0">
              <a:latin typeface="Arial" panose="020B0604020202020204" pitchFamily="34" charset="0"/>
              <a:cs typeface="Arial" panose="020B0604020202020204" pitchFamily="34" charset="0"/>
            </a:endParaRPr>
          </a:p>
          <a:p>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80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Limitations of </a:t>
            </a:r>
            <a:br>
              <a:rPr lang="en-ZW" dirty="0" smtClean="0"/>
            </a:br>
            <a:r>
              <a:rPr lang="en-ZW" dirty="0" smtClean="0"/>
              <a:t>collaborative filtering</a:t>
            </a:r>
            <a:endParaRPr lang="en-ZW" dirty="0"/>
          </a:p>
        </p:txBody>
      </p:sp>
      <p:sp>
        <p:nvSpPr>
          <p:cNvPr id="3" name="Content Placeholder 2"/>
          <p:cNvSpPr>
            <a:spLocks noGrp="1"/>
          </p:cNvSpPr>
          <p:nvPr>
            <p:ph sz="quarter" idx="13"/>
          </p:nvPr>
        </p:nvSpPr>
        <p:spPr/>
        <p:txBody>
          <a:bodyPr>
            <a:normAutofit/>
          </a:bodyPr>
          <a:lstStyle/>
          <a:p>
            <a:r>
              <a:rPr lang="en-ZW" b="1" cap="none" dirty="0" smtClean="0">
                <a:latin typeface="Arial" panose="020B0604020202020204" pitchFamily="34" charset="0"/>
                <a:cs typeface="Arial" panose="020B0604020202020204" pitchFamily="34" charset="0"/>
              </a:rPr>
              <a:t>Cold start problem</a:t>
            </a:r>
            <a:r>
              <a:rPr lang="en-ZW" cap="none" dirty="0" smtClean="0">
                <a:latin typeface="Arial" panose="020B0604020202020204" pitchFamily="34" charset="0"/>
                <a:cs typeface="Arial" panose="020B0604020202020204" pitchFamily="34" charset="0"/>
              </a:rPr>
              <a:t>:</a:t>
            </a:r>
          </a:p>
          <a:p>
            <a:pPr marL="0" indent="0">
              <a:buNone/>
            </a:pPr>
            <a:r>
              <a:rPr lang="en-ZW" cap="none" dirty="0" smtClean="0">
                <a:latin typeface="Arial" panose="020B0604020202020204" pitchFamily="34" charset="0"/>
                <a:cs typeface="Arial" panose="020B0604020202020204" pitchFamily="34" charset="0"/>
              </a:rPr>
              <a:t>    These systems often require a large amount of existing data on a user in order to make accurate  recommendations</a:t>
            </a:r>
            <a:r>
              <a:rPr lang="en-ZW" dirty="0" smtClean="0">
                <a:latin typeface="Arial" panose="020B0604020202020204" pitchFamily="34" charset="0"/>
                <a:cs typeface="Arial" panose="020B0604020202020204" pitchFamily="34" charset="0"/>
              </a:rPr>
              <a:t>.</a:t>
            </a:r>
          </a:p>
          <a:p>
            <a:r>
              <a:rPr lang="en-ZW" b="1" cap="none" dirty="0" smtClean="0">
                <a:latin typeface="Arial" panose="020B0604020202020204" pitchFamily="34" charset="0"/>
                <a:cs typeface="Arial" panose="020B0604020202020204" pitchFamily="34" charset="0"/>
              </a:rPr>
              <a:t>Scalability</a:t>
            </a:r>
            <a:r>
              <a:rPr lang="en-ZW" cap="none" dirty="0" smtClean="0">
                <a:latin typeface="Arial" panose="020B0604020202020204" pitchFamily="34" charset="0"/>
                <a:cs typeface="Arial" panose="020B0604020202020204" pitchFamily="34" charset="0"/>
              </a:rPr>
              <a:t>:</a:t>
            </a:r>
          </a:p>
          <a:p>
            <a:pPr marL="0" indent="0">
              <a:buNone/>
            </a:pPr>
            <a:r>
              <a:rPr lang="en-ZW" cap="none" dirty="0" smtClean="0">
                <a:latin typeface="Arial" panose="020B0604020202020204" pitchFamily="34" charset="0"/>
                <a:cs typeface="Arial" panose="020B0604020202020204" pitchFamily="34" charset="0"/>
              </a:rPr>
              <a:t>    In many of the environments in which these systems make recommendations, there are millions of users and products. Thus, a large amount of computation power is often necessary to calculate recommendations.</a:t>
            </a:r>
            <a:endParaRPr lang="en-ZW"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1806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310</TotalTime>
  <Words>733</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RECOMMENDER SYSTEMS</vt:lpstr>
      <vt:lpstr>What is a recommender system?</vt:lpstr>
      <vt:lpstr>What is a recommender system?</vt:lpstr>
      <vt:lpstr>ADVANTAGES of recommender  systems</vt:lpstr>
      <vt:lpstr>Categories of recommender systems</vt:lpstr>
      <vt:lpstr>CONTENT based filtering</vt:lpstr>
      <vt:lpstr>Collaborative filtering</vt:lpstr>
      <vt:lpstr>Advantages of  collaborative FILTERING</vt:lpstr>
      <vt:lpstr>Limitations of  collaborative filtering</vt:lpstr>
      <vt:lpstr>Hybrid recommender system</vt:lpstr>
      <vt:lpstr>Movie recommender system</vt:lpstr>
      <vt:lpstr>MOVIE RECOMMENDER  SYSTEM</vt:lpstr>
      <vt:lpstr>MOVIE RECOMMENDER SYSTEM</vt:lpstr>
      <vt:lpstr>END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Rachith Bodla</dc:creator>
  <cp:lastModifiedBy>Shankar Sapireddy</cp:lastModifiedBy>
  <cp:revision>12</cp:revision>
  <dcterms:created xsi:type="dcterms:W3CDTF">2017-04-13T10:09:37Z</dcterms:created>
  <dcterms:modified xsi:type="dcterms:W3CDTF">2017-08-31T09:01:33Z</dcterms:modified>
</cp:coreProperties>
</file>