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6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DA3BF9-4B7A-4639-B8E9-902EAD44B310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524410-F1C6-4A08-A1A7-D9837937400D}">
      <dgm:prSet/>
      <dgm:spPr/>
      <dgm:t>
        <a:bodyPr/>
        <a:lstStyle/>
        <a:p>
          <a:r>
            <a:rPr lang="en-US" b="1" i="0"/>
            <a:t>Missing Values:</a:t>
          </a:r>
          <a:r>
            <a:rPr lang="en-US" b="0" i="0"/>
            <a:t> No missing values in the dataset.</a:t>
          </a:r>
          <a:endParaRPr lang="en-US"/>
        </a:p>
      </dgm:t>
    </dgm:pt>
    <dgm:pt modelId="{22EA1AFC-0567-44FB-9FE3-C8BF538DC626}" type="parTrans" cxnId="{A2429984-29AD-451B-8621-85A6CDDABB80}">
      <dgm:prSet/>
      <dgm:spPr/>
      <dgm:t>
        <a:bodyPr/>
        <a:lstStyle/>
        <a:p>
          <a:endParaRPr lang="en-US"/>
        </a:p>
      </dgm:t>
    </dgm:pt>
    <dgm:pt modelId="{C09EBD63-D658-4386-9F07-D4C935BD8265}" type="sibTrans" cxnId="{A2429984-29AD-451B-8621-85A6CDDABB80}">
      <dgm:prSet/>
      <dgm:spPr/>
      <dgm:t>
        <a:bodyPr/>
        <a:lstStyle/>
        <a:p>
          <a:endParaRPr lang="en-US"/>
        </a:p>
      </dgm:t>
    </dgm:pt>
    <dgm:pt modelId="{5A4F6B05-2EE4-440E-9432-8FF247FA8601}">
      <dgm:prSet/>
      <dgm:spPr/>
      <dgm:t>
        <a:bodyPr/>
        <a:lstStyle/>
        <a:p>
          <a:r>
            <a:rPr lang="en-US" b="1" i="0"/>
            <a:t>Duplicates:</a:t>
          </a:r>
          <a:r>
            <a:rPr lang="en-US" b="0" i="0"/>
            <a:t> 127 duplicate rows removed (from 10,000 to 9,873 rows).</a:t>
          </a:r>
          <a:endParaRPr lang="en-US"/>
        </a:p>
      </dgm:t>
    </dgm:pt>
    <dgm:pt modelId="{30A93737-6FFF-44BF-9FB4-86387FDBF008}" type="parTrans" cxnId="{974C643A-E114-4E5C-A3C0-4A16EB11CF05}">
      <dgm:prSet/>
      <dgm:spPr/>
      <dgm:t>
        <a:bodyPr/>
        <a:lstStyle/>
        <a:p>
          <a:endParaRPr lang="en-US"/>
        </a:p>
      </dgm:t>
    </dgm:pt>
    <dgm:pt modelId="{A7AF0FD5-7896-445A-8C45-4C4391E4D300}" type="sibTrans" cxnId="{974C643A-E114-4E5C-A3C0-4A16EB11CF05}">
      <dgm:prSet/>
      <dgm:spPr/>
      <dgm:t>
        <a:bodyPr/>
        <a:lstStyle/>
        <a:p>
          <a:endParaRPr lang="en-US"/>
        </a:p>
      </dgm:t>
    </dgm:pt>
    <dgm:pt modelId="{38CB8A6E-5E05-41E0-88D2-8039B54F5D3F}">
      <dgm:prSet/>
      <dgm:spPr/>
      <dgm:t>
        <a:bodyPr/>
        <a:lstStyle/>
        <a:p>
          <a:r>
            <a:rPr lang="en-US" b="1" i="0"/>
            <a:t>Outliers:</a:t>
          </a:r>
          <a:r>
            <a:rPr lang="en-US" b="0" i="0"/>
            <a:t> No significant outliers detected (Boxplot and IQR method).</a:t>
          </a:r>
          <a:endParaRPr lang="en-US"/>
        </a:p>
      </dgm:t>
    </dgm:pt>
    <dgm:pt modelId="{7C1D2652-0A25-4159-A89F-214544CCD90D}" type="parTrans" cxnId="{B7EB42B4-D081-4FEF-BD06-0974E63F0E1F}">
      <dgm:prSet/>
      <dgm:spPr/>
      <dgm:t>
        <a:bodyPr/>
        <a:lstStyle/>
        <a:p>
          <a:endParaRPr lang="en-US"/>
        </a:p>
      </dgm:t>
    </dgm:pt>
    <dgm:pt modelId="{5BA80F11-96FA-43FF-8106-7E5C147E8E80}" type="sibTrans" cxnId="{B7EB42B4-D081-4FEF-BD06-0974E63F0E1F}">
      <dgm:prSet/>
      <dgm:spPr/>
      <dgm:t>
        <a:bodyPr/>
        <a:lstStyle/>
        <a:p>
          <a:endParaRPr lang="en-US"/>
        </a:p>
      </dgm:t>
    </dgm:pt>
    <dgm:pt modelId="{3F30818D-E903-8048-93D5-33C09C168783}" type="pres">
      <dgm:prSet presAssocID="{48DA3BF9-4B7A-4639-B8E9-902EAD44B310}" presName="compositeShape" presStyleCnt="0">
        <dgm:presLayoutVars>
          <dgm:chMax val="7"/>
          <dgm:dir/>
          <dgm:resizeHandles val="exact"/>
        </dgm:presLayoutVars>
      </dgm:prSet>
      <dgm:spPr/>
    </dgm:pt>
    <dgm:pt modelId="{5FD9853F-0EDD-D949-A7C6-20BD9CEAA59A}" type="pres">
      <dgm:prSet presAssocID="{48DA3BF9-4B7A-4639-B8E9-902EAD44B310}" presName="wedge1" presStyleLbl="node1" presStyleIdx="0" presStyleCnt="3"/>
      <dgm:spPr/>
    </dgm:pt>
    <dgm:pt modelId="{CB41F044-47EE-6449-A726-2CD43A96A0F6}" type="pres">
      <dgm:prSet presAssocID="{48DA3BF9-4B7A-4639-B8E9-902EAD44B310}" presName="dummy1a" presStyleCnt="0"/>
      <dgm:spPr/>
    </dgm:pt>
    <dgm:pt modelId="{60A6C9FB-5E04-CF45-B39B-C4FC7F98478F}" type="pres">
      <dgm:prSet presAssocID="{48DA3BF9-4B7A-4639-B8E9-902EAD44B310}" presName="dummy1b" presStyleCnt="0"/>
      <dgm:spPr/>
    </dgm:pt>
    <dgm:pt modelId="{3B570F7D-A396-9B4F-8D84-8963184351A7}" type="pres">
      <dgm:prSet presAssocID="{48DA3BF9-4B7A-4639-B8E9-902EAD44B31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9CBA45A-34C7-5A41-A6B0-74D2492774CF}" type="pres">
      <dgm:prSet presAssocID="{48DA3BF9-4B7A-4639-B8E9-902EAD44B310}" presName="wedge2" presStyleLbl="node1" presStyleIdx="1" presStyleCnt="3"/>
      <dgm:spPr/>
    </dgm:pt>
    <dgm:pt modelId="{AA4AB10A-466B-0D48-A68E-7AD2077AAA73}" type="pres">
      <dgm:prSet presAssocID="{48DA3BF9-4B7A-4639-B8E9-902EAD44B310}" presName="dummy2a" presStyleCnt="0"/>
      <dgm:spPr/>
    </dgm:pt>
    <dgm:pt modelId="{26C450EC-51E3-8C4B-B84F-81B9A5DE7936}" type="pres">
      <dgm:prSet presAssocID="{48DA3BF9-4B7A-4639-B8E9-902EAD44B310}" presName="dummy2b" presStyleCnt="0"/>
      <dgm:spPr/>
    </dgm:pt>
    <dgm:pt modelId="{1D8FD220-76F4-4D46-ABC7-EFED60B8D990}" type="pres">
      <dgm:prSet presAssocID="{48DA3BF9-4B7A-4639-B8E9-902EAD44B31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3290132-73AD-3E43-B1E3-16AC1792090B}" type="pres">
      <dgm:prSet presAssocID="{48DA3BF9-4B7A-4639-B8E9-902EAD44B310}" presName="wedge3" presStyleLbl="node1" presStyleIdx="2" presStyleCnt="3"/>
      <dgm:spPr/>
    </dgm:pt>
    <dgm:pt modelId="{2B19C0A5-283E-B44C-A54E-A75F333FFABE}" type="pres">
      <dgm:prSet presAssocID="{48DA3BF9-4B7A-4639-B8E9-902EAD44B310}" presName="dummy3a" presStyleCnt="0"/>
      <dgm:spPr/>
    </dgm:pt>
    <dgm:pt modelId="{3F5AB65E-DC56-1C48-8B2C-09AADCB96C85}" type="pres">
      <dgm:prSet presAssocID="{48DA3BF9-4B7A-4639-B8E9-902EAD44B310}" presName="dummy3b" presStyleCnt="0"/>
      <dgm:spPr/>
    </dgm:pt>
    <dgm:pt modelId="{79E4CF63-3DEF-E246-9434-AC537E384495}" type="pres">
      <dgm:prSet presAssocID="{48DA3BF9-4B7A-4639-B8E9-902EAD44B31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258154EF-1E7B-9642-97A7-C59F6D9BB649}" type="pres">
      <dgm:prSet presAssocID="{C09EBD63-D658-4386-9F07-D4C935BD8265}" presName="arrowWedge1" presStyleLbl="fgSibTrans2D1" presStyleIdx="0" presStyleCnt="3"/>
      <dgm:spPr/>
    </dgm:pt>
    <dgm:pt modelId="{7A7C35A0-45D9-444A-A069-662702109E11}" type="pres">
      <dgm:prSet presAssocID="{A7AF0FD5-7896-445A-8C45-4C4391E4D300}" presName="arrowWedge2" presStyleLbl="fgSibTrans2D1" presStyleIdx="1" presStyleCnt="3"/>
      <dgm:spPr/>
    </dgm:pt>
    <dgm:pt modelId="{6617F7F1-20A8-F746-9587-435172281F2E}" type="pres">
      <dgm:prSet presAssocID="{5BA80F11-96FA-43FF-8106-7E5C147E8E80}" presName="arrowWedge3" presStyleLbl="fgSibTrans2D1" presStyleIdx="2" presStyleCnt="3"/>
      <dgm:spPr/>
    </dgm:pt>
  </dgm:ptLst>
  <dgm:cxnLst>
    <dgm:cxn modelId="{E97AFA18-AC31-FF40-BE46-096EBAE6D245}" type="presOf" srcId="{5A4F6B05-2EE4-440E-9432-8FF247FA8601}" destId="{1D8FD220-76F4-4D46-ABC7-EFED60B8D990}" srcOrd="1" destOrd="0" presId="urn:microsoft.com/office/officeart/2005/8/layout/cycle8"/>
    <dgm:cxn modelId="{5CCF8D2E-E33E-3340-BD90-2DCFFDE7AF6C}" type="presOf" srcId="{38CB8A6E-5E05-41E0-88D2-8039B54F5D3F}" destId="{79E4CF63-3DEF-E246-9434-AC537E384495}" srcOrd="1" destOrd="0" presId="urn:microsoft.com/office/officeart/2005/8/layout/cycle8"/>
    <dgm:cxn modelId="{974C643A-E114-4E5C-A3C0-4A16EB11CF05}" srcId="{48DA3BF9-4B7A-4639-B8E9-902EAD44B310}" destId="{5A4F6B05-2EE4-440E-9432-8FF247FA8601}" srcOrd="1" destOrd="0" parTransId="{30A93737-6FFF-44BF-9FB4-86387FDBF008}" sibTransId="{A7AF0FD5-7896-445A-8C45-4C4391E4D300}"/>
    <dgm:cxn modelId="{41238159-47C6-B44B-91CF-DE2CDCE53A9C}" type="presOf" srcId="{14524410-F1C6-4A08-A1A7-D9837937400D}" destId="{3B570F7D-A396-9B4F-8D84-8963184351A7}" srcOrd="1" destOrd="0" presId="urn:microsoft.com/office/officeart/2005/8/layout/cycle8"/>
    <dgm:cxn modelId="{E3BD6E63-79C7-4B47-957B-065EEEDC2AEA}" type="presOf" srcId="{38CB8A6E-5E05-41E0-88D2-8039B54F5D3F}" destId="{B3290132-73AD-3E43-B1E3-16AC1792090B}" srcOrd="0" destOrd="0" presId="urn:microsoft.com/office/officeart/2005/8/layout/cycle8"/>
    <dgm:cxn modelId="{A2429984-29AD-451B-8621-85A6CDDABB80}" srcId="{48DA3BF9-4B7A-4639-B8E9-902EAD44B310}" destId="{14524410-F1C6-4A08-A1A7-D9837937400D}" srcOrd="0" destOrd="0" parTransId="{22EA1AFC-0567-44FB-9FE3-C8BF538DC626}" sibTransId="{C09EBD63-D658-4386-9F07-D4C935BD8265}"/>
    <dgm:cxn modelId="{9A9C9988-6FFB-AB48-B9EC-79FDA3CF4E80}" type="presOf" srcId="{14524410-F1C6-4A08-A1A7-D9837937400D}" destId="{5FD9853F-0EDD-D949-A7C6-20BD9CEAA59A}" srcOrd="0" destOrd="0" presId="urn:microsoft.com/office/officeart/2005/8/layout/cycle8"/>
    <dgm:cxn modelId="{48A9678B-3FB2-1148-88DD-F182319CDEE7}" type="presOf" srcId="{5A4F6B05-2EE4-440E-9432-8FF247FA8601}" destId="{C9CBA45A-34C7-5A41-A6B0-74D2492774CF}" srcOrd="0" destOrd="0" presId="urn:microsoft.com/office/officeart/2005/8/layout/cycle8"/>
    <dgm:cxn modelId="{7DD6BAA6-2935-DC42-A187-8A26AE1BF5F5}" type="presOf" srcId="{48DA3BF9-4B7A-4639-B8E9-902EAD44B310}" destId="{3F30818D-E903-8048-93D5-33C09C168783}" srcOrd="0" destOrd="0" presId="urn:microsoft.com/office/officeart/2005/8/layout/cycle8"/>
    <dgm:cxn modelId="{B7EB42B4-D081-4FEF-BD06-0974E63F0E1F}" srcId="{48DA3BF9-4B7A-4639-B8E9-902EAD44B310}" destId="{38CB8A6E-5E05-41E0-88D2-8039B54F5D3F}" srcOrd="2" destOrd="0" parTransId="{7C1D2652-0A25-4159-A89F-214544CCD90D}" sibTransId="{5BA80F11-96FA-43FF-8106-7E5C147E8E80}"/>
    <dgm:cxn modelId="{86766E0F-0CCB-4C4D-8DF8-0AFF4641501F}" type="presParOf" srcId="{3F30818D-E903-8048-93D5-33C09C168783}" destId="{5FD9853F-0EDD-D949-A7C6-20BD9CEAA59A}" srcOrd="0" destOrd="0" presId="urn:microsoft.com/office/officeart/2005/8/layout/cycle8"/>
    <dgm:cxn modelId="{C2F2EAC4-6A5A-5244-A66F-7C01BC427F94}" type="presParOf" srcId="{3F30818D-E903-8048-93D5-33C09C168783}" destId="{CB41F044-47EE-6449-A726-2CD43A96A0F6}" srcOrd="1" destOrd="0" presId="urn:microsoft.com/office/officeart/2005/8/layout/cycle8"/>
    <dgm:cxn modelId="{3699A1DC-6858-DE42-9968-0E3466673E3D}" type="presParOf" srcId="{3F30818D-E903-8048-93D5-33C09C168783}" destId="{60A6C9FB-5E04-CF45-B39B-C4FC7F98478F}" srcOrd="2" destOrd="0" presId="urn:microsoft.com/office/officeart/2005/8/layout/cycle8"/>
    <dgm:cxn modelId="{86FA335A-CDB3-514D-B9CB-3B24E6451C63}" type="presParOf" srcId="{3F30818D-E903-8048-93D5-33C09C168783}" destId="{3B570F7D-A396-9B4F-8D84-8963184351A7}" srcOrd="3" destOrd="0" presId="urn:microsoft.com/office/officeart/2005/8/layout/cycle8"/>
    <dgm:cxn modelId="{17E9D266-6182-1142-B89E-E70503A898CE}" type="presParOf" srcId="{3F30818D-E903-8048-93D5-33C09C168783}" destId="{C9CBA45A-34C7-5A41-A6B0-74D2492774CF}" srcOrd="4" destOrd="0" presId="urn:microsoft.com/office/officeart/2005/8/layout/cycle8"/>
    <dgm:cxn modelId="{BA22F289-BC6C-5A4D-B90F-F3A295D282FF}" type="presParOf" srcId="{3F30818D-E903-8048-93D5-33C09C168783}" destId="{AA4AB10A-466B-0D48-A68E-7AD2077AAA73}" srcOrd="5" destOrd="0" presId="urn:microsoft.com/office/officeart/2005/8/layout/cycle8"/>
    <dgm:cxn modelId="{E7D02DA4-C889-D045-8035-B9C69016CDE9}" type="presParOf" srcId="{3F30818D-E903-8048-93D5-33C09C168783}" destId="{26C450EC-51E3-8C4B-B84F-81B9A5DE7936}" srcOrd="6" destOrd="0" presId="urn:microsoft.com/office/officeart/2005/8/layout/cycle8"/>
    <dgm:cxn modelId="{D737D0E9-DED0-1045-BE28-747BB5E96B57}" type="presParOf" srcId="{3F30818D-E903-8048-93D5-33C09C168783}" destId="{1D8FD220-76F4-4D46-ABC7-EFED60B8D990}" srcOrd="7" destOrd="0" presId="urn:microsoft.com/office/officeart/2005/8/layout/cycle8"/>
    <dgm:cxn modelId="{FD90BCA9-27B4-AF4C-8E5A-14423DFDA83D}" type="presParOf" srcId="{3F30818D-E903-8048-93D5-33C09C168783}" destId="{B3290132-73AD-3E43-B1E3-16AC1792090B}" srcOrd="8" destOrd="0" presId="urn:microsoft.com/office/officeart/2005/8/layout/cycle8"/>
    <dgm:cxn modelId="{40A7EC41-DB33-CF46-B41B-61974B876DD7}" type="presParOf" srcId="{3F30818D-E903-8048-93D5-33C09C168783}" destId="{2B19C0A5-283E-B44C-A54E-A75F333FFABE}" srcOrd="9" destOrd="0" presId="urn:microsoft.com/office/officeart/2005/8/layout/cycle8"/>
    <dgm:cxn modelId="{06EE8B68-62C2-4B46-A7F2-0E97B7886D0D}" type="presParOf" srcId="{3F30818D-E903-8048-93D5-33C09C168783}" destId="{3F5AB65E-DC56-1C48-8B2C-09AADCB96C85}" srcOrd="10" destOrd="0" presId="urn:microsoft.com/office/officeart/2005/8/layout/cycle8"/>
    <dgm:cxn modelId="{A1F673C4-03FF-A949-928E-604050783C02}" type="presParOf" srcId="{3F30818D-E903-8048-93D5-33C09C168783}" destId="{79E4CF63-3DEF-E246-9434-AC537E384495}" srcOrd="11" destOrd="0" presId="urn:microsoft.com/office/officeart/2005/8/layout/cycle8"/>
    <dgm:cxn modelId="{2CB8F03F-A642-2C4F-BEE0-575B01FD16E8}" type="presParOf" srcId="{3F30818D-E903-8048-93D5-33C09C168783}" destId="{258154EF-1E7B-9642-97A7-C59F6D9BB649}" srcOrd="12" destOrd="0" presId="urn:microsoft.com/office/officeart/2005/8/layout/cycle8"/>
    <dgm:cxn modelId="{B5CFEAF4-EE47-234B-A9A7-75A2C6CAA83B}" type="presParOf" srcId="{3F30818D-E903-8048-93D5-33C09C168783}" destId="{7A7C35A0-45D9-444A-A069-662702109E11}" srcOrd="13" destOrd="0" presId="urn:microsoft.com/office/officeart/2005/8/layout/cycle8"/>
    <dgm:cxn modelId="{65932B11-8E8C-9B4C-A1D1-1E227B14967A}" type="presParOf" srcId="{3F30818D-E903-8048-93D5-33C09C168783}" destId="{6617F7F1-20A8-F746-9587-435172281F2E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9853F-0EDD-D949-A7C6-20BD9CEAA59A}">
      <dsp:nvSpPr>
        <dsp:cNvPr id="0" name=""/>
        <dsp:cNvSpPr/>
      </dsp:nvSpPr>
      <dsp:spPr>
        <a:xfrm>
          <a:off x="1229907" y="282836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Missing Values:</a:t>
          </a:r>
          <a:r>
            <a:rPr lang="en-US" sz="1300" b="0" i="0" kern="1200"/>
            <a:t> No missing values in the dataset.</a:t>
          </a:r>
          <a:endParaRPr lang="en-US" sz="1300" kern="1200"/>
        </a:p>
      </dsp:txBody>
      <dsp:txXfrm>
        <a:off x="3156244" y="1057375"/>
        <a:ext cx="1305401" cy="1087834"/>
      </dsp:txXfrm>
    </dsp:sp>
    <dsp:sp modelId="{C9CBA45A-34C7-5A41-A6B0-74D2492774CF}">
      <dsp:nvSpPr>
        <dsp:cNvPr id="0" name=""/>
        <dsp:cNvSpPr/>
      </dsp:nvSpPr>
      <dsp:spPr>
        <a:xfrm>
          <a:off x="1154629" y="413377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Duplicates:</a:t>
          </a:r>
          <a:r>
            <a:rPr lang="en-US" sz="1300" b="0" i="0" kern="1200"/>
            <a:t> 127 duplicate rows removed (from 10,000 to 9,873 rows).</a:t>
          </a:r>
          <a:endParaRPr lang="en-US" sz="1300" kern="1200"/>
        </a:p>
      </dsp:txBody>
      <dsp:txXfrm>
        <a:off x="2024896" y="2784856"/>
        <a:ext cx="1958102" cy="957294"/>
      </dsp:txXfrm>
    </dsp:sp>
    <dsp:sp modelId="{B3290132-73AD-3E43-B1E3-16AC1792090B}">
      <dsp:nvSpPr>
        <dsp:cNvPr id="0" name=""/>
        <dsp:cNvSpPr/>
      </dsp:nvSpPr>
      <dsp:spPr>
        <a:xfrm>
          <a:off x="1079350" y="282836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Outliers:</a:t>
          </a:r>
          <a:r>
            <a:rPr lang="en-US" sz="1300" b="0" i="0" kern="1200"/>
            <a:t> No significant outliers detected (Boxplot and IQR method).</a:t>
          </a:r>
          <a:endParaRPr lang="en-US" sz="1300" kern="1200"/>
        </a:p>
      </dsp:txBody>
      <dsp:txXfrm>
        <a:off x="1502736" y="1057375"/>
        <a:ext cx="1305401" cy="1087834"/>
      </dsp:txXfrm>
    </dsp:sp>
    <dsp:sp modelId="{258154EF-1E7B-9642-97A7-C59F6D9BB649}">
      <dsp:nvSpPr>
        <dsp:cNvPr id="0" name=""/>
        <dsp:cNvSpPr/>
      </dsp:nvSpPr>
      <dsp:spPr>
        <a:xfrm>
          <a:off x="1003939" y="56567"/>
          <a:ext cx="4107663" cy="4107663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35A0-45D9-444A-A069-662702109E11}">
      <dsp:nvSpPr>
        <dsp:cNvPr id="0" name=""/>
        <dsp:cNvSpPr/>
      </dsp:nvSpPr>
      <dsp:spPr>
        <a:xfrm>
          <a:off x="928359" y="186876"/>
          <a:ext cx="4107663" cy="4107663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7F7F1-20A8-F746-9587-435172281F2E}">
      <dsp:nvSpPr>
        <dsp:cNvPr id="0" name=""/>
        <dsp:cNvSpPr/>
      </dsp:nvSpPr>
      <dsp:spPr>
        <a:xfrm>
          <a:off x="852779" y="56567"/>
          <a:ext cx="4107663" cy="4107663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9B2B-EA1B-412D-C695-547841281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D2E19-B780-AF5C-A3C5-E06ECF07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0D0B-1436-6C2C-7034-66345DCF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E86A-0EE4-D955-8578-9F8C8B3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69AD-389E-E99F-FCD5-7D845940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8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D57D-83C4-2E93-BB21-2DBA5D72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E0877-F174-23D9-BFB3-BA88635C5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E2AA0-E759-9206-A704-97515141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E26F-E65A-A998-2436-DCED841D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B1C9-7D0C-63FA-539F-6E80EFF9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46788-CD8C-B433-B934-9378051D2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C8F93-B76C-4D73-BD93-69083A96A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7D5B-A4CA-208C-F1E7-05331DFF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F707-A3F3-E64F-C950-2B922003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A9DC-49C5-2092-33DF-17AA9BCE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1B47-C522-A3DB-044A-B27256B8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4C69-87F0-3048-EC5B-60F8A4B3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2A24-C7A0-F96F-7958-90D55B73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84BBF-10D7-A4A6-30A9-D1C4685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9C946-67D6-48AE-3D74-56055BE9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0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A653-6177-DFF7-DC54-AF446980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55F2E-A689-F83B-0B39-F32D67DD8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AD8B-C457-6A45-4B3A-A6450094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38C9-6C96-62C2-E4D7-085B9E0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9827-A582-8BB4-A608-60364538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5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85E3-7169-7284-CF6F-61DA6E09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490D-99A6-758F-471C-5259C479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65D23-D6FB-EA00-4C96-D12FB5DA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2303E-B7AF-7E0C-6307-D78E478AA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7381-697F-011B-F1FA-077A9A4A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8F7B8-0E09-ABB3-5FB6-6152BE2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DCF4-797F-DA7E-485B-5522502E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6C35B-61B1-BDBD-EC82-BF0CECDA9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E0FF8-E5D8-D442-3E40-1D5ADE2E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EB75-1312-4182-1D0A-BCAC524D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2393B-9CA7-7321-136C-D85A87721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88D90-4181-1529-43B5-72803568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EEA55-8018-916D-0280-B4F594D6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AFA02-5FA9-0F82-83F8-95BAC109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FDB-7A70-87E2-4BD8-9B91181E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61AAB-ABEA-17B8-E0AC-77FA06BC4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1FFB-100B-1C02-AD1A-F5642ABC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55A8-69D8-271F-8511-A47A37C4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334A-C264-96EC-352F-3DFC535D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7F26E-7E74-364D-801D-8E71479D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0FA36-9669-F8F5-1765-0C803A91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5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4369-E1BB-C53D-6FD9-22085E7C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65F8-239D-2870-C541-0E4B645C2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6B388-78BE-9B30-D523-9882EA3D3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E0A0A-EBA6-21EE-490F-8C301DDB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2002-C810-A4EC-5473-BCC80F4A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A9F1-5619-5AC7-A9F9-4F978D8F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8F2-6534-1F1A-8852-3AD81FB3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81446-18FB-F2FC-9D6B-01B5BC9C4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B0D18-AD41-93FA-3DD9-0E81B95D0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62934-EABC-FE7F-A575-172189C1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6997-5343-BFB2-9DF9-E4739878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40360-0BB4-F05C-428F-7EF8AB37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0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8D8FC-A231-7C6F-FE2A-60987390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49099-C313-A7CD-F9C3-E1DF65296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4088-101B-6215-237C-674C0B176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C3B2A-95CD-6341-BBEA-0E42C39CF810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28DC-58AD-5F23-CDA6-44E072CC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B6685-D8D8-C29C-8327-D9A37AF8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272A0-AF87-E449-8974-81334A3E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0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039D8-A7DA-FA7B-51FC-DD37B588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38" y="1741516"/>
            <a:ext cx="4650810" cy="2807038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2200" b="1" kern="1200" dirty="0">
                <a:latin typeface="+mj-lt"/>
                <a:ea typeface="+mj-ea"/>
                <a:cs typeface="+mj-cs"/>
              </a:rPr>
              <a:t>Statistical Analysis and Data Processing on Predicting Student Performance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br>
              <a:rPr lang="en-US" sz="1400" kern="1200" dirty="0">
                <a:latin typeface="+mj-lt"/>
                <a:ea typeface="+mj-ea"/>
                <a:cs typeface="+mj-cs"/>
              </a:rPr>
            </a:br>
            <a:br>
              <a:rPr lang="en-US" sz="1400" kern="1200" dirty="0">
                <a:latin typeface="+mj-lt"/>
                <a:ea typeface="+mj-ea"/>
                <a:cs typeface="+mj-cs"/>
              </a:rPr>
            </a:br>
            <a:br>
              <a:rPr lang="en-US" sz="1400" kern="1200" dirty="0">
                <a:latin typeface="+mj-lt"/>
                <a:ea typeface="+mj-ea"/>
                <a:cs typeface="+mj-cs"/>
              </a:rPr>
            </a:br>
            <a:br>
              <a:rPr lang="en-US" sz="1400" kern="1200" dirty="0">
                <a:latin typeface="+mj-lt"/>
                <a:ea typeface="+mj-ea"/>
                <a:cs typeface="+mj-cs"/>
              </a:rPr>
            </a:br>
            <a:br>
              <a:rPr lang="en-US" sz="1400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latin typeface="+mj-lt"/>
                <a:ea typeface="+mj-ea"/>
                <a:cs typeface="+mj-cs"/>
              </a:rPr>
              <a:t>Student Name:</a:t>
            </a:r>
            <a:r>
              <a:rPr lang="en-US" sz="1400" kern="1200" dirty="0">
                <a:latin typeface="+mj-lt"/>
                <a:ea typeface="+mj-ea"/>
                <a:cs typeface="+mj-cs"/>
              </a:rPr>
              <a:t> Kunga Nyima Gurung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latin typeface="+mj-lt"/>
                <a:ea typeface="+mj-ea"/>
                <a:cs typeface="+mj-cs"/>
              </a:rPr>
              <a:t>Course:</a:t>
            </a:r>
            <a:r>
              <a:rPr lang="en-US" sz="1400" kern="1200" dirty="0">
                <a:latin typeface="+mj-lt"/>
                <a:ea typeface="+mj-ea"/>
                <a:cs typeface="+mj-cs"/>
              </a:rPr>
              <a:t> GCIS-523-0B: Statistical Computing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latin typeface="+mj-lt"/>
                <a:ea typeface="+mj-ea"/>
                <a:cs typeface="+mj-cs"/>
              </a:rPr>
              <a:t>Instructor:</a:t>
            </a:r>
            <a:r>
              <a:rPr lang="en-US" sz="1400" kern="1200" dirty="0">
                <a:latin typeface="+mj-lt"/>
                <a:ea typeface="+mj-ea"/>
                <a:cs typeface="+mj-cs"/>
              </a:rPr>
              <a:t> Marwah Obaid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latin typeface="+mj-lt"/>
                <a:ea typeface="+mj-ea"/>
                <a:cs typeface="+mj-cs"/>
              </a:rPr>
              <a:t>University:</a:t>
            </a:r>
            <a:r>
              <a:rPr lang="en-US" sz="1400" kern="1200" dirty="0">
                <a:latin typeface="+mj-lt"/>
                <a:ea typeface="+mj-ea"/>
                <a:cs typeface="+mj-cs"/>
              </a:rPr>
              <a:t> Gannon University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r>
              <a:rPr lang="en-US" sz="1400" b="1" kern="1200" dirty="0">
                <a:latin typeface="+mj-lt"/>
                <a:ea typeface="+mj-ea"/>
                <a:cs typeface="+mj-cs"/>
              </a:rPr>
              <a:t>Student ID: 318127501</a:t>
            </a:r>
            <a:br>
              <a:rPr lang="en-US" sz="1400" kern="1200" dirty="0">
                <a:latin typeface="+mj-lt"/>
                <a:ea typeface="+mj-ea"/>
                <a:cs typeface="+mj-cs"/>
              </a:rPr>
            </a:br>
            <a:endParaRPr lang="en-US" sz="14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and person in front of a computer screen&#10;&#10;Description automatically generated">
            <a:extLst>
              <a:ext uri="{FF2B5EF4-FFF2-40B4-BE49-F238E27FC236}">
                <a16:creationId xmlns:a16="http://schemas.microsoft.com/office/drawing/2014/main" id="{8003CF19-76B9-219C-752F-CC41012B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66" y="1559698"/>
            <a:ext cx="5576828" cy="367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1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3170-0782-1364-EABD-88E7A2B9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Model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C5C53-C027-D4E1-F482-9110C4DB2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46673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Metrics: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 Squared Error (MSE):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4.3059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Root Mean Squared Error (RMSE):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2.0751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R-squared (R2):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0.9884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model explains 98.84% of the variance in Performance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7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33FD3-E874-0A9E-FB81-D151E90D2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>
                <a:effectLst/>
              </a:rPr>
              <a:t>Model Coefficients</a:t>
            </a:r>
            <a:endParaRPr lang="en-US" sz="4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BFFE-1A7C-4B71-F2A6-B7888D9A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Interpretation of Coefficients:</a:t>
            </a:r>
            <a:endParaRPr lang="en-US" sz="1600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Hours Studied:</a:t>
            </a:r>
            <a:r>
              <a:rPr lang="en-US" sz="1600" b="0" i="0" u="none" strike="noStrike">
                <a:effectLst/>
              </a:rPr>
              <a:t> +2.85 points for each additional hour.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Previous Scores:</a:t>
            </a:r>
            <a:r>
              <a:rPr lang="en-US" sz="1600" b="0" i="0" u="none" strike="noStrike">
                <a:effectLst/>
              </a:rPr>
              <a:t> +1.02 points for each additional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Extracurricular Activities:</a:t>
            </a:r>
            <a:r>
              <a:rPr lang="en-US" sz="1600" b="0" i="0" u="none" strike="noStrike">
                <a:effectLst/>
              </a:rPr>
              <a:t> +0.57 points for each additional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Sleep Hours:</a:t>
            </a:r>
            <a:r>
              <a:rPr lang="en-US" sz="1600" b="0" i="0" u="none" strike="noStrike">
                <a:effectLst/>
              </a:rPr>
              <a:t> +0.47 points for each additional hour of sleep.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Sample Question Papers Practiced:</a:t>
            </a:r>
            <a:r>
              <a:rPr lang="en-US" sz="1600" b="0" i="0" u="none" strike="noStrike">
                <a:effectLst/>
              </a:rPr>
              <a:t> +0.19 points for each additional paper.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>
                <a:effectLst/>
              </a:rPr>
              <a:t>Intercept:</a:t>
            </a:r>
            <a:r>
              <a:rPr lang="en-US" sz="1600" b="0" i="0" u="none" strike="noStrike">
                <a:effectLst/>
              </a:rPr>
              <a:t> -33.9813 (when all variables are 0).</a:t>
            </a:r>
          </a:p>
          <a:p>
            <a:endParaRPr lang="en-US" sz="1600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957A4C5-7C78-B3D2-0D4A-A7632932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9" y="2479965"/>
            <a:ext cx="4785700" cy="28013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8816B-F820-6B20-9AF7-D57148D1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 i="0" u="none" strike="noStrike">
                <a:effectLst/>
              </a:rPr>
              <a:t>Actual vs Predicted Performance Index</a:t>
            </a:r>
            <a:endParaRPr lang="en-US" sz="3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0B13C-B585-DFDB-23CA-D88C2966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Visualization:</a:t>
            </a:r>
            <a:r>
              <a:rPr lang="en-US" sz="2000" b="0" i="0" u="none" strike="noStrike">
                <a:effectLst/>
              </a:rPr>
              <a:t> Scatter plot showing the relationship between actual and predicted performance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Interpretation:</a:t>
            </a:r>
            <a:r>
              <a:rPr lang="en-US" sz="2000" b="0" i="0" u="none" strike="noStrike">
                <a:effectLst/>
              </a:rPr>
              <a:t> Points closely align with the diagonal line, indicating accurate predictions.</a:t>
            </a:r>
          </a:p>
          <a:p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C63D1766-4DBA-BE92-D7B6-6D2689A4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70" r="866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4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75E-B8D1-1394-5F5F-9EC18151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4F19-ADB6-F950-AEAB-9908BD56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Findings: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Previous Scores and Hours Studied have a significant impact on student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Extracurricular Activities, Sleep Hours, and Sample Question Papers Practiced have weak correlations.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Model Accuracy: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The linear regression model provides highly accurate predictions (R2 = 0.9884).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CEE6-FCC5-C006-37CF-31E93803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446" y="586155"/>
            <a:ext cx="9882554" cy="1376362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E097C-E573-4A84-3FAE-DF49E9434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323" y="2901461"/>
            <a:ext cx="11172092" cy="30421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Objective: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analyze and predict the performance of students based on various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Features: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Hours Studied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Previous Scores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Extracurricular Activities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Sleep Hours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Sample Question Papers Practiced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9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2500-FAC2-422B-4E68-36C47D0E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</a:rPr>
              <a:t>Data Overview</a:t>
            </a:r>
            <a:endParaRPr lang="en-US" sz="36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D0D0-DC71-9A5C-28EA-AD2716EF9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4" y="2228482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effectLst/>
              </a:rPr>
              <a:t>Dataset Information:</a:t>
            </a:r>
            <a:endParaRPr lang="en-US" sz="1700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Rows: 10,000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Columns: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effectLst/>
              </a:rPr>
              <a:t>Columns:</a:t>
            </a:r>
            <a:endParaRPr lang="en-US" sz="1700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Hours Studied, Previous Scores, Extracurricular Activities, Sleep Hours, Sample Question Papers Practiced, Performance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i="0" u="none" strike="noStrike" dirty="0">
                <a:effectLst/>
              </a:rPr>
              <a:t>Data Type:</a:t>
            </a:r>
            <a:endParaRPr lang="en-US" sz="1700" b="0" i="0" u="none" strike="noStrike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4 Numeric (int, float)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0" i="0" u="none" strike="noStrike" dirty="0">
                <a:effectLst/>
              </a:rPr>
              <a:t>1 Categorical (Extracurricular Activities)</a:t>
            </a:r>
          </a:p>
          <a:p>
            <a:endParaRPr lang="en-US" sz="17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8DB3C2-C7CC-E4D2-4220-765CB69FE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060331"/>
            <a:ext cx="5628018" cy="250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9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777D-3C8C-F653-7BB1-CAB45EB4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>
                <a:solidFill>
                  <a:srgbClr val="000000"/>
                </a:solidFill>
                <a:effectLst/>
              </a:rPr>
              <a:t>Data Cleaning Process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65A533-F695-E834-7738-42391FED2F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1728" y="1825625"/>
          <a:ext cx="59643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oup of blue boxes&#10;&#10;Description automatically generated">
            <a:extLst>
              <a:ext uri="{FF2B5EF4-FFF2-40B4-BE49-F238E27FC236}">
                <a16:creationId xmlns:a16="http://schemas.microsoft.com/office/drawing/2014/main" id="{3A74F8E3-051C-5E57-1671-34AD2EF2C3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110" y="1180900"/>
            <a:ext cx="5791200" cy="49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1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9C7AA-E15F-0B67-523B-451056BB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>
                <a:effectLst/>
              </a:rPr>
              <a:t>Encoding Categorical Variables</a:t>
            </a:r>
            <a:endParaRPr lang="en-US" sz="48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75B9-BDC0-F715-827F-C07F7426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Extracurricular Activities:</a:t>
            </a:r>
            <a:r>
              <a:rPr lang="en-US" sz="2000" b="0" i="0" u="none" strike="noStrike">
                <a:effectLst/>
              </a:rPr>
              <a:t> Categorical data encoded using LabelEncoder for numerical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Encoded Values:</a:t>
            </a:r>
            <a:endParaRPr lang="en-US" sz="2000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Yes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No = 0</a:t>
            </a:r>
          </a:p>
          <a:p>
            <a:endParaRPr lang="en-US" sz="20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E737CB2-B91D-79A0-2D4D-6857912F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91155"/>
            <a:ext cx="5150277" cy="13004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0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DC8E4-FD46-BFFE-F953-FA2ADA68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>
                <a:effectLst/>
              </a:rPr>
              <a:t>Correlation Analysis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47B7BB-04CA-E738-5FEA-2B591194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5" y="2389217"/>
            <a:ext cx="5648485" cy="3540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7B16-1720-9539-2C0C-F65DE900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Correlation with Performance Index:</a:t>
            </a:r>
            <a:endParaRPr lang="en-US" sz="1900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Previous Scores:</a:t>
            </a:r>
            <a:r>
              <a:rPr lang="en-US" sz="1900" b="0" i="0" u="none" strike="noStrike">
                <a:effectLst/>
              </a:rPr>
              <a:t> 0.92 (Strong Positive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Hours Studied:</a:t>
            </a:r>
            <a:r>
              <a:rPr lang="en-US" sz="1900" b="0" i="0" u="none" strike="noStrike">
                <a:effectLst/>
              </a:rPr>
              <a:t> 0.38 (Moderate Positive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Extracurricular Activities:</a:t>
            </a:r>
            <a:r>
              <a:rPr lang="en-US" sz="1900" b="0" i="0" u="none" strike="noStrike">
                <a:effectLst/>
              </a:rPr>
              <a:t> 0.03 (Very Weak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Sleep Hours:</a:t>
            </a:r>
            <a:r>
              <a:rPr lang="en-US" sz="1900" b="0" i="0" u="none" strike="noStrike">
                <a:effectLst/>
              </a:rPr>
              <a:t> 0.05 (Very Weak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i="0" u="none" strike="noStrike">
                <a:effectLst/>
              </a:rPr>
              <a:t>Sample Question Papers Practiced:</a:t>
            </a:r>
            <a:r>
              <a:rPr lang="en-US" sz="1900" b="0" i="0" u="none" strike="noStrike">
                <a:effectLst/>
              </a:rPr>
              <a:t> 0.04 (Very Weak Correlation)</a:t>
            </a:r>
          </a:p>
          <a:p>
            <a:endParaRPr lang="en-US" sz="1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2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E61AA-9E71-D515-BCAF-4C052264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 i="0" u="none" strike="noStrike">
                <a:effectLst/>
              </a:rPr>
              <a:t>Correlation Matrix Heatmap</a:t>
            </a:r>
            <a:endParaRPr lang="en-US" sz="3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DA4C-1495-5CBF-A944-C213F6409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Visual representation of correlation between independent variables and target variable (Performance Index).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Key Insights:</a:t>
            </a:r>
            <a:endParaRPr lang="en-US" sz="2000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Strong correlation between Previous Scores and Performance Index.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Weak correlation with other factors like Sleep Hours and Extracurricular Activities.</a:t>
            </a:r>
          </a:p>
          <a:p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B1C01CC6-69D3-B2E8-30D8-472AE1A4C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05" r="7207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D8DCF-DC1F-2689-65B0-CE2784BE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Scatter Plots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52BED57D-19D7-FEB1-5945-4E80A1873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433176"/>
            <a:ext cx="4777381" cy="382190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8E189-C3F2-CF08-1276-512C9265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Scatter Plots:</a:t>
            </a:r>
            <a:r>
              <a:rPr lang="en-US" b="0" i="0" u="none" strike="noStrike">
                <a:effectLst/>
              </a:rPr>
              <a:t> Visualized relationship between independent variables (Hours Studied, Previous Scores, etc.) and Performance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Highlighted trends show stronger effects for Hours Studied and Previous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8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42098-C4FB-7194-31DB-39ED5929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>
                <a:effectLst/>
              </a:rPr>
              <a:t>Model Building</a:t>
            </a:r>
            <a:endParaRPr lang="en-US" sz="4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933529-65DD-691B-493F-457037D8D5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323" b="1"/>
          <a:stretch/>
        </p:blipFill>
        <p:spPr>
          <a:xfrm>
            <a:off x="635295" y="2524715"/>
            <a:ext cx="5150277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3DDB-146C-3EA4-08D4-4E8833B8F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Linear Regression Model:</a:t>
            </a:r>
            <a:endParaRPr lang="en-US" sz="2000" b="0" i="0" u="none" strike="noStrike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Target Variable: Performance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Independent Variables: Hours Studied, Previous Scores, Extracurricular Activities, Sleep Hours, Sample Question Papers Practiced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0" u="none" strike="noStrike">
                <a:effectLst/>
              </a:rPr>
              <a:t>Model Training:</a:t>
            </a:r>
            <a:r>
              <a:rPr lang="en-US" sz="2000" b="0" i="0" u="none" strike="noStrike">
                <a:effectLst/>
              </a:rPr>
              <a:t> Data split into training (80%) and testing (20%) sets.</a:t>
            </a:r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6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556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Statistical Analysis and Data Processing on Predicting Student Performance      Student Name: Kunga Nyima Gurung Course: GCIS-523-0B: Statistical Computing Instructor: Marwah Obaid University: Gannon University Student ID: 318127501 </vt:lpstr>
      <vt:lpstr>Introduction</vt:lpstr>
      <vt:lpstr>Data Overview</vt:lpstr>
      <vt:lpstr>Data Cleaning Process</vt:lpstr>
      <vt:lpstr>Encoding Categorical Variables</vt:lpstr>
      <vt:lpstr>Correlation Analysis</vt:lpstr>
      <vt:lpstr>Correlation Matrix Heatmap</vt:lpstr>
      <vt:lpstr>Scatter Plots</vt:lpstr>
      <vt:lpstr>Model Building</vt:lpstr>
      <vt:lpstr>Model Evaluation</vt:lpstr>
      <vt:lpstr>Model Coefficients</vt:lpstr>
      <vt:lpstr>Actual vs Predicted Performance Index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Gurung, Kunga Nyima</dc:creator>
  <cp:lastModifiedBy>Gurung, Kunga Nyima</cp:lastModifiedBy>
  <cp:revision>5</cp:revision>
  <dcterms:created xsi:type="dcterms:W3CDTF">2024-12-07T17:10:04Z</dcterms:created>
  <dcterms:modified xsi:type="dcterms:W3CDTF">2024-12-09T00:13:08Z</dcterms:modified>
</cp:coreProperties>
</file>