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4"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485900" y="1122362"/>
            <a:ext cx="8609322" cy="3744209"/>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485900" y="5230134"/>
            <a:ext cx="46101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5/17/2022</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21294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5/17/2022</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942200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97973"/>
            <a:ext cx="2674301" cy="527898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838200" y="854169"/>
            <a:ext cx="77343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5/17/2022</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48479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5/17/2022</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5917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5/17/2022</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6231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0086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5/17/2022</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64585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109789"/>
            <a:ext cx="4507931"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3063530"/>
            <a:ext cx="4507930"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109789"/>
            <a:ext cx="4507932" cy="837257"/>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3063530"/>
            <a:ext cx="4507932" cy="312613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5/17/2022</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8435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5/17/2022</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2643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5/17/2022</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883952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5/17/2022</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451878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5/17/2022</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69417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385416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rot="16200000">
            <a:off x="-1029207" y="4680813"/>
            <a:ext cx="2758330" cy="365125"/>
          </a:xfrm>
          <a:prstGeom prst="rect">
            <a:avLst/>
          </a:prstGeom>
        </p:spPr>
        <p:txBody>
          <a:bodyPr vert="horz" lIns="91440" tIns="45720" rIns="91440" bIns="45720" rtlCol="0" anchor="ctr"/>
          <a:lstStyle>
            <a:lvl1pPr algn="l">
              <a:defRPr sz="1100">
                <a:solidFill>
                  <a:schemeClr val="tx1"/>
                </a:solidFill>
              </a:defRPr>
            </a:lvl1pPr>
          </a:lstStyle>
          <a:p>
            <a:fld id="{8C1E1FAD-7351-4908-963A-08EA8E4AB7A0}" type="datetimeFigureOut">
              <a:rPr lang="en-US" smtClean="0"/>
              <a:t>5/17/2022</a:t>
            </a:fld>
            <a:endParaRPr lang="en-US"/>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a:off x="661112" y="6356350"/>
            <a:ext cx="5509684" cy="36512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0905482" y="6356350"/>
            <a:ext cx="1112082"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a:p>
        </p:txBody>
      </p:sp>
      <p:grpSp>
        <p:nvGrpSpPr>
          <p:cNvPr id="7" name="Group 6">
            <a:extLst>
              <a:ext uri="{FF2B5EF4-FFF2-40B4-BE49-F238E27FC236}">
                <a16:creationId xmlns:a16="http://schemas.microsoft.com/office/drawing/2014/main" id="{23F5135F-115E-423C-BE4A-B56C35DC9F3E}"/>
              </a:ext>
            </a:extLst>
          </p:cNvPr>
          <p:cNvGrpSpPr/>
          <p:nvPr/>
        </p:nvGrpSpPr>
        <p:grpSpPr>
          <a:xfrm>
            <a:off x="174436" y="6356005"/>
            <a:ext cx="358083" cy="358083"/>
            <a:chOff x="4135740" y="1745599"/>
            <a:chExt cx="558732" cy="558732"/>
          </a:xfrm>
        </p:grpSpPr>
        <p:grpSp>
          <p:nvGrpSpPr>
            <p:cNvPr id="8" name="Group 7">
              <a:extLst>
                <a:ext uri="{FF2B5EF4-FFF2-40B4-BE49-F238E27FC236}">
                  <a16:creationId xmlns:a16="http://schemas.microsoft.com/office/drawing/2014/main" id="{82C1E318-0F1F-4920-8C7D-FBAC66631B54}"/>
                </a:ext>
              </a:extLst>
            </p:cNvPr>
            <p:cNvGrpSpPr/>
            <p:nvPr/>
          </p:nvGrpSpPr>
          <p:grpSpPr>
            <a:xfrm>
              <a:off x="4135740" y="1745599"/>
              <a:ext cx="558732" cy="558732"/>
              <a:chOff x="1028007" y="1706560"/>
              <a:chExt cx="575710" cy="575710"/>
            </a:xfrm>
          </p:grpSpPr>
          <p:cxnSp>
            <p:nvCxnSpPr>
              <p:cNvPr id="10" name="Straight Connector 9">
                <a:extLst>
                  <a:ext uri="{FF2B5EF4-FFF2-40B4-BE49-F238E27FC236}">
                    <a16:creationId xmlns:a16="http://schemas.microsoft.com/office/drawing/2014/main" id="{DE4A7237-B6EB-4FB7-8B68-7C27438D477D}"/>
                  </a:ext>
                </a:extLst>
              </p:cNvPr>
              <p:cNvCxnSpPr>
                <a:cxnSpLocks/>
              </p:cNvCxnSpPr>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00FDE-0838-4B5B-A782-6B6C92DB0A89}"/>
                  </a:ext>
                </a:extLst>
              </p:cNvPr>
              <p:cNvCxnSpPr>
                <a:cxnSpLocks/>
              </p:cNvCxnSpPr>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2BC1B2F3-8E83-4A70-B103-979C67EECED1}"/>
                </a:ext>
              </a:extLst>
            </p:cNvPr>
            <p:cNvSpPr/>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3059231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utodraw.com/" TargetMode="Externa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jfif"/><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quickdraw.withgoogle.com/" TargetMode="External"/><Relationship Id="rId1" Type="http://schemas.openxmlformats.org/officeDocument/2006/relationships/slideLayout" Target="../slideLayouts/slideLayout7.xml"/><Relationship Id="rId5" Type="http://schemas.openxmlformats.org/officeDocument/2006/relationships/hyperlink" Target="https://quickdraw.withgoogle.com/data" TargetMode="External"/><Relationship Id="rId4" Type="http://schemas.openxmlformats.org/officeDocument/2006/relationships/hyperlink" Target="https://github.com/googlecreativelab/quickdraw-datase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agenta.tensorflow.org/assets/sketch_rnn_demo/index.html" TargetMode="External"/><Relationship Id="rId1" Type="http://schemas.openxmlformats.org/officeDocument/2006/relationships/slideLayout" Target="../slideLayouts/slideLayout7.xml"/><Relationship Id="rId4" Type="http://schemas.openxmlformats.org/officeDocument/2006/relationships/hyperlink" Target="https://magenta.tensorflow.org/assets/sketch_rnn_demo/multi_predict.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distill.pub/2016/handwrit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7" name="Rectangle 21">
            <a:extLst>
              <a:ext uri="{FF2B5EF4-FFF2-40B4-BE49-F238E27FC236}">
                <a16:creationId xmlns:a16="http://schemas.microsoft.com/office/drawing/2014/main" id="{F01A671A-E9F8-48FE-9076-96B199CB8B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3">
            <a:extLst>
              <a:ext uri="{FF2B5EF4-FFF2-40B4-BE49-F238E27FC236}">
                <a16:creationId xmlns:a16="http://schemas.microsoft.com/office/drawing/2014/main" id="{6E9C8EDE-D3F5-488D-9B29-570A4C7A2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4495" y="756876"/>
            <a:ext cx="6907276" cy="5395411"/>
          </a:xfrm>
          <a:custGeom>
            <a:avLst/>
            <a:gdLst>
              <a:gd name="connsiteX0" fmla="*/ 0 w 7008507"/>
              <a:gd name="connsiteY0" fmla="*/ 0 h 5446574"/>
              <a:gd name="connsiteX1" fmla="*/ 7008507 w 7008507"/>
              <a:gd name="connsiteY1" fmla="*/ 0 h 5446574"/>
              <a:gd name="connsiteX2" fmla="*/ 7008507 w 7008507"/>
              <a:gd name="connsiteY2" fmla="*/ 5446574 h 5446574"/>
              <a:gd name="connsiteX3" fmla="*/ 0 w 7008507"/>
              <a:gd name="connsiteY3" fmla="*/ 5446574 h 5446574"/>
            </a:gdLst>
            <a:ahLst/>
            <a:cxnLst>
              <a:cxn ang="0">
                <a:pos x="connsiteX0" y="connsiteY0"/>
              </a:cxn>
              <a:cxn ang="0">
                <a:pos x="connsiteX1" y="connsiteY1"/>
              </a:cxn>
              <a:cxn ang="0">
                <a:pos x="connsiteX2" y="connsiteY2"/>
              </a:cxn>
              <a:cxn ang="0">
                <a:pos x="connsiteX3" y="connsiteY3"/>
              </a:cxn>
            </a:cxnLst>
            <a:rect l="l" t="t" r="r" b="b"/>
            <a:pathLst>
              <a:path w="7008507" h="5446574">
                <a:moveTo>
                  <a:pt x="0" y="0"/>
                </a:moveTo>
                <a:lnTo>
                  <a:pt x="7008507" y="0"/>
                </a:lnTo>
                <a:lnTo>
                  <a:pt x="7008507" y="5446574"/>
                </a:lnTo>
                <a:lnTo>
                  <a:pt x="0" y="5446574"/>
                </a:lnTo>
                <a:close/>
              </a:path>
            </a:pathLst>
          </a:cu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25">
            <a:extLst>
              <a:ext uri="{FF2B5EF4-FFF2-40B4-BE49-F238E27FC236}">
                <a16:creationId xmlns:a16="http://schemas.microsoft.com/office/drawing/2014/main" id="{33033CD3-BEA1-4A20-BD1B-86EB92A93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78343" y="127255"/>
            <a:ext cx="5209200" cy="6684754"/>
          </a:xfrm>
          <a:custGeom>
            <a:avLst/>
            <a:gdLst>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25806 w 5167765"/>
              <a:gd name="connsiteY6" fmla="*/ 42028 h 6642302"/>
              <a:gd name="connsiteX7" fmla="*/ 5125853 w 5167765"/>
              <a:gd name="connsiteY7" fmla="*/ 51201 h 6642302"/>
              <a:gd name="connsiteX8" fmla="*/ 5144547 w 5167765"/>
              <a:gd name="connsiteY8" fmla="*/ 55428 h 6642302"/>
              <a:gd name="connsiteX9" fmla="*/ 5142389 w 5167765"/>
              <a:gd name="connsiteY9" fmla="*/ 107923 h 6642302"/>
              <a:gd name="connsiteX10" fmla="*/ 5138561 w 5167765"/>
              <a:gd name="connsiteY10" fmla="*/ 812716 h 6642302"/>
              <a:gd name="connsiteX11" fmla="*/ 5141082 w 5167765"/>
              <a:gd name="connsiteY11" fmla="*/ 813536 h 6642302"/>
              <a:gd name="connsiteX12" fmla="*/ 5148136 w 5167765"/>
              <a:gd name="connsiteY12" fmla="*/ 851789 h 6642302"/>
              <a:gd name="connsiteX13" fmla="*/ 5148328 w 5167765"/>
              <a:gd name="connsiteY13" fmla="*/ 957020 h 6642302"/>
              <a:gd name="connsiteX14" fmla="*/ 5151687 w 5167765"/>
              <a:gd name="connsiteY14" fmla="*/ 1019100 h 6642302"/>
              <a:gd name="connsiteX15" fmla="*/ 5158060 w 5167765"/>
              <a:gd name="connsiteY15" fmla="*/ 1041298 h 6642302"/>
              <a:gd name="connsiteX16" fmla="*/ 5167748 w 5167765"/>
              <a:gd name="connsiteY16" fmla="*/ 1191072 h 6642302"/>
              <a:gd name="connsiteX17" fmla="*/ 5164272 w 5167765"/>
              <a:gd name="connsiteY17" fmla="*/ 1242296 h 6642302"/>
              <a:gd name="connsiteX18" fmla="*/ 5155263 w 5167765"/>
              <a:gd name="connsiteY18" fmla="*/ 1348034 h 6642302"/>
              <a:gd name="connsiteX19" fmla="*/ 5160734 w 5167765"/>
              <a:gd name="connsiteY19" fmla="*/ 1428391 h 6642302"/>
              <a:gd name="connsiteX20" fmla="*/ 5155592 w 5167765"/>
              <a:gd name="connsiteY20" fmla="*/ 1440386 h 6642302"/>
              <a:gd name="connsiteX21" fmla="*/ 5142766 w 5167765"/>
              <a:gd name="connsiteY21" fmla="*/ 1518093 h 6642302"/>
              <a:gd name="connsiteX22" fmla="*/ 5140732 w 5167765"/>
              <a:gd name="connsiteY22" fmla="*/ 1544681 h 6642302"/>
              <a:gd name="connsiteX23" fmla="*/ 5140669 w 5167765"/>
              <a:gd name="connsiteY23" fmla="*/ 1552222 h 6642302"/>
              <a:gd name="connsiteX24" fmla="*/ 5142993 w 5167765"/>
              <a:gd name="connsiteY24" fmla="*/ 1557256 h 6642302"/>
              <a:gd name="connsiteX25" fmla="*/ 5139693 w 5167765"/>
              <a:gd name="connsiteY25" fmla="*/ 1710451 h 6642302"/>
              <a:gd name="connsiteX26" fmla="*/ 5142213 w 5167765"/>
              <a:gd name="connsiteY26" fmla="*/ 1711271 h 6642302"/>
              <a:gd name="connsiteX27" fmla="*/ 5149268 w 5167765"/>
              <a:gd name="connsiteY27" fmla="*/ 1749523 h 6642302"/>
              <a:gd name="connsiteX28" fmla="*/ 5149458 w 5167765"/>
              <a:gd name="connsiteY28" fmla="*/ 1854755 h 6642302"/>
              <a:gd name="connsiteX29" fmla="*/ 5152818 w 5167765"/>
              <a:gd name="connsiteY29" fmla="*/ 1916835 h 6642302"/>
              <a:gd name="connsiteX30" fmla="*/ 5145744 w 5167765"/>
              <a:gd name="connsiteY30" fmla="*/ 6556712 h 6642302"/>
              <a:gd name="connsiteX31" fmla="*/ 5126045 w 5167765"/>
              <a:gd name="connsiteY31" fmla="*/ 6557779 h 6642302"/>
              <a:gd name="connsiteX32" fmla="*/ 5125805 w 5167765"/>
              <a:gd name="connsiteY32" fmla="*/ 6604551 h 6642302"/>
              <a:gd name="connsiteX33" fmla="*/ 5087705 w 5167765"/>
              <a:gd name="connsiteY33" fmla="*/ 6642302 h 6642302"/>
              <a:gd name="connsiteX34" fmla="*/ 981207 w 5167765"/>
              <a:gd name="connsiteY34" fmla="*/ 6642302 h 6642302"/>
              <a:gd name="connsiteX35" fmla="*/ 971113 w 5167765"/>
              <a:gd name="connsiteY35" fmla="*/ 6638132 h 6642302"/>
              <a:gd name="connsiteX36" fmla="*/ 38102 w 5167765"/>
              <a:gd name="connsiteY36" fmla="*/ 6638132 h 6642302"/>
              <a:gd name="connsiteX37" fmla="*/ 0 w 5167765"/>
              <a:gd name="connsiteY37" fmla="*/ 6600274 h 6642302"/>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25806 w 5167765"/>
              <a:gd name="connsiteY6" fmla="*/ 42028 h 6642302"/>
              <a:gd name="connsiteX7" fmla="*/ 5125853 w 5167765"/>
              <a:gd name="connsiteY7" fmla="*/ 51201 h 6642302"/>
              <a:gd name="connsiteX8" fmla="*/ 5144547 w 5167765"/>
              <a:gd name="connsiteY8" fmla="*/ 55428 h 6642302"/>
              <a:gd name="connsiteX9" fmla="*/ 5142389 w 5167765"/>
              <a:gd name="connsiteY9" fmla="*/ 107923 h 6642302"/>
              <a:gd name="connsiteX10" fmla="*/ 5138561 w 5167765"/>
              <a:gd name="connsiteY10" fmla="*/ 812716 h 6642302"/>
              <a:gd name="connsiteX11" fmla="*/ 5141082 w 5167765"/>
              <a:gd name="connsiteY11" fmla="*/ 813536 h 6642302"/>
              <a:gd name="connsiteX12" fmla="*/ 5148136 w 5167765"/>
              <a:gd name="connsiteY12" fmla="*/ 851789 h 6642302"/>
              <a:gd name="connsiteX13" fmla="*/ 5148328 w 5167765"/>
              <a:gd name="connsiteY13" fmla="*/ 957020 h 6642302"/>
              <a:gd name="connsiteX14" fmla="*/ 5151687 w 5167765"/>
              <a:gd name="connsiteY14" fmla="*/ 1019100 h 6642302"/>
              <a:gd name="connsiteX15" fmla="*/ 5158060 w 5167765"/>
              <a:gd name="connsiteY15" fmla="*/ 1041298 h 6642302"/>
              <a:gd name="connsiteX16" fmla="*/ 5167748 w 5167765"/>
              <a:gd name="connsiteY16" fmla="*/ 1191072 h 6642302"/>
              <a:gd name="connsiteX17" fmla="*/ 5164272 w 5167765"/>
              <a:gd name="connsiteY17" fmla="*/ 1242296 h 6642302"/>
              <a:gd name="connsiteX18" fmla="*/ 5155263 w 5167765"/>
              <a:gd name="connsiteY18" fmla="*/ 1348034 h 6642302"/>
              <a:gd name="connsiteX19" fmla="*/ 5160734 w 5167765"/>
              <a:gd name="connsiteY19" fmla="*/ 1428391 h 6642302"/>
              <a:gd name="connsiteX20" fmla="*/ 5155592 w 5167765"/>
              <a:gd name="connsiteY20" fmla="*/ 1440386 h 6642302"/>
              <a:gd name="connsiteX21" fmla="*/ 5142766 w 5167765"/>
              <a:gd name="connsiteY21" fmla="*/ 1518093 h 6642302"/>
              <a:gd name="connsiteX22" fmla="*/ 5140732 w 5167765"/>
              <a:gd name="connsiteY22" fmla="*/ 1544681 h 6642302"/>
              <a:gd name="connsiteX23" fmla="*/ 5140669 w 5167765"/>
              <a:gd name="connsiteY23" fmla="*/ 1552222 h 6642302"/>
              <a:gd name="connsiteX24" fmla="*/ 5142993 w 5167765"/>
              <a:gd name="connsiteY24" fmla="*/ 1557256 h 6642302"/>
              <a:gd name="connsiteX25" fmla="*/ 5139693 w 5167765"/>
              <a:gd name="connsiteY25" fmla="*/ 1710451 h 6642302"/>
              <a:gd name="connsiteX26" fmla="*/ 5142213 w 5167765"/>
              <a:gd name="connsiteY26" fmla="*/ 1711271 h 6642302"/>
              <a:gd name="connsiteX27" fmla="*/ 5149268 w 5167765"/>
              <a:gd name="connsiteY27" fmla="*/ 1749523 h 6642302"/>
              <a:gd name="connsiteX28" fmla="*/ 5149458 w 5167765"/>
              <a:gd name="connsiteY28" fmla="*/ 1854755 h 6642302"/>
              <a:gd name="connsiteX29" fmla="*/ 5152818 w 5167765"/>
              <a:gd name="connsiteY29" fmla="*/ 1916835 h 6642302"/>
              <a:gd name="connsiteX30" fmla="*/ 5145744 w 5167765"/>
              <a:gd name="connsiteY30" fmla="*/ 6556712 h 6642302"/>
              <a:gd name="connsiteX31" fmla="*/ 5126045 w 5167765"/>
              <a:gd name="connsiteY31" fmla="*/ 6557779 h 6642302"/>
              <a:gd name="connsiteX32" fmla="*/ 5125805 w 5167765"/>
              <a:gd name="connsiteY32" fmla="*/ 6604551 h 6642302"/>
              <a:gd name="connsiteX33" fmla="*/ 5087705 w 5167765"/>
              <a:gd name="connsiteY33" fmla="*/ 6642302 h 6642302"/>
              <a:gd name="connsiteX34" fmla="*/ 981207 w 5167765"/>
              <a:gd name="connsiteY34" fmla="*/ 6642302 h 6642302"/>
              <a:gd name="connsiteX35" fmla="*/ 38102 w 5167765"/>
              <a:gd name="connsiteY35" fmla="*/ 6638132 h 6642302"/>
              <a:gd name="connsiteX36" fmla="*/ 0 w 5167765"/>
              <a:gd name="connsiteY36" fmla="*/ 6600274 h 6642302"/>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25806 w 5167765"/>
              <a:gd name="connsiteY6" fmla="*/ 42028 h 6642302"/>
              <a:gd name="connsiteX7" fmla="*/ 5125853 w 5167765"/>
              <a:gd name="connsiteY7" fmla="*/ 51201 h 6642302"/>
              <a:gd name="connsiteX8" fmla="*/ 5144547 w 5167765"/>
              <a:gd name="connsiteY8" fmla="*/ 55428 h 6642302"/>
              <a:gd name="connsiteX9" fmla="*/ 5142389 w 5167765"/>
              <a:gd name="connsiteY9" fmla="*/ 107923 h 6642302"/>
              <a:gd name="connsiteX10" fmla="*/ 5138561 w 5167765"/>
              <a:gd name="connsiteY10" fmla="*/ 812716 h 6642302"/>
              <a:gd name="connsiteX11" fmla="*/ 5141082 w 5167765"/>
              <a:gd name="connsiteY11" fmla="*/ 813536 h 6642302"/>
              <a:gd name="connsiteX12" fmla="*/ 5148136 w 5167765"/>
              <a:gd name="connsiteY12" fmla="*/ 851789 h 6642302"/>
              <a:gd name="connsiteX13" fmla="*/ 5148328 w 5167765"/>
              <a:gd name="connsiteY13" fmla="*/ 957020 h 6642302"/>
              <a:gd name="connsiteX14" fmla="*/ 5151687 w 5167765"/>
              <a:gd name="connsiteY14" fmla="*/ 1019100 h 6642302"/>
              <a:gd name="connsiteX15" fmla="*/ 5158060 w 5167765"/>
              <a:gd name="connsiteY15" fmla="*/ 1041298 h 6642302"/>
              <a:gd name="connsiteX16" fmla="*/ 5167748 w 5167765"/>
              <a:gd name="connsiteY16" fmla="*/ 1191072 h 6642302"/>
              <a:gd name="connsiteX17" fmla="*/ 5164272 w 5167765"/>
              <a:gd name="connsiteY17" fmla="*/ 1242296 h 6642302"/>
              <a:gd name="connsiteX18" fmla="*/ 5155263 w 5167765"/>
              <a:gd name="connsiteY18" fmla="*/ 1348034 h 6642302"/>
              <a:gd name="connsiteX19" fmla="*/ 5160734 w 5167765"/>
              <a:gd name="connsiteY19" fmla="*/ 1428391 h 6642302"/>
              <a:gd name="connsiteX20" fmla="*/ 5155592 w 5167765"/>
              <a:gd name="connsiteY20" fmla="*/ 1440386 h 6642302"/>
              <a:gd name="connsiteX21" fmla="*/ 5142766 w 5167765"/>
              <a:gd name="connsiteY21" fmla="*/ 1518093 h 6642302"/>
              <a:gd name="connsiteX22" fmla="*/ 5140732 w 5167765"/>
              <a:gd name="connsiteY22" fmla="*/ 1544681 h 6642302"/>
              <a:gd name="connsiteX23" fmla="*/ 5140669 w 5167765"/>
              <a:gd name="connsiteY23" fmla="*/ 1552222 h 6642302"/>
              <a:gd name="connsiteX24" fmla="*/ 5142993 w 5167765"/>
              <a:gd name="connsiteY24" fmla="*/ 1557256 h 6642302"/>
              <a:gd name="connsiteX25" fmla="*/ 5139693 w 5167765"/>
              <a:gd name="connsiteY25" fmla="*/ 1710451 h 6642302"/>
              <a:gd name="connsiteX26" fmla="*/ 5142213 w 5167765"/>
              <a:gd name="connsiteY26" fmla="*/ 1711271 h 6642302"/>
              <a:gd name="connsiteX27" fmla="*/ 5149268 w 5167765"/>
              <a:gd name="connsiteY27" fmla="*/ 1749523 h 6642302"/>
              <a:gd name="connsiteX28" fmla="*/ 5149458 w 5167765"/>
              <a:gd name="connsiteY28" fmla="*/ 1854755 h 6642302"/>
              <a:gd name="connsiteX29" fmla="*/ 5152818 w 5167765"/>
              <a:gd name="connsiteY29" fmla="*/ 1916835 h 6642302"/>
              <a:gd name="connsiteX30" fmla="*/ 5145744 w 5167765"/>
              <a:gd name="connsiteY30" fmla="*/ 6556712 h 6642302"/>
              <a:gd name="connsiteX31" fmla="*/ 5126045 w 5167765"/>
              <a:gd name="connsiteY31" fmla="*/ 6557779 h 6642302"/>
              <a:gd name="connsiteX32" fmla="*/ 5125805 w 5167765"/>
              <a:gd name="connsiteY32" fmla="*/ 6604551 h 6642302"/>
              <a:gd name="connsiteX33" fmla="*/ 5087705 w 5167765"/>
              <a:gd name="connsiteY33" fmla="*/ 6642302 h 6642302"/>
              <a:gd name="connsiteX34" fmla="*/ 38102 w 5167765"/>
              <a:gd name="connsiteY34" fmla="*/ 6638132 h 6642302"/>
              <a:gd name="connsiteX35" fmla="*/ 0 w 5167765"/>
              <a:gd name="connsiteY35" fmla="*/ 6600274 h 6642302"/>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25806 w 5167765"/>
              <a:gd name="connsiteY6" fmla="*/ 42028 h 6642302"/>
              <a:gd name="connsiteX7" fmla="*/ 5144547 w 5167765"/>
              <a:gd name="connsiteY7" fmla="*/ 55428 h 6642302"/>
              <a:gd name="connsiteX8" fmla="*/ 5142389 w 5167765"/>
              <a:gd name="connsiteY8" fmla="*/ 107923 h 6642302"/>
              <a:gd name="connsiteX9" fmla="*/ 5138561 w 5167765"/>
              <a:gd name="connsiteY9" fmla="*/ 812716 h 6642302"/>
              <a:gd name="connsiteX10" fmla="*/ 5141082 w 5167765"/>
              <a:gd name="connsiteY10" fmla="*/ 813536 h 6642302"/>
              <a:gd name="connsiteX11" fmla="*/ 5148136 w 5167765"/>
              <a:gd name="connsiteY11" fmla="*/ 851789 h 6642302"/>
              <a:gd name="connsiteX12" fmla="*/ 5148328 w 5167765"/>
              <a:gd name="connsiteY12" fmla="*/ 957020 h 6642302"/>
              <a:gd name="connsiteX13" fmla="*/ 5151687 w 5167765"/>
              <a:gd name="connsiteY13" fmla="*/ 1019100 h 6642302"/>
              <a:gd name="connsiteX14" fmla="*/ 5158060 w 5167765"/>
              <a:gd name="connsiteY14" fmla="*/ 1041298 h 6642302"/>
              <a:gd name="connsiteX15" fmla="*/ 5167748 w 5167765"/>
              <a:gd name="connsiteY15" fmla="*/ 1191072 h 6642302"/>
              <a:gd name="connsiteX16" fmla="*/ 5164272 w 5167765"/>
              <a:gd name="connsiteY16" fmla="*/ 1242296 h 6642302"/>
              <a:gd name="connsiteX17" fmla="*/ 5155263 w 5167765"/>
              <a:gd name="connsiteY17" fmla="*/ 1348034 h 6642302"/>
              <a:gd name="connsiteX18" fmla="*/ 5160734 w 5167765"/>
              <a:gd name="connsiteY18" fmla="*/ 1428391 h 6642302"/>
              <a:gd name="connsiteX19" fmla="*/ 5155592 w 5167765"/>
              <a:gd name="connsiteY19" fmla="*/ 1440386 h 6642302"/>
              <a:gd name="connsiteX20" fmla="*/ 5142766 w 5167765"/>
              <a:gd name="connsiteY20" fmla="*/ 1518093 h 6642302"/>
              <a:gd name="connsiteX21" fmla="*/ 5140732 w 5167765"/>
              <a:gd name="connsiteY21" fmla="*/ 1544681 h 6642302"/>
              <a:gd name="connsiteX22" fmla="*/ 5140669 w 5167765"/>
              <a:gd name="connsiteY22" fmla="*/ 1552222 h 6642302"/>
              <a:gd name="connsiteX23" fmla="*/ 5142993 w 5167765"/>
              <a:gd name="connsiteY23" fmla="*/ 1557256 h 6642302"/>
              <a:gd name="connsiteX24" fmla="*/ 5139693 w 5167765"/>
              <a:gd name="connsiteY24" fmla="*/ 1710451 h 6642302"/>
              <a:gd name="connsiteX25" fmla="*/ 5142213 w 5167765"/>
              <a:gd name="connsiteY25" fmla="*/ 1711271 h 6642302"/>
              <a:gd name="connsiteX26" fmla="*/ 5149268 w 5167765"/>
              <a:gd name="connsiteY26" fmla="*/ 1749523 h 6642302"/>
              <a:gd name="connsiteX27" fmla="*/ 5149458 w 5167765"/>
              <a:gd name="connsiteY27" fmla="*/ 1854755 h 6642302"/>
              <a:gd name="connsiteX28" fmla="*/ 5152818 w 5167765"/>
              <a:gd name="connsiteY28" fmla="*/ 1916835 h 6642302"/>
              <a:gd name="connsiteX29" fmla="*/ 5145744 w 5167765"/>
              <a:gd name="connsiteY29" fmla="*/ 6556712 h 6642302"/>
              <a:gd name="connsiteX30" fmla="*/ 5126045 w 5167765"/>
              <a:gd name="connsiteY30" fmla="*/ 6557779 h 6642302"/>
              <a:gd name="connsiteX31" fmla="*/ 5125805 w 5167765"/>
              <a:gd name="connsiteY31" fmla="*/ 6604551 h 6642302"/>
              <a:gd name="connsiteX32" fmla="*/ 5087705 w 5167765"/>
              <a:gd name="connsiteY32" fmla="*/ 6642302 h 6642302"/>
              <a:gd name="connsiteX33" fmla="*/ 38102 w 5167765"/>
              <a:gd name="connsiteY33" fmla="*/ 6638132 h 6642302"/>
              <a:gd name="connsiteX34" fmla="*/ 0 w 5167765"/>
              <a:gd name="connsiteY34" fmla="*/ 6600274 h 6642302"/>
              <a:gd name="connsiteX0" fmla="*/ 0 w 5176493"/>
              <a:gd name="connsiteY0" fmla="*/ 6600274 h 6642302"/>
              <a:gd name="connsiteX1" fmla="*/ 1 w 5176493"/>
              <a:gd name="connsiteY1" fmla="*/ 48613 h 6642302"/>
              <a:gd name="connsiteX2" fmla="*/ 48927 w 5176493"/>
              <a:gd name="connsiteY2" fmla="*/ 0 h 6642302"/>
              <a:gd name="connsiteX3" fmla="*/ 4144602 w 5176493"/>
              <a:gd name="connsiteY3" fmla="*/ 0 h 6642302"/>
              <a:gd name="connsiteX4" fmla="*/ 4154695 w 5176493"/>
              <a:gd name="connsiteY4" fmla="*/ 4170 h 6642302"/>
              <a:gd name="connsiteX5" fmla="*/ 5087707 w 5176493"/>
              <a:gd name="connsiteY5" fmla="*/ 4170 h 6642302"/>
              <a:gd name="connsiteX6" fmla="*/ 5144547 w 5176493"/>
              <a:gd name="connsiteY6" fmla="*/ 55428 h 6642302"/>
              <a:gd name="connsiteX7" fmla="*/ 5142389 w 5176493"/>
              <a:gd name="connsiteY7" fmla="*/ 107923 h 6642302"/>
              <a:gd name="connsiteX8" fmla="*/ 5138561 w 5176493"/>
              <a:gd name="connsiteY8" fmla="*/ 812716 h 6642302"/>
              <a:gd name="connsiteX9" fmla="*/ 5141082 w 5176493"/>
              <a:gd name="connsiteY9" fmla="*/ 813536 h 6642302"/>
              <a:gd name="connsiteX10" fmla="*/ 5148136 w 5176493"/>
              <a:gd name="connsiteY10" fmla="*/ 851789 h 6642302"/>
              <a:gd name="connsiteX11" fmla="*/ 5148328 w 5176493"/>
              <a:gd name="connsiteY11" fmla="*/ 957020 h 6642302"/>
              <a:gd name="connsiteX12" fmla="*/ 5151687 w 5176493"/>
              <a:gd name="connsiteY12" fmla="*/ 1019100 h 6642302"/>
              <a:gd name="connsiteX13" fmla="*/ 5158060 w 5176493"/>
              <a:gd name="connsiteY13" fmla="*/ 1041298 h 6642302"/>
              <a:gd name="connsiteX14" fmla="*/ 5167748 w 5176493"/>
              <a:gd name="connsiteY14" fmla="*/ 1191072 h 6642302"/>
              <a:gd name="connsiteX15" fmla="*/ 5164272 w 5176493"/>
              <a:gd name="connsiteY15" fmla="*/ 1242296 h 6642302"/>
              <a:gd name="connsiteX16" fmla="*/ 5155263 w 5176493"/>
              <a:gd name="connsiteY16" fmla="*/ 1348034 h 6642302"/>
              <a:gd name="connsiteX17" fmla="*/ 5160734 w 5176493"/>
              <a:gd name="connsiteY17" fmla="*/ 1428391 h 6642302"/>
              <a:gd name="connsiteX18" fmla="*/ 5155592 w 5176493"/>
              <a:gd name="connsiteY18" fmla="*/ 1440386 h 6642302"/>
              <a:gd name="connsiteX19" fmla="*/ 5142766 w 5176493"/>
              <a:gd name="connsiteY19" fmla="*/ 1518093 h 6642302"/>
              <a:gd name="connsiteX20" fmla="*/ 5140732 w 5176493"/>
              <a:gd name="connsiteY20" fmla="*/ 1544681 h 6642302"/>
              <a:gd name="connsiteX21" fmla="*/ 5140669 w 5176493"/>
              <a:gd name="connsiteY21" fmla="*/ 1552222 h 6642302"/>
              <a:gd name="connsiteX22" fmla="*/ 5142993 w 5176493"/>
              <a:gd name="connsiteY22" fmla="*/ 1557256 h 6642302"/>
              <a:gd name="connsiteX23" fmla="*/ 5139693 w 5176493"/>
              <a:gd name="connsiteY23" fmla="*/ 1710451 h 6642302"/>
              <a:gd name="connsiteX24" fmla="*/ 5142213 w 5176493"/>
              <a:gd name="connsiteY24" fmla="*/ 1711271 h 6642302"/>
              <a:gd name="connsiteX25" fmla="*/ 5149268 w 5176493"/>
              <a:gd name="connsiteY25" fmla="*/ 1749523 h 6642302"/>
              <a:gd name="connsiteX26" fmla="*/ 5149458 w 5176493"/>
              <a:gd name="connsiteY26" fmla="*/ 1854755 h 6642302"/>
              <a:gd name="connsiteX27" fmla="*/ 5152818 w 5176493"/>
              <a:gd name="connsiteY27" fmla="*/ 1916835 h 6642302"/>
              <a:gd name="connsiteX28" fmla="*/ 5145744 w 5176493"/>
              <a:gd name="connsiteY28" fmla="*/ 6556712 h 6642302"/>
              <a:gd name="connsiteX29" fmla="*/ 5126045 w 5176493"/>
              <a:gd name="connsiteY29" fmla="*/ 6557779 h 6642302"/>
              <a:gd name="connsiteX30" fmla="*/ 5125805 w 5176493"/>
              <a:gd name="connsiteY30" fmla="*/ 6604551 h 6642302"/>
              <a:gd name="connsiteX31" fmla="*/ 5087705 w 5176493"/>
              <a:gd name="connsiteY31" fmla="*/ 6642302 h 6642302"/>
              <a:gd name="connsiteX32" fmla="*/ 38102 w 5176493"/>
              <a:gd name="connsiteY32" fmla="*/ 6638132 h 6642302"/>
              <a:gd name="connsiteX33" fmla="*/ 0 w 5176493"/>
              <a:gd name="connsiteY33" fmla="*/ 6600274 h 6642302"/>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44547 w 5167765"/>
              <a:gd name="connsiteY6" fmla="*/ 55428 h 6642302"/>
              <a:gd name="connsiteX7" fmla="*/ 5142389 w 5167765"/>
              <a:gd name="connsiteY7" fmla="*/ 107923 h 6642302"/>
              <a:gd name="connsiteX8" fmla="*/ 5138561 w 5167765"/>
              <a:gd name="connsiteY8" fmla="*/ 812716 h 6642302"/>
              <a:gd name="connsiteX9" fmla="*/ 5141082 w 5167765"/>
              <a:gd name="connsiteY9" fmla="*/ 813536 h 6642302"/>
              <a:gd name="connsiteX10" fmla="*/ 5148136 w 5167765"/>
              <a:gd name="connsiteY10" fmla="*/ 851789 h 6642302"/>
              <a:gd name="connsiteX11" fmla="*/ 5148328 w 5167765"/>
              <a:gd name="connsiteY11" fmla="*/ 957020 h 6642302"/>
              <a:gd name="connsiteX12" fmla="*/ 5151687 w 5167765"/>
              <a:gd name="connsiteY12" fmla="*/ 1019100 h 6642302"/>
              <a:gd name="connsiteX13" fmla="*/ 5158060 w 5167765"/>
              <a:gd name="connsiteY13" fmla="*/ 1041298 h 6642302"/>
              <a:gd name="connsiteX14" fmla="*/ 5167748 w 5167765"/>
              <a:gd name="connsiteY14" fmla="*/ 1191072 h 6642302"/>
              <a:gd name="connsiteX15" fmla="*/ 5164272 w 5167765"/>
              <a:gd name="connsiteY15" fmla="*/ 1242296 h 6642302"/>
              <a:gd name="connsiteX16" fmla="*/ 5155263 w 5167765"/>
              <a:gd name="connsiteY16" fmla="*/ 1348034 h 6642302"/>
              <a:gd name="connsiteX17" fmla="*/ 5160734 w 5167765"/>
              <a:gd name="connsiteY17" fmla="*/ 1428391 h 6642302"/>
              <a:gd name="connsiteX18" fmla="*/ 5155592 w 5167765"/>
              <a:gd name="connsiteY18" fmla="*/ 1440386 h 6642302"/>
              <a:gd name="connsiteX19" fmla="*/ 5142766 w 5167765"/>
              <a:gd name="connsiteY19" fmla="*/ 1518093 h 6642302"/>
              <a:gd name="connsiteX20" fmla="*/ 5140732 w 5167765"/>
              <a:gd name="connsiteY20" fmla="*/ 1544681 h 6642302"/>
              <a:gd name="connsiteX21" fmla="*/ 5140669 w 5167765"/>
              <a:gd name="connsiteY21" fmla="*/ 1552222 h 6642302"/>
              <a:gd name="connsiteX22" fmla="*/ 5142993 w 5167765"/>
              <a:gd name="connsiteY22" fmla="*/ 1557256 h 6642302"/>
              <a:gd name="connsiteX23" fmla="*/ 5139693 w 5167765"/>
              <a:gd name="connsiteY23" fmla="*/ 1710451 h 6642302"/>
              <a:gd name="connsiteX24" fmla="*/ 5142213 w 5167765"/>
              <a:gd name="connsiteY24" fmla="*/ 1711271 h 6642302"/>
              <a:gd name="connsiteX25" fmla="*/ 5149268 w 5167765"/>
              <a:gd name="connsiteY25" fmla="*/ 1749523 h 6642302"/>
              <a:gd name="connsiteX26" fmla="*/ 5149458 w 5167765"/>
              <a:gd name="connsiteY26" fmla="*/ 1854755 h 6642302"/>
              <a:gd name="connsiteX27" fmla="*/ 5152818 w 5167765"/>
              <a:gd name="connsiteY27" fmla="*/ 1916835 h 6642302"/>
              <a:gd name="connsiteX28" fmla="*/ 5145744 w 5167765"/>
              <a:gd name="connsiteY28" fmla="*/ 6556712 h 6642302"/>
              <a:gd name="connsiteX29" fmla="*/ 5126045 w 5167765"/>
              <a:gd name="connsiteY29" fmla="*/ 6557779 h 6642302"/>
              <a:gd name="connsiteX30" fmla="*/ 5125805 w 5167765"/>
              <a:gd name="connsiteY30" fmla="*/ 6604551 h 6642302"/>
              <a:gd name="connsiteX31" fmla="*/ 5087705 w 5167765"/>
              <a:gd name="connsiteY31" fmla="*/ 6642302 h 6642302"/>
              <a:gd name="connsiteX32" fmla="*/ 38102 w 5167765"/>
              <a:gd name="connsiteY32" fmla="*/ 6638132 h 6642302"/>
              <a:gd name="connsiteX33" fmla="*/ 0 w 5167765"/>
              <a:gd name="connsiteY33" fmla="*/ 6600274 h 6642302"/>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44547 w 5167765"/>
              <a:gd name="connsiteY6" fmla="*/ 55428 h 6642302"/>
              <a:gd name="connsiteX7" fmla="*/ 5142389 w 5167765"/>
              <a:gd name="connsiteY7" fmla="*/ 107923 h 6642302"/>
              <a:gd name="connsiteX8" fmla="*/ 5138561 w 5167765"/>
              <a:gd name="connsiteY8" fmla="*/ 812716 h 6642302"/>
              <a:gd name="connsiteX9" fmla="*/ 5141082 w 5167765"/>
              <a:gd name="connsiteY9" fmla="*/ 813536 h 6642302"/>
              <a:gd name="connsiteX10" fmla="*/ 5148136 w 5167765"/>
              <a:gd name="connsiteY10" fmla="*/ 851789 h 6642302"/>
              <a:gd name="connsiteX11" fmla="*/ 5148328 w 5167765"/>
              <a:gd name="connsiteY11" fmla="*/ 957020 h 6642302"/>
              <a:gd name="connsiteX12" fmla="*/ 5151687 w 5167765"/>
              <a:gd name="connsiteY12" fmla="*/ 1019100 h 6642302"/>
              <a:gd name="connsiteX13" fmla="*/ 5158060 w 5167765"/>
              <a:gd name="connsiteY13" fmla="*/ 1041298 h 6642302"/>
              <a:gd name="connsiteX14" fmla="*/ 5167748 w 5167765"/>
              <a:gd name="connsiteY14" fmla="*/ 1191072 h 6642302"/>
              <a:gd name="connsiteX15" fmla="*/ 5164272 w 5167765"/>
              <a:gd name="connsiteY15" fmla="*/ 1242296 h 6642302"/>
              <a:gd name="connsiteX16" fmla="*/ 5155263 w 5167765"/>
              <a:gd name="connsiteY16" fmla="*/ 1348034 h 6642302"/>
              <a:gd name="connsiteX17" fmla="*/ 5160734 w 5167765"/>
              <a:gd name="connsiteY17" fmla="*/ 1428391 h 6642302"/>
              <a:gd name="connsiteX18" fmla="*/ 5155592 w 5167765"/>
              <a:gd name="connsiteY18" fmla="*/ 1440386 h 6642302"/>
              <a:gd name="connsiteX19" fmla="*/ 5142766 w 5167765"/>
              <a:gd name="connsiteY19" fmla="*/ 1518093 h 6642302"/>
              <a:gd name="connsiteX20" fmla="*/ 5140732 w 5167765"/>
              <a:gd name="connsiteY20" fmla="*/ 1544681 h 6642302"/>
              <a:gd name="connsiteX21" fmla="*/ 5140669 w 5167765"/>
              <a:gd name="connsiteY21" fmla="*/ 1552222 h 6642302"/>
              <a:gd name="connsiteX22" fmla="*/ 5142993 w 5167765"/>
              <a:gd name="connsiteY22" fmla="*/ 1557256 h 6642302"/>
              <a:gd name="connsiteX23" fmla="*/ 5139693 w 5167765"/>
              <a:gd name="connsiteY23" fmla="*/ 1710451 h 6642302"/>
              <a:gd name="connsiteX24" fmla="*/ 5142213 w 5167765"/>
              <a:gd name="connsiteY24" fmla="*/ 1711271 h 6642302"/>
              <a:gd name="connsiteX25" fmla="*/ 5149268 w 5167765"/>
              <a:gd name="connsiteY25" fmla="*/ 1749523 h 6642302"/>
              <a:gd name="connsiteX26" fmla="*/ 5149458 w 5167765"/>
              <a:gd name="connsiteY26" fmla="*/ 1854755 h 6642302"/>
              <a:gd name="connsiteX27" fmla="*/ 5152818 w 5167765"/>
              <a:gd name="connsiteY27" fmla="*/ 1916835 h 6642302"/>
              <a:gd name="connsiteX28" fmla="*/ 5145744 w 5167765"/>
              <a:gd name="connsiteY28" fmla="*/ 6556712 h 6642302"/>
              <a:gd name="connsiteX29" fmla="*/ 5125805 w 5167765"/>
              <a:gd name="connsiteY29" fmla="*/ 6604551 h 6642302"/>
              <a:gd name="connsiteX30" fmla="*/ 5087705 w 5167765"/>
              <a:gd name="connsiteY30" fmla="*/ 6642302 h 6642302"/>
              <a:gd name="connsiteX31" fmla="*/ 38102 w 5167765"/>
              <a:gd name="connsiteY31" fmla="*/ 6638132 h 6642302"/>
              <a:gd name="connsiteX32" fmla="*/ 0 w 5167765"/>
              <a:gd name="connsiteY32" fmla="*/ 6600274 h 6642302"/>
              <a:gd name="connsiteX0" fmla="*/ 0 w 5167765"/>
              <a:gd name="connsiteY0" fmla="*/ 6600274 h 6642302"/>
              <a:gd name="connsiteX1" fmla="*/ 1 w 5167765"/>
              <a:gd name="connsiteY1" fmla="*/ 48613 h 6642302"/>
              <a:gd name="connsiteX2" fmla="*/ 48927 w 5167765"/>
              <a:gd name="connsiteY2" fmla="*/ 0 h 6642302"/>
              <a:gd name="connsiteX3" fmla="*/ 4144602 w 5167765"/>
              <a:gd name="connsiteY3" fmla="*/ 0 h 6642302"/>
              <a:gd name="connsiteX4" fmla="*/ 4154695 w 5167765"/>
              <a:gd name="connsiteY4" fmla="*/ 4170 h 6642302"/>
              <a:gd name="connsiteX5" fmla="*/ 5087707 w 5167765"/>
              <a:gd name="connsiteY5" fmla="*/ 4170 h 6642302"/>
              <a:gd name="connsiteX6" fmla="*/ 5144547 w 5167765"/>
              <a:gd name="connsiteY6" fmla="*/ 55428 h 6642302"/>
              <a:gd name="connsiteX7" fmla="*/ 5142389 w 5167765"/>
              <a:gd name="connsiteY7" fmla="*/ 107923 h 6642302"/>
              <a:gd name="connsiteX8" fmla="*/ 5138561 w 5167765"/>
              <a:gd name="connsiteY8" fmla="*/ 812716 h 6642302"/>
              <a:gd name="connsiteX9" fmla="*/ 5141082 w 5167765"/>
              <a:gd name="connsiteY9" fmla="*/ 813536 h 6642302"/>
              <a:gd name="connsiteX10" fmla="*/ 5148136 w 5167765"/>
              <a:gd name="connsiteY10" fmla="*/ 851789 h 6642302"/>
              <a:gd name="connsiteX11" fmla="*/ 5148328 w 5167765"/>
              <a:gd name="connsiteY11" fmla="*/ 957020 h 6642302"/>
              <a:gd name="connsiteX12" fmla="*/ 5151687 w 5167765"/>
              <a:gd name="connsiteY12" fmla="*/ 1019100 h 6642302"/>
              <a:gd name="connsiteX13" fmla="*/ 5158060 w 5167765"/>
              <a:gd name="connsiteY13" fmla="*/ 1041298 h 6642302"/>
              <a:gd name="connsiteX14" fmla="*/ 5167748 w 5167765"/>
              <a:gd name="connsiteY14" fmla="*/ 1191072 h 6642302"/>
              <a:gd name="connsiteX15" fmla="*/ 5164272 w 5167765"/>
              <a:gd name="connsiteY15" fmla="*/ 1242296 h 6642302"/>
              <a:gd name="connsiteX16" fmla="*/ 5155263 w 5167765"/>
              <a:gd name="connsiteY16" fmla="*/ 1348034 h 6642302"/>
              <a:gd name="connsiteX17" fmla="*/ 5160734 w 5167765"/>
              <a:gd name="connsiteY17" fmla="*/ 1428391 h 6642302"/>
              <a:gd name="connsiteX18" fmla="*/ 5155592 w 5167765"/>
              <a:gd name="connsiteY18" fmla="*/ 1440386 h 6642302"/>
              <a:gd name="connsiteX19" fmla="*/ 5142766 w 5167765"/>
              <a:gd name="connsiteY19" fmla="*/ 1518093 h 6642302"/>
              <a:gd name="connsiteX20" fmla="*/ 5140732 w 5167765"/>
              <a:gd name="connsiteY20" fmla="*/ 1544681 h 6642302"/>
              <a:gd name="connsiteX21" fmla="*/ 5140669 w 5167765"/>
              <a:gd name="connsiteY21" fmla="*/ 1552222 h 6642302"/>
              <a:gd name="connsiteX22" fmla="*/ 5142993 w 5167765"/>
              <a:gd name="connsiteY22" fmla="*/ 1557256 h 6642302"/>
              <a:gd name="connsiteX23" fmla="*/ 5139693 w 5167765"/>
              <a:gd name="connsiteY23" fmla="*/ 1710451 h 6642302"/>
              <a:gd name="connsiteX24" fmla="*/ 5142213 w 5167765"/>
              <a:gd name="connsiteY24" fmla="*/ 1711271 h 6642302"/>
              <a:gd name="connsiteX25" fmla="*/ 5149268 w 5167765"/>
              <a:gd name="connsiteY25" fmla="*/ 1749523 h 6642302"/>
              <a:gd name="connsiteX26" fmla="*/ 5149458 w 5167765"/>
              <a:gd name="connsiteY26" fmla="*/ 1854755 h 6642302"/>
              <a:gd name="connsiteX27" fmla="*/ 5152818 w 5167765"/>
              <a:gd name="connsiteY27" fmla="*/ 1916835 h 6642302"/>
              <a:gd name="connsiteX28" fmla="*/ 5145744 w 5167765"/>
              <a:gd name="connsiteY28" fmla="*/ 6556712 h 6642302"/>
              <a:gd name="connsiteX29" fmla="*/ 5136825 w 5167765"/>
              <a:gd name="connsiteY29" fmla="*/ 6607287 h 6642302"/>
              <a:gd name="connsiteX30" fmla="*/ 5087705 w 5167765"/>
              <a:gd name="connsiteY30" fmla="*/ 6642302 h 6642302"/>
              <a:gd name="connsiteX31" fmla="*/ 38102 w 5167765"/>
              <a:gd name="connsiteY31" fmla="*/ 6638132 h 6642302"/>
              <a:gd name="connsiteX32" fmla="*/ 0 w 5167765"/>
              <a:gd name="connsiteY32" fmla="*/ 6600274 h 6642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167765" h="6642302">
                <a:moveTo>
                  <a:pt x="0" y="6600274"/>
                </a:moveTo>
                <a:cubicBezTo>
                  <a:pt x="0" y="4416387"/>
                  <a:pt x="1" y="2232500"/>
                  <a:pt x="1" y="48613"/>
                </a:cubicBezTo>
                <a:cubicBezTo>
                  <a:pt x="1" y="27749"/>
                  <a:pt x="27928" y="0"/>
                  <a:pt x="48927" y="0"/>
                </a:cubicBezTo>
                <a:lnTo>
                  <a:pt x="4144602" y="0"/>
                </a:lnTo>
                <a:lnTo>
                  <a:pt x="4154695" y="4170"/>
                </a:lnTo>
                <a:lnTo>
                  <a:pt x="5087707" y="4170"/>
                </a:lnTo>
                <a:cubicBezTo>
                  <a:pt x="5150779" y="9976"/>
                  <a:pt x="5135433" y="38136"/>
                  <a:pt x="5144547" y="55428"/>
                </a:cubicBezTo>
                <a:cubicBezTo>
                  <a:pt x="5144478" y="66737"/>
                  <a:pt x="5142458" y="96613"/>
                  <a:pt x="5142389" y="107923"/>
                </a:cubicBezTo>
                <a:lnTo>
                  <a:pt x="5138561" y="812716"/>
                </a:lnTo>
                <a:lnTo>
                  <a:pt x="5141082" y="813536"/>
                </a:lnTo>
                <a:cubicBezTo>
                  <a:pt x="5143174" y="820210"/>
                  <a:pt x="5146929" y="827874"/>
                  <a:pt x="5148136" y="851789"/>
                </a:cubicBezTo>
                <a:cubicBezTo>
                  <a:pt x="5136897" y="881581"/>
                  <a:pt x="5163423" y="919987"/>
                  <a:pt x="5148328" y="957020"/>
                </a:cubicBezTo>
                <a:cubicBezTo>
                  <a:pt x="5144646" y="970534"/>
                  <a:pt x="5144703" y="1011712"/>
                  <a:pt x="5151687" y="1019100"/>
                </a:cubicBezTo>
                <a:cubicBezTo>
                  <a:pt x="5153136" y="1027604"/>
                  <a:pt x="5150541" y="1037769"/>
                  <a:pt x="5158060" y="1041298"/>
                </a:cubicBezTo>
                <a:cubicBezTo>
                  <a:pt x="5160736" y="1069959"/>
                  <a:pt x="5166712" y="1157573"/>
                  <a:pt x="5167748" y="1191072"/>
                </a:cubicBezTo>
                <a:cubicBezTo>
                  <a:pt x="5168070" y="1203028"/>
                  <a:pt x="5163950" y="1230340"/>
                  <a:pt x="5164272" y="1242296"/>
                </a:cubicBezTo>
                <a:cubicBezTo>
                  <a:pt x="5161807" y="1298999"/>
                  <a:pt x="5159110" y="1312919"/>
                  <a:pt x="5155263" y="1348034"/>
                </a:cubicBezTo>
                <a:cubicBezTo>
                  <a:pt x="5157088" y="1374820"/>
                  <a:pt x="5158911" y="1401606"/>
                  <a:pt x="5160734" y="1428391"/>
                </a:cubicBezTo>
                <a:lnTo>
                  <a:pt x="5155592" y="1440386"/>
                </a:lnTo>
                <a:cubicBezTo>
                  <a:pt x="5149871" y="1467721"/>
                  <a:pt x="5155467" y="1500606"/>
                  <a:pt x="5142766" y="1518093"/>
                </a:cubicBezTo>
                <a:lnTo>
                  <a:pt x="5140732" y="1544681"/>
                </a:lnTo>
                <a:cubicBezTo>
                  <a:pt x="5140711" y="1547195"/>
                  <a:pt x="5140690" y="1549708"/>
                  <a:pt x="5140669" y="1552222"/>
                </a:cubicBezTo>
                <a:lnTo>
                  <a:pt x="5142993" y="1557256"/>
                </a:lnTo>
                <a:cubicBezTo>
                  <a:pt x="5142831" y="1583627"/>
                  <a:pt x="5139823" y="1684782"/>
                  <a:pt x="5139693" y="1710451"/>
                </a:cubicBezTo>
                <a:lnTo>
                  <a:pt x="5142213" y="1711271"/>
                </a:lnTo>
                <a:cubicBezTo>
                  <a:pt x="5144305" y="1717945"/>
                  <a:pt x="5148060" y="1725609"/>
                  <a:pt x="5149268" y="1749523"/>
                </a:cubicBezTo>
                <a:cubicBezTo>
                  <a:pt x="5138028" y="1779316"/>
                  <a:pt x="5164555" y="1817722"/>
                  <a:pt x="5149458" y="1854755"/>
                </a:cubicBezTo>
                <a:cubicBezTo>
                  <a:pt x="5145777" y="1868269"/>
                  <a:pt x="5145835" y="1909447"/>
                  <a:pt x="5152818" y="1916835"/>
                </a:cubicBezTo>
                <a:cubicBezTo>
                  <a:pt x="5152247" y="2698926"/>
                  <a:pt x="5157316" y="5786021"/>
                  <a:pt x="5145744" y="6556712"/>
                </a:cubicBezTo>
                <a:lnTo>
                  <a:pt x="5136825" y="6607287"/>
                </a:lnTo>
                <a:cubicBezTo>
                  <a:pt x="5136705" y="6628131"/>
                  <a:pt x="5108682" y="6642248"/>
                  <a:pt x="5087705" y="6642302"/>
                </a:cubicBezTo>
                <a:lnTo>
                  <a:pt x="38102" y="6638132"/>
                </a:lnTo>
                <a:cubicBezTo>
                  <a:pt x="17083" y="6638078"/>
                  <a:pt x="60" y="6621161"/>
                  <a:pt x="0" y="6600274"/>
                </a:cubicBezTo>
                <a:close/>
              </a:path>
            </a:pathLst>
          </a:custGeom>
          <a:solidFill>
            <a:srgbClr val="FFFFFF"/>
          </a:solidFill>
          <a:ln w="9525" cap="flat">
            <a:noFill/>
            <a:prstDash val="solid"/>
            <a:miter/>
          </a:ln>
        </p:spPr>
        <p:txBody>
          <a:bodyPr wrap="square" rtlCol="0" anchor="ctr">
            <a:noAutofit/>
          </a:bodyPr>
          <a:lstStyle/>
          <a:p>
            <a:endParaRPr lang="en-US"/>
          </a:p>
        </p:txBody>
      </p:sp>
      <p:sp>
        <p:nvSpPr>
          <p:cNvPr id="40" name="Freeform: Shape 27">
            <a:extLst>
              <a:ext uri="{FF2B5EF4-FFF2-40B4-BE49-F238E27FC236}">
                <a16:creationId xmlns:a16="http://schemas.microsoft.com/office/drawing/2014/main" id="{A90B64B6-52EF-4B28-B517-0F9881452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691138">
            <a:off x="766453" y="-136713"/>
            <a:ext cx="444795" cy="1868387"/>
          </a:xfrm>
          <a:custGeom>
            <a:avLst/>
            <a:gdLst>
              <a:gd name="connsiteX0" fmla="*/ 0 w 555597"/>
              <a:gd name="connsiteY0" fmla="*/ 83880 h 1999290"/>
              <a:gd name="connsiteX1" fmla="*/ 49282 w 555597"/>
              <a:gd name="connsiteY1" fmla="*/ 71215 h 1999290"/>
              <a:gd name="connsiteX2" fmla="*/ 174397 w 555597"/>
              <a:gd name="connsiteY2" fmla="*/ 45224 h 1999290"/>
              <a:gd name="connsiteX3" fmla="*/ 242049 w 555597"/>
              <a:gd name="connsiteY3" fmla="*/ 54744 h 1999290"/>
              <a:gd name="connsiteX4" fmla="*/ 326503 w 555597"/>
              <a:gd name="connsiteY4" fmla="*/ 39434 h 1999290"/>
              <a:gd name="connsiteX5" fmla="*/ 343350 w 555597"/>
              <a:gd name="connsiteY5" fmla="*/ 40491 h 1999290"/>
              <a:gd name="connsiteX6" fmla="*/ 349790 w 555597"/>
              <a:gd name="connsiteY6" fmla="*/ 52348 h 1999290"/>
              <a:gd name="connsiteX7" fmla="*/ 355722 w 555597"/>
              <a:gd name="connsiteY7" fmla="*/ 54552 h 1999290"/>
              <a:gd name="connsiteX8" fmla="*/ 374741 w 555597"/>
              <a:gd name="connsiteY8" fmla="*/ 39676 h 1999290"/>
              <a:gd name="connsiteX9" fmla="*/ 469664 w 555597"/>
              <a:gd name="connsiteY9" fmla="*/ 48453 h 1999290"/>
              <a:gd name="connsiteX10" fmla="*/ 521607 w 555597"/>
              <a:gd name="connsiteY10" fmla="*/ 10408 h 1999290"/>
              <a:gd name="connsiteX11" fmla="*/ 555597 w 555597"/>
              <a:gd name="connsiteY11" fmla="*/ 0 h 1999290"/>
              <a:gd name="connsiteX12" fmla="*/ 555597 w 555597"/>
              <a:gd name="connsiteY12" fmla="*/ 1995494 h 1999290"/>
              <a:gd name="connsiteX13" fmla="*/ 537215 w 555597"/>
              <a:gd name="connsiteY13" fmla="*/ 1991185 h 1999290"/>
              <a:gd name="connsiteX14" fmla="*/ 479386 w 555597"/>
              <a:gd name="connsiteY14" fmla="*/ 1992931 h 1999290"/>
              <a:gd name="connsiteX15" fmla="*/ 462617 w 555597"/>
              <a:gd name="connsiteY15" fmla="*/ 1999290 h 1999290"/>
              <a:gd name="connsiteX16" fmla="*/ 420522 w 555597"/>
              <a:gd name="connsiteY16" fmla="*/ 1999290 h 1999290"/>
              <a:gd name="connsiteX17" fmla="*/ 382909 w 555597"/>
              <a:gd name="connsiteY17" fmla="*/ 1988738 h 1999290"/>
              <a:gd name="connsiteX18" fmla="*/ 295360 w 555597"/>
              <a:gd name="connsiteY18" fmla="*/ 1977122 h 1999290"/>
              <a:gd name="connsiteX19" fmla="*/ 256969 w 555597"/>
              <a:gd name="connsiteY19" fmla="*/ 1970444 h 1999290"/>
              <a:gd name="connsiteX20" fmla="*/ 227096 w 555597"/>
              <a:gd name="connsiteY20" fmla="*/ 1951548 h 1999290"/>
              <a:gd name="connsiteX21" fmla="*/ 222890 w 555597"/>
              <a:gd name="connsiteY21" fmla="*/ 1935696 h 1999290"/>
              <a:gd name="connsiteX22" fmla="*/ 202274 w 555597"/>
              <a:gd name="connsiteY22" fmla="*/ 1929911 h 1999290"/>
              <a:gd name="connsiteX23" fmla="*/ 197448 w 555597"/>
              <a:gd name="connsiteY23" fmla="*/ 1925621 h 1999290"/>
              <a:gd name="connsiteX24" fmla="*/ 169099 w 555597"/>
              <a:gd name="connsiteY24" fmla="*/ 1903786 h 1999290"/>
              <a:gd name="connsiteX25" fmla="*/ 92344 w 555597"/>
              <a:gd name="connsiteY25" fmla="*/ 1925464 h 1999290"/>
              <a:gd name="connsiteX26" fmla="*/ 11266 w 555597"/>
              <a:gd name="connsiteY26" fmla="*/ 1895947 h 1999290"/>
              <a:gd name="connsiteX27" fmla="*/ 0 w 555597"/>
              <a:gd name="connsiteY27" fmla="*/ 1893933 h 1999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55597" h="1999290">
                <a:moveTo>
                  <a:pt x="0" y="83880"/>
                </a:moveTo>
                <a:lnTo>
                  <a:pt x="49282" y="71215"/>
                </a:lnTo>
                <a:cubicBezTo>
                  <a:pt x="91656" y="63184"/>
                  <a:pt x="135655" y="58277"/>
                  <a:pt x="174397" y="45224"/>
                </a:cubicBezTo>
                <a:cubicBezTo>
                  <a:pt x="225837" y="94025"/>
                  <a:pt x="195077" y="47856"/>
                  <a:pt x="242049" y="54744"/>
                </a:cubicBezTo>
                <a:lnTo>
                  <a:pt x="326503" y="39434"/>
                </a:lnTo>
                <a:lnTo>
                  <a:pt x="343350" y="40491"/>
                </a:lnTo>
                <a:lnTo>
                  <a:pt x="349790" y="52348"/>
                </a:lnTo>
                <a:lnTo>
                  <a:pt x="355722" y="54552"/>
                </a:lnTo>
                <a:lnTo>
                  <a:pt x="374741" y="39676"/>
                </a:lnTo>
                <a:cubicBezTo>
                  <a:pt x="402796" y="31662"/>
                  <a:pt x="441033" y="50452"/>
                  <a:pt x="469664" y="48453"/>
                </a:cubicBezTo>
                <a:cubicBezTo>
                  <a:pt x="478380" y="29604"/>
                  <a:pt x="496522" y="19255"/>
                  <a:pt x="521607" y="10408"/>
                </a:cubicBezTo>
                <a:lnTo>
                  <a:pt x="555597" y="0"/>
                </a:lnTo>
                <a:lnTo>
                  <a:pt x="555597" y="1995494"/>
                </a:lnTo>
                <a:lnTo>
                  <a:pt x="537215" y="1991185"/>
                </a:lnTo>
                <a:cubicBezTo>
                  <a:pt x="514565" y="1988101"/>
                  <a:pt x="490837" y="1988688"/>
                  <a:pt x="479386" y="1992931"/>
                </a:cubicBezTo>
                <a:lnTo>
                  <a:pt x="462617" y="1999290"/>
                </a:lnTo>
                <a:lnTo>
                  <a:pt x="420522" y="1999290"/>
                </a:lnTo>
                <a:lnTo>
                  <a:pt x="382909" y="1988738"/>
                </a:lnTo>
                <a:cubicBezTo>
                  <a:pt x="350860" y="1976654"/>
                  <a:pt x="320299" y="1963332"/>
                  <a:pt x="295360" y="1977122"/>
                </a:cubicBezTo>
                <a:cubicBezTo>
                  <a:pt x="281004" y="1978006"/>
                  <a:pt x="268406" y="1975325"/>
                  <a:pt x="256969" y="1970444"/>
                </a:cubicBezTo>
                <a:lnTo>
                  <a:pt x="227096" y="1951548"/>
                </a:lnTo>
                <a:lnTo>
                  <a:pt x="222890" y="1935696"/>
                </a:lnTo>
                <a:lnTo>
                  <a:pt x="202274" y="1929911"/>
                </a:lnTo>
                <a:lnTo>
                  <a:pt x="197448" y="1925621"/>
                </a:lnTo>
                <a:cubicBezTo>
                  <a:pt x="188240" y="1917376"/>
                  <a:pt x="178991" y="1909643"/>
                  <a:pt x="169099" y="1903786"/>
                </a:cubicBezTo>
                <a:cubicBezTo>
                  <a:pt x="158518" y="1969055"/>
                  <a:pt x="83191" y="1864739"/>
                  <a:pt x="92344" y="1925464"/>
                </a:cubicBezTo>
                <a:cubicBezTo>
                  <a:pt x="36140" y="1904645"/>
                  <a:pt x="59596" y="1967908"/>
                  <a:pt x="11266" y="1895947"/>
                </a:cubicBezTo>
                <a:lnTo>
                  <a:pt x="0" y="1893933"/>
                </a:lnTo>
                <a:close/>
              </a:path>
            </a:pathLst>
          </a:custGeom>
          <a:blipFill dpi="0" rotWithShape="1">
            <a:blip r:embed="rId2">
              <a:alphaModFix amt="84000"/>
            </a:blip>
            <a:srcRect/>
            <a:tile tx="0" ty="0" sx="100000" sy="100000" flip="none" algn="tl"/>
          </a:blipFill>
          <a:ln>
            <a:noFill/>
          </a:ln>
          <a:effectLst>
            <a:outerShdw blurRad="63500" dist="12700" dir="8100000" algn="tr"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Diagram&#10;&#10;Description automatically generated">
            <a:extLst>
              <a:ext uri="{FF2B5EF4-FFF2-40B4-BE49-F238E27FC236}">
                <a16:creationId xmlns:a16="http://schemas.microsoft.com/office/drawing/2014/main" id="{74D326C0-1301-5930-DDA7-F83EA5C26A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358" y="1691892"/>
            <a:ext cx="6316114" cy="3552814"/>
          </a:xfrm>
          <a:prstGeom prst="rect">
            <a:avLst/>
          </a:prstGeom>
        </p:spPr>
      </p:pic>
      <p:sp>
        <p:nvSpPr>
          <p:cNvPr id="2" name="Title 1">
            <a:extLst>
              <a:ext uri="{FF2B5EF4-FFF2-40B4-BE49-F238E27FC236}">
                <a16:creationId xmlns:a16="http://schemas.microsoft.com/office/drawing/2014/main" id="{780CE4B6-AFDE-F210-F9E1-4842A39CC41A}"/>
              </a:ext>
            </a:extLst>
          </p:cNvPr>
          <p:cNvSpPr>
            <a:spLocks noGrp="1"/>
          </p:cNvSpPr>
          <p:nvPr>
            <p:ph type="ctrTitle"/>
          </p:nvPr>
        </p:nvSpPr>
        <p:spPr>
          <a:xfrm>
            <a:off x="6882965" y="2455056"/>
            <a:ext cx="4707837" cy="3085755"/>
          </a:xfrm>
        </p:spPr>
        <p:txBody>
          <a:bodyPr anchor="t">
            <a:normAutofit/>
          </a:bodyPr>
          <a:lstStyle/>
          <a:p>
            <a:pPr algn="r"/>
            <a:r>
              <a:rPr lang="pt-BR" dirty="0"/>
              <a:t>AUTODRAW </a:t>
            </a:r>
          </a:p>
        </p:txBody>
      </p:sp>
      <p:sp>
        <p:nvSpPr>
          <p:cNvPr id="3" name="Subtitle 2">
            <a:extLst>
              <a:ext uri="{FF2B5EF4-FFF2-40B4-BE49-F238E27FC236}">
                <a16:creationId xmlns:a16="http://schemas.microsoft.com/office/drawing/2014/main" id="{6A47B455-D9A8-8DE8-0CA5-0197C5F65272}"/>
              </a:ext>
            </a:extLst>
          </p:cNvPr>
          <p:cNvSpPr>
            <a:spLocks noGrp="1"/>
          </p:cNvSpPr>
          <p:nvPr>
            <p:ph type="subTitle" idx="1"/>
          </p:nvPr>
        </p:nvSpPr>
        <p:spPr>
          <a:xfrm>
            <a:off x="7205154" y="3732570"/>
            <a:ext cx="4229100" cy="1551163"/>
          </a:xfrm>
        </p:spPr>
        <p:txBody>
          <a:bodyPr anchor="t">
            <a:normAutofit/>
          </a:bodyPr>
          <a:lstStyle/>
          <a:p>
            <a:pPr algn="r"/>
            <a:r>
              <a:rPr lang="pt-BR" sz="2100" b="1" dirty="0"/>
              <a:t>GOOGLE’S AI DOODLE BOT</a:t>
            </a:r>
          </a:p>
        </p:txBody>
      </p:sp>
      <p:grpSp>
        <p:nvGrpSpPr>
          <p:cNvPr id="41" name="Group 29">
            <a:extLst>
              <a:ext uri="{FF2B5EF4-FFF2-40B4-BE49-F238E27FC236}">
                <a16:creationId xmlns:a16="http://schemas.microsoft.com/office/drawing/2014/main" id="{6245FAB1-8376-47AA-BCD3-F8053CD6FC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4436" y="6388259"/>
            <a:ext cx="358083" cy="368964"/>
            <a:chOff x="4135740" y="1795926"/>
            <a:chExt cx="558732" cy="575710"/>
          </a:xfrm>
        </p:grpSpPr>
        <p:grpSp>
          <p:nvGrpSpPr>
            <p:cNvPr id="42" name="Group 30">
              <a:extLst>
                <a:ext uri="{FF2B5EF4-FFF2-40B4-BE49-F238E27FC236}">
                  <a16:creationId xmlns:a16="http://schemas.microsoft.com/office/drawing/2014/main" id="{12B88412-E765-4DE3-8007-A72DAFB06E9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135740" y="1795926"/>
              <a:ext cx="558732" cy="575710"/>
              <a:chOff x="1028007" y="1706560"/>
              <a:chExt cx="575710" cy="575710"/>
            </a:xfrm>
          </p:grpSpPr>
          <p:cxnSp>
            <p:nvCxnSpPr>
              <p:cNvPr id="43" name="Straight Connector 32">
                <a:extLst>
                  <a:ext uri="{FF2B5EF4-FFF2-40B4-BE49-F238E27FC236}">
                    <a16:creationId xmlns:a16="http://schemas.microsoft.com/office/drawing/2014/main" id="{DFE6A0F6-D56F-463C-B837-479041A65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33">
                <a:extLst>
                  <a:ext uri="{FF2B5EF4-FFF2-40B4-BE49-F238E27FC236}">
                    <a16:creationId xmlns:a16="http://schemas.microsoft.com/office/drawing/2014/main" id="{4EE2628D-2B89-4F1A-996E-FE8BE43941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1028007" y="1994415"/>
                <a:ext cx="57571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Oval 31">
              <a:extLst>
                <a:ext uri="{FF2B5EF4-FFF2-40B4-BE49-F238E27FC236}">
                  <a16:creationId xmlns:a16="http://schemas.microsoft.com/office/drawing/2014/main" id="{981684C2-6B30-4C15-B17B-E6F56632D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36389" y="1946248"/>
              <a:ext cx="157434" cy="15743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907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7EC5-67DC-6383-45A7-6000CEA09CA6}"/>
              </a:ext>
            </a:extLst>
          </p:cNvPr>
          <p:cNvSpPr>
            <a:spLocks noGrp="1"/>
          </p:cNvSpPr>
          <p:nvPr>
            <p:ph type="title"/>
          </p:nvPr>
        </p:nvSpPr>
        <p:spPr>
          <a:xfrm>
            <a:off x="358065" y="804590"/>
            <a:ext cx="4782105" cy="646929"/>
          </a:xfrm>
        </p:spPr>
        <p:txBody>
          <a:bodyPr>
            <a:normAutofit fontScale="90000"/>
          </a:bodyPr>
          <a:lstStyle/>
          <a:p>
            <a:pPr algn="ctr"/>
            <a:r>
              <a:rPr lang="pt-BR" dirty="0"/>
              <a:t>AUTODRAW </a:t>
            </a:r>
          </a:p>
        </p:txBody>
      </p:sp>
      <p:sp>
        <p:nvSpPr>
          <p:cNvPr id="4" name="TextBox 3">
            <a:extLst>
              <a:ext uri="{FF2B5EF4-FFF2-40B4-BE49-F238E27FC236}">
                <a16:creationId xmlns:a16="http://schemas.microsoft.com/office/drawing/2014/main" id="{84BD7FA3-DAE9-5324-50C9-37F4692DC71A}"/>
              </a:ext>
            </a:extLst>
          </p:cNvPr>
          <p:cNvSpPr txBox="1"/>
          <p:nvPr/>
        </p:nvSpPr>
        <p:spPr>
          <a:xfrm>
            <a:off x="1599254" y="1529051"/>
            <a:ext cx="8229600" cy="2862322"/>
          </a:xfrm>
          <a:prstGeom prst="rect">
            <a:avLst/>
          </a:prstGeom>
          <a:noFill/>
        </p:spPr>
        <p:txBody>
          <a:bodyPr wrap="square" rtlCol="0">
            <a:spAutoFit/>
          </a:bodyPr>
          <a:lstStyle/>
          <a:p>
            <a:endParaRPr lang="pt-BR" dirty="0"/>
          </a:p>
          <a:p>
            <a:endParaRPr lang="pt-BR" dirty="0"/>
          </a:p>
          <a:p>
            <a:endParaRPr lang="pt-BR" dirty="0"/>
          </a:p>
          <a:p>
            <a:endParaRPr lang="pt-BR" dirty="0"/>
          </a:p>
          <a:p>
            <a:endParaRPr lang="pt-BR" dirty="0"/>
          </a:p>
          <a:p>
            <a:pPr marL="285750" indent="-285750">
              <a:buFont typeface="Arial" panose="020B0604020202020204" pitchFamily="34" charset="0"/>
              <a:buChar char="•"/>
            </a:pPr>
            <a:r>
              <a:rPr lang="pt-BR" dirty="0"/>
              <a:t>YOU DOODLE</a:t>
            </a:r>
          </a:p>
          <a:p>
            <a:pPr marL="285750" indent="-285750">
              <a:buFont typeface="Arial" panose="020B0604020202020204" pitchFamily="34" charset="0"/>
              <a:buChar char="•"/>
            </a:pPr>
            <a:r>
              <a:rPr lang="pt-BR" dirty="0"/>
              <a:t>THE APP GUESSES AND SUGGESTS IMAGES</a:t>
            </a:r>
          </a:p>
          <a:p>
            <a:pPr marL="285750" indent="-285750">
              <a:buFont typeface="Arial" panose="020B0604020202020204" pitchFamily="34" charset="0"/>
              <a:buChar char="•"/>
            </a:pPr>
            <a:r>
              <a:rPr lang="pt-BR" dirty="0"/>
              <a:t>YOU PICK A DOODLE, COLOR, ETC.</a:t>
            </a:r>
          </a:p>
          <a:p>
            <a:r>
              <a:rPr lang="pt-BR" dirty="0"/>
              <a:t>	</a:t>
            </a:r>
          </a:p>
          <a:p>
            <a:endParaRPr lang="pt-BR" dirty="0"/>
          </a:p>
        </p:txBody>
      </p:sp>
      <p:sp>
        <p:nvSpPr>
          <p:cNvPr id="5" name="TextBox 4">
            <a:extLst>
              <a:ext uri="{FF2B5EF4-FFF2-40B4-BE49-F238E27FC236}">
                <a16:creationId xmlns:a16="http://schemas.microsoft.com/office/drawing/2014/main" id="{DAF3BDCE-2286-F27E-29E1-9D808CCCCD7B}"/>
              </a:ext>
            </a:extLst>
          </p:cNvPr>
          <p:cNvSpPr txBox="1"/>
          <p:nvPr/>
        </p:nvSpPr>
        <p:spPr>
          <a:xfrm>
            <a:off x="1047567" y="1562470"/>
            <a:ext cx="4447711" cy="692497"/>
          </a:xfrm>
          <a:prstGeom prst="rect">
            <a:avLst/>
          </a:prstGeom>
          <a:noFill/>
        </p:spPr>
        <p:txBody>
          <a:bodyPr wrap="square" rtlCol="0">
            <a:spAutoFit/>
          </a:bodyPr>
          <a:lstStyle/>
          <a:p>
            <a:pPr algn="ctr"/>
            <a:r>
              <a:rPr lang="pt-BR" sz="1800" b="1" dirty="0"/>
              <a:t>FAST DRAWING FOR </a:t>
            </a:r>
            <a:r>
              <a:rPr lang="pt-BR" sz="2100" b="1" dirty="0"/>
              <a:t>EVERYONE</a:t>
            </a:r>
          </a:p>
          <a:p>
            <a:endParaRPr lang="pt-BR" dirty="0"/>
          </a:p>
        </p:txBody>
      </p:sp>
      <p:pic>
        <p:nvPicPr>
          <p:cNvPr id="7" name="Graphic 6" descr="Rubber duck with solid fill">
            <a:hlinkClick r:id="rId2"/>
            <a:extLst>
              <a:ext uri="{FF2B5EF4-FFF2-40B4-BE49-F238E27FC236}">
                <a16:creationId xmlns:a16="http://schemas.microsoft.com/office/drawing/2014/main" id="{8CFE4762-AF8B-43F8-3D94-12B92F5D00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50729" y="4391373"/>
            <a:ext cx="2019022" cy="2019022"/>
          </a:xfrm>
          <a:prstGeom prst="rect">
            <a:avLst/>
          </a:prstGeom>
        </p:spPr>
      </p:pic>
      <p:sp>
        <p:nvSpPr>
          <p:cNvPr id="46" name="TextBox 45">
            <a:extLst>
              <a:ext uri="{FF2B5EF4-FFF2-40B4-BE49-F238E27FC236}">
                <a16:creationId xmlns:a16="http://schemas.microsoft.com/office/drawing/2014/main" id="{9861AE00-FC4B-37CB-F1CA-55AD17A8FD99}"/>
              </a:ext>
            </a:extLst>
          </p:cNvPr>
          <p:cNvSpPr txBox="1"/>
          <p:nvPr/>
        </p:nvSpPr>
        <p:spPr>
          <a:xfrm>
            <a:off x="9996256" y="4256345"/>
            <a:ext cx="3089430" cy="369332"/>
          </a:xfrm>
          <a:prstGeom prst="rect">
            <a:avLst/>
          </a:prstGeom>
          <a:noFill/>
        </p:spPr>
        <p:txBody>
          <a:bodyPr wrap="square" rtlCol="0">
            <a:spAutoFit/>
            <a:scene3d>
              <a:camera prst="orthographicFront">
                <a:rot lat="19499996" lon="600000" rev="600000"/>
              </a:camera>
              <a:lightRig rig="threePt" dir="t"/>
            </a:scene3d>
          </a:bodyPr>
          <a:lstStyle/>
          <a:p>
            <a:r>
              <a:rPr lang="pt-BR" b="1" dirty="0"/>
              <a:t>Click me!</a:t>
            </a:r>
          </a:p>
        </p:txBody>
      </p:sp>
    </p:spTree>
    <p:extLst>
      <p:ext uri="{BB962C8B-B14F-4D97-AF65-F5344CB8AC3E}">
        <p14:creationId xmlns:p14="http://schemas.microsoft.com/office/powerpoint/2010/main" val="1952219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icture containing clipart&#10;&#10;Description automatically generated">
            <a:extLst>
              <a:ext uri="{FF2B5EF4-FFF2-40B4-BE49-F238E27FC236}">
                <a16:creationId xmlns:a16="http://schemas.microsoft.com/office/drawing/2014/main" id="{821A4922-5018-13B2-89A0-3EEEFBB480BA}"/>
              </a:ext>
            </a:extLst>
          </p:cNvPr>
          <p:cNvPicPr>
            <a:picLocks noChangeAspect="1"/>
          </p:cNvPicPr>
          <p:nvPr/>
        </p:nvPicPr>
        <p:blipFill rotWithShape="1">
          <a:blip r:embed="rId2">
            <a:extLst>
              <a:ext uri="{28A0092B-C50C-407E-A947-70E740481C1C}">
                <a14:useLocalDpi xmlns:a14="http://schemas.microsoft.com/office/drawing/2010/main" val="0"/>
              </a:ext>
            </a:extLst>
          </a:blip>
          <a:srcRect r="8046" b="-1"/>
          <a:stretch/>
        </p:blipFill>
        <p:spPr>
          <a:xfrm>
            <a:off x="5162052" y="3272588"/>
            <a:ext cx="6105382" cy="3585411"/>
          </a:xfrm>
          <a:prstGeom prst="rect">
            <a:avLst/>
          </a:prstGeom>
        </p:spPr>
      </p:pic>
      <p:pic>
        <p:nvPicPr>
          <p:cNvPr id="11" name="Picture 10" descr="A picture containing graphical user interface&#10;&#10;Description automatically generated">
            <a:extLst>
              <a:ext uri="{FF2B5EF4-FFF2-40B4-BE49-F238E27FC236}">
                <a16:creationId xmlns:a16="http://schemas.microsoft.com/office/drawing/2014/main" id="{439CB139-95C7-C133-E5F5-894A81CBC156}"/>
              </a:ext>
            </a:extLst>
          </p:cNvPr>
          <p:cNvPicPr>
            <a:picLocks noChangeAspect="1"/>
          </p:cNvPicPr>
          <p:nvPr/>
        </p:nvPicPr>
        <p:blipFill rotWithShape="1">
          <a:blip r:embed="rId3">
            <a:extLst>
              <a:ext uri="{28A0092B-C50C-407E-A947-70E740481C1C}">
                <a14:useLocalDpi xmlns:a14="http://schemas.microsoft.com/office/drawing/2010/main" val="0"/>
              </a:ext>
            </a:extLst>
          </a:blip>
          <a:srcRect r="1" b="29363"/>
          <a:stretch/>
        </p:blipFill>
        <p:spPr>
          <a:xfrm>
            <a:off x="20" y="9"/>
            <a:ext cx="7279893" cy="38953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p:spPr>
      </p:pic>
      <p:pic>
        <p:nvPicPr>
          <p:cNvPr id="13" name="Picture 12">
            <a:extLst>
              <a:ext uri="{FF2B5EF4-FFF2-40B4-BE49-F238E27FC236}">
                <a16:creationId xmlns:a16="http://schemas.microsoft.com/office/drawing/2014/main" id="{6CD58DB5-89C6-A724-2BD7-7D3070E6F75A}"/>
              </a:ext>
            </a:extLst>
          </p:cNvPr>
          <p:cNvPicPr>
            <a:picLocks noChangeAspect="1"/>
          </p:cNvPicPr>
          <p:nvPr/>
        </p:nvPicPr>
        <p:blipFill rotWithShape="1">
          <a:blip r:embed="rId4"/>
          <a:srcRect l="11699" r="7014" b="3"/>
          <a:stretch/>
        </p:blipFill>
        <p:spPr>
          <a:xfrm>
            <a:off x="7458302" y="-22547"/>
            <a:ext cx="3809132" cy="3139531"/>
          </a:xfrm>
          <a:prstGeom prst="rect">
            <a:avLst/>
          </a:prstGeom>
        </p:spPr>
      </p:pic>
      <p:pic>
        <p:nvPicPr>
          <p:cNvPr id="15" name="Picture 14" descr="A picture containing diagram&#10;&#10;Description automatically generated">
            <a:extLst>
              <a:ext uri="{FF2B5EF4-FFF2-40B4-BE49-F238E27FC236}">
                <a16:creationId xmlns:a16="http://schemas.microsoft.com/office/drawing/2014/main" id="{687DDF3D-17A1-929A-10DB-F55AF9B66F8D}"/>
              </a:ext>
            </a:extLst>
          </p:cNvPr>
          <p:cNvPicPr>
            <a:picLocks noChangeAspect="1"/>
          </p:cNvPicPr>
          <p:nvPr/>
        </p:nvPicPr>
        <p:blipFill rotWithShape="1">
          <a:blip r:embed="rId5">
            <a:extLst>
              <a:ext uri="{28A0092B-C50C-407E-A947-70E740481C1C}">
                <a14:useLocalDpi xmlns:a14="http://schemas.microsoft.com/office/drawing/2010/main" val="0"/>
              </a:ext>
            </a:extLst>
          </a:blip>
          <a:srcRect t="7769" b="9518"/>
          <a:stretch/>
        </p:blipFill>
        <p:spPr>
          <a:xfrm>
            <a:off x="1" y="4065775"/>
            <a:ext cx="5001186" cy="2792224"/>
          </a:xfrm>
          <a:prstGeom prst="rect">
            <a:avLst/>
          </a:prstGeom>
        </p:spPr>
      </p:pic>
      <p:sp>
        <p:nvSpPr>
          <p:cNvPr id="44" name="Rectangle 43">
            <a:extLst>
              <a:ext uri="{FF2B5EF4-FFF2-40B4-BE49-F238E27FC236}">
                <a16:creationId xmlns:a16="http://schemas.microsoft.com/office/drawing/2014/main" id="{25414FA1-2D4C-41DB-83DE-4F3E38C10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23904" y="0"/>
            <a:ext cx="768096"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3887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B2E523-FD4C-B060-4081-D7E01CC73BC6}"/>
              </a:ext>
            </a:extLst>
          </p:cNvPr>
          <p:cNvSpPr>
            <a:spLocks noGrp="1"/>
          </p:cNvSpPr>
          <p:nvPr>
            <p:ph idx="1"/>
          </p:nvPr>
        </p:nvSpPr>
        <p:spPr>
          <a:xfrm>
            <a:off x="1210322" y="1962926"/>
            <a:ext cx="9493250" cy="3854167"/>
          </a:xfrm>
        </p:spPr>
        <p:txBody>
          <a:bodyPr/>
          <a:lstStyle/>
          <a:p>
            <a:endParaRPr lang="pt-BR" dirty="0"/>
          </a:p>
          <a:p>
            <a:pPr marL="0" indent="0">
              <a:buNone/>
            </a:pPr>
            <a:r>
              <a:rPr lang="pt-BR" sz="2000" b="1" dirty="0"/>
              <a:t>MACHINE LEARNING AND DRAWINGS FROM TALENTED ARTISTS</a:t>
            </a:r>
          </a:p>
          <a:p>
            <a:r>
              <a:rPr lang="pt-BR" dirty="0"/>
              <a:t>IDENTIFY AN OBJECT</a:t>
            </a:r>
          </a:p>
          <a:p>
            <a:r>
              <a:rPr lang="pt-BR" dirty="0"/>
              <a:t>PAIR WITH A DATABASE OF NEAT AND SIMPLISTIC HAND-DRAWN IMAGES</a:t>
            </a:r>
          </a:p>
          <a:p>
            <a:r>
              <a:rPr lang="pt-BR" dirty="0"/>
              <a:t>TECH FROM GOOGLE’S EXPERIMENTAL IMAGE RECOGNITION SOFTWARES</a:t>
            </a:r>
          </a:p>
          <a:p>
            <a:r>
              <a:rPr lang="en-US" b="0" i="0" dirty="0">
                <a:solidFill>
                  <a:srgbClr val="202124"/>
                </a:solidFill>
                <a:effectLst/>
                <a:latin typeface="arial" panose="020B0604020202020204" pitchFamily="34" charset="0"/>
              </a:rPr>
              <a:t>A neural network is </a:t>
            </a:r>
            <a:r>
              <a:rPr lang="en-US" b="1" i="0" dirty="0">
                <a:solidFill>
                  <a:srgbClr val="202124"/>
                </a:solidFill>
                <a:effectLst/>
                <a:latin typeface="arial" panose="020B0604020202020204" pitchFamily="34" charset="0"/>
              </a:rPr>
              <a:t>a series of algorithms that endeavors to recognize underlying relationships in a set of data through a process that mimics the way the human brain operates</a:t>
            </a:r>
            <a:r>
              <a:rPr lang="en-US" b="0" i="0" dirty="0">
                <a:solidFill>
                  <a:srgbClr val="202124"/>
                </a:solidFill>
                <a:effectLst/>
                <a:latin typeface="arial" panose="020B0604020202020204" pitchFamily="34" charset="0"/>
              </a:rPr>
              <a:t>.</a:t>
            </a:r>
            <a:endParaRPr lang="pt-BR" dirty="0"/>
          </a:p>
          <a:p>
            <a:endParaRPr lang="pt-BR" dirty="0"/>
          </a:p>
          <a:p>
            <a:pPr marL="0" indent="0">
              <a:buNone/>
            </a:pPr>
            <a:endParaRPr lang="pt-BR" dirty="0"/>
          </a:p>
          <a:p>
            <a:endParaRPr lang="pt-BR" dirty="0"/>
          </a:p>
        </p:txBody>
      </p:sp>
    </p:spTree>
    <p:extLst>
      <p:ext uri="{BB962C8B-B14F-4D97-AF65-F5344CB8AC3E}">
        <p14:creationId xmlns:p14="http://schemas.microsoft.com/office/powerpoint/2010/main" val="44921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2"/>
            <a:extLst>
              <a:ext uri="{FF2B5EF4-FFF2-40B4-BE49-F238E27FC236}">
                <a16:creationId xmlns:a16="http://schemas.microsoft.com/office/drawing/2014/main" id="{89DEC4E1-D24F-AAA0-41AE-96EFB944BC8C}"/>
              </a:ext>
            </a:extLst>
          </p:cNvPr>
          <p:cNvPicPr>
            <a:picLocks noChangeAspect="1"/>
          </p:cNvPicPr>
          <p:nvPr/>
        </p:nvPicPr>
        <p:blipFill>
          <a:blip r:embed="rId3"/>
          <a:stretch>
            <a:fillRect/>
          </a:stretch>
        </p:blipFill>
        <p:spPr>
          <a:xfrm>
            <a:off x="1468422" y="1106656"/>
            <a:ext cx="3656028" cy="4842008"/>
          </a:xfrm>
          <a:prstGeom prst="rect">
            <a:avLst/>
          </a:prstGeom>
        </p:spPr>
      </p:pic>
      <p:sp>
        <p:nvSpPr>
          <p:cNvPr id="12" name="TextBox 11">
            <a:extLst>
              <a:ext uri="{FF2B5EF4-FFF2-40B4-BE49-F238E27FC236}">
                <a16:creationId xmlns:a16="http://schemas.microsoft.com/office/drawing/2014/main" id="{500499B4-DC18-72D7-0D21-A0FA3A6AEB75}"/>
              </a:ext>
            </a:extLst>
          </p:cNvPr>
          <p:cNvSpPr txBox="1"/>
          <p:nvPr/>
        </p:nvSpPr>
        <p:spPr>
          <a:xfrm>
            <a:off x="6205491" y="1535837"/>
            <a:ext cx="3923930" cy="6463308"/>
          </a:xfrm>
          <a:prstGeom prst="rect">
            <a:avLst/>
          </a:prstGeom>
          <a:noFill/>
        </p:spPr>
        <p:txBody>
          <a:bodyPr wrap="square" rtlCol="0">
            <a:spAutoFit/>
          </a:bodyPr>
          <a:lstStyle/>
          <a:p>
            <a:endParaRPr lang="pt-BR" b="0" i="0" dirty="0">
              <a:solidFill>
                <a:srgbClr val="000000"/>
              </a:solidFill>
              <a:effectLst/>
              <a:latin typeface="Roboto Mono"/>
            </a:endParaRPr>
          </a:p>
          <a:p>
            <a:r>
              <a:rPr lang="en-US" b="0" i="0" dirty="0">
                <a:solidFill>
                  <a:srgbClr val="000000"/>
                </a:solidFill>
                <a:effectLst/>
                <a:latin typeface="Roboto Mono"/>
              </a:rPr>
              <a:t>Over 15 million players have contributed millions of drawings playing </a:t>
            </a:r>
            <a:r>
              <a:rPr lang="en-US" b="0" i="0" dirty="0">
                <a:solidFill>
                  <a:srgbClr val="FFD139"/>
                </a:solidFill>
                <a:effectLst/>
                <a:latin typeface="Roboto Mono"/>
                <a:hlinkClick r:id="rId2"/>
              </a:rPr>
              <a:t>Quick, Draw!</a:t>
            </a:r>
            <a:r>
              <a:rPr lang="en-US" b="0" i="0" dirty="0">
                <a:solidFill>
                  <a:srgbClr val="000000"/>
                </a:solidFill>
                <a:effectLst/>
                <a:latin typeface="Roboto Mono"/>
              </a:rPr>
              <a:t> These doodles are a unique data set that can help developers train new neural networks, help researchers see patterns in how people around the world draw, and help artists create things we haven’t begun to think of. That’s why </a:t>
            </a:r>
            <a:r>
              <a:rPr lang="en-US" b="0" i="0" dirty="0">
                <a:solidFill>
                  <a:srgbClr val="FFD139"/>
                </a:solidFill>
                <a:effectLst/>
                <a:latin typeface="Roboto Mono"/>
                <a:hlinkClick r:id="rId4"/>
              </a:rPr>
              <a:t>we’re open-sourcing them</a:t>
            </a:r>
            <a:r>
              <a:rPr lang="en-US" b="0" i="0" dirty="0">
                <a:solidFill>
                  <a:srgbClr val="000000"/>
                </a:solidFill>
                <a:effectLst/>
                <a:latin typeface="Roboto Mono"/>
              </a:rPr>
              <a:t>, for anyone to play with.</a:t>
            </a:r>
            <a:endParaRPr lang="pt-BR" dirty="0">
              <a:solidFill>
                <a:srgbClr val="000000"/>
              </a:solidFill>
              <a:latin typeface="Roboto Mono"/>
            </a:endParaRPr>
          </a:p>
          <a:p>
            <a:r>
              <a:rPr lang="pt-BR" b="0" i="0" dirty="0">
                <a:solidFill>
                  <a:srgbClr val="000000"/>
                </a:solidFill>
                <a:effectLst/>
                <a:latin typeface="Roboto Mono"/>
              </a:rPr>
              <a:t>Será que uma rede neural consegue aprender a reconhecer seus </a:t>
            </a:r>
            <a:r>
              <a:rPr lang="pt-BR" b="0" i="0" dirty="0" err="1">
                <a:solidFill>
                  <a:srgbClr val="000000"/>
                </a:solidFill>
                <a:effectLst/>
                <a:latin typeface="Roboto Mono"/>
              </a:rPr>
              <a:t>desenhos?Ajude</a:t>
            </a:r>
            <a:r>
              <a:rPr lang="pt-BR" b="0" i="0" dirty="0">
                <a:solidFill>
                  <a:srgbClr val="000000"/>
                </a:solidFill>
                <a:effectLst/>
                <a:latin typeface="Roboto Mono"/>
              </a:rPr>
              <a:t> a ensinar a rede adicionando seus desenhos ao </a:t>
            </a:r>
            <a:r>
              <a:rPr lang="pt-BR" b="0" i="0" dirty="0">
                <a:solidFill>
                  <a:srgbClr val="FFD139"/>
                </a:solidFill>
                <a:effectLst/>
                <a:latin typeface="Roboto Mono"/>
                <a:hlinkClick r:id="rId5"/>
              </a:rPr>
              <a:t>maior conjunto de dados sobre desenhos do mundo</a:t>
            </a:r>
            <a:r>
              <a:rPr lang="pt-BR" b="0" i="0" dirty="0">
                <a:solidFill>
                  <a:srgbClr val="000000"/>
                </a:solidFill>
                <a:effectLst/>
                <a:latin typeface="Roboto Mono"/>
              </a:rPr>
              <a:t> (em inglês). Esses dados são compartilhados com o público para ajudar nas pesquisas sobre aprendizado de máquina.</a:t>
            </a:r>
            <a:endParaRPr lang="pt-BR" dirty="0"/>
          </a:p>
          <a:p>
            <a:endParaRPr lang="pt-BR" dirty="0"/>
          </a:p>
        </p:txBody>
      </p:sp>
    </p:spTree>
    <p:extLst>
      <p:ext uri="{BB962C8B-B14F-4D97-AF65-F5344CB8AC3E}">
        <p14:creationId xmlns:p14="http://schemas.microsoft.com/office/powerpoint/2010/main" val="1001900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650DCD59-0125-9E0F-36B8-569CE4623A19}"/>
              </a:ext>
            </a:extLst>
          </p:cNvPr>
          <p:cNvPicPr>
            <a:picLocks noChangeAspect="1"/>
          </p:cNvPicPr>
          <p:nvPr/>
        </p:nvPicPr>
        <p:blipFill>
          <a:blip r:embed="rId3"/>
          <a:stretch>
            <a:fillRect/>
          </a:stretch>
        </p:blipFill>
        <p:spPr>
          <a:xfrm>
            <a:off x="1385009" y="958001"/>
            <a:ext cx="3754813" cy="4941997"/>
          </a:xfrm>
          <a:prstGeom prst="rect">
            <a:avLst/>
          </a:prstGeom>
        </p:spPr>
      </p:pic>
      <p:sp>
        <p:nvSpPr>
          <p:cNvPr id="10" name="TextBox 9">
            <a:extLst>
              <a:ext uri="{FF2B5EF4-FFF2-40B4-BE49-F238E27FC236}">
                <a16:creationId xmlns:a16="http://schemas.microsoft.com/office/drawing/2014/main" id="{02DAF499-4E47-AA33-2FB4-8E4ADFD07D8F}"/>
              </a:ext>
            </a:extLst>
          </p:cNvPr>
          <p:cNvSpPr txBox="1"/>
          <p:nvPr/>
        </p:nvSpPr>
        <p:spPr>
          <a:xfrm>
            <a:off x="5850384" y="159798"/>
            <a:ext cx="5592933" cy="7848302"/>
          </a:xfrm>
          <a:prstGeom prst="rect">
            <a:avLst/>
          </a:prstGeom>
          <a:noFill/>
        </p:spPr>
        <p:txBody>
          <a:bodyPr wrap="square" rtlCol="0">
            <a:spAutoFit/>
          </a:bodyPr>
          <a:lstStyle/>
          <a:p>
            <a:r>
              <a:rPr lang="en-US" dirty="0"/>
              <a:t>We present sketch-</a:t>
            </a:r>
            <a:r>
              <a:rPr lang="en-US" dirty="0" err="1"/>
              <a:t>rnn</a:t>
            </a:r>
            <a:r>
              <a:rPr lang="en-US" dirty="0"/>
              <a:t>, a recurrent neural network (RNN) able to construct stroke-based drawings of common objects. The model is trained on thousands of crude human-drawn images representing hundreds of classes. We outline a framework for conditional and unconditional sketch generation, and describe new robust training methods for generating coherent sketch drawings in a vector format.</a:t>
            </a:r>
          </a:p>
          <a:p>
            <a:r>
              <a:rPr lang="en-US" dirty="0"/>
              <a:t>We made an interactive web experiment that lets you draw together with a recurrent neural network model called sketch-</a:t>
            </a:r>
            <a:r>
              <a:rPr lang="en-US" dirty="0" err="1"/>
              <a:t>rnn</a:t>
            </a:r>
            <a:r>
              <a:rPr lang="en-US" dirty="0"/>
              <a:t>. We taught this neural net to draw by training it on millions of doodles collected from the Quick, Draw! game. Once you start drawing an object, sketch-</a:t>
            </a:r>
            <a:r>
              <a:rPr lang="en-US" dirty="0" err="1"/>
              <a:t>rnn</a:t>
            </a:r>
            <a:r>
              <a:rPr lang="en-US" dirty="0"/>
              <a:t> will come up with many possible ways to continue drawing this object based on where you left off</a:t>
            </a:r>
          </a:p>
          <a:p>
            <a:r>
              <a:rPr lang="en-US" b="0" i="0" dirty="0">
                <a:solidFill>
                  <a:srgbClr val="202124"/>
                </a:solidFill>
                <a:effectLst/>
                <a:latin typeface="Google Sans"/>
              </a:rPr>
              <a:t>model is trained on a dataset of how </a:t>
            </a:r>
            <a:r>
              <a:rPr lang="en-US" b="0" i="1" dirty="0">
                <a:solidFill>
                  <a:srgbClr val="202124"/>
                </a:solidFill>
                <a:effectLst/>
                <a:latin typeface="Google Sans"/>
              </a:rPr>
              <a:t>other</a:t>
            </a:r>
            <a:r>
              <a:rPr lang="en-US" b="0" i="0" dirty="0">
                <a:solidFill>
                  <a:srgbClr val="202124"/>
                </a:solidFill>
                <a:effectLst/>
                <a:latin typeface="Google Sans"/>
              </a:rPr>
              <a:t> people doodle, we also found it interesting to deliberately draw in a way that is different compared to the model’s predictions to help with our own mental search process for novelty, and not conform to the masses. Try the </a:t>
            </a:r>
            <a:r>
              <a:rPr lang="en-US" b="0" i="0" u="none" strike="noStrike" dirty="0">
                <a:solidFill>
                  <a:srgbClr val="C70074"/>
                </a:solidFill>
                <a:effectLst/>
                <a:latin typeface="Google Sans"/>
                <a:hlinkClick r:id="rId4"/>
              </a:rPr>
              <a:t>Multi Predict</a:t>
            </a:r>
            <a:r>
              <a:rPr lang="en-US" b="0" i="0" dirty="0">
                <a:solidFill>
                  <a:srgbClr val="202124"/>
                </a:solidFill>
                <a:effectLst/>
                <a:latin typeface="Google Sans"/>
              </a:rPr>
              <a:t> demo. In addition to predicting the rest of an incomplete drawing, sketch-</a:t>
            </a:r>
            <a:r>
              <a:rPr lang="en-US" b="0" i="0" dirty="0" err="1">
                <a:solidFill>
                  <a:srgbClr val="202124"/>
                </a:solidFill>
                <a:effectLst/>
                <a:latin typeface="Google Sans"/>
              </a:rPr>
              <a:t>rnn</a:t>
            </a:r>
            <a:r>
              <a:rPr lang="en-US" b="0" i="0" dirty="0">
                <a:solidFill>
                  <a:srgbClr val="202124"/>
                </a:solidFill>
                <a:effectLst/>
                <a:latin typeface="Google Sans"/>
              </a:rPr>
              <a:t> is also able to morph from one drawing to another drawing. </a:t>
            </a:r>
            <a:endParaRPr lang="en-US" dirty="0">
              <a:solidFill>
                <a:srgbClr val="202124"/>
              </a:solidFill>
              <a:latin typeface="Google Sans"/>
            </a:endParaRPr>
          </a:p>
          <a:p>
            <a:endParaRPr lang="pt-BR" dirty="0"/>
          </a:p>
        </p:txBody>
      </p:sp>
    </p:spTree>
    <p:extLst>
      <p:ext uri="{BB962C8B-B14F-4D97-AF65-F5344CB8AC3E}">
        <p14:creationId xmlns:p14="http://schemas.microsoft.com/office/powerpoint/2010/main" val="686346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hlinkClick r:id="rId2"/>
            <a:extLst>
              <a:ext uri="{FF2B5EF4-FFF2-40B4-BE49-F238E27FC236}">
                <a16:creationId xmlns:a16="http://schemas.microsoft.com/office/drawing/2014/main" id="{3F52D7B8-E72F-7917-CFD6-E7111983D01D}"/>
              </a:ext>
            </a:extLst>
          </p:cNvPr>
          <p:cNvPicPr>
            <a:picLocks noChangeAspect="1"/>
          </p:cNvPicPr>
          <p:nvPr/>
        </p:nvPicPr>
        <p:blipFill>
          <a:blip r:embed="rId3"/>
          <a:stretch>
            <a:fillRect/>
          </a:stretch>
        </p:blipFill>
        <p:spPr>
          <a:xfrm>
            <a:off x="1356428" y="990962"/>
            <a:ext cx="3672771" cy="4876076"/>
          </a:xfrm>
          <a:prstGeom prst="rect">
            <a:avLst/>
          </a:prstGeom>
        </p:spPr>
      </p:pic>
      <p:sp>
        <p:nvSpPr>
          <p:cNvPr id="3" name="TextBox 2">
            <a:extLst>
              <a:ext uri="{FF2B5EF4-FFF2-40B4-BE49-F238E27FC236}">
                <a16:creationId xmlns:a16="http://schemas.microsoft.com/office/drawing/2014/main" id="{8BC2D0E0-D12C-D3B1-B352-E38B5C88B087}"/>
              </a:ext>
            </a:extLst>
          </p:cNvPr>
          <p:cNvSpPr txBox="1"/>
          <p:nvPr/>
        </p:nvSpPr>
        <p:spPr>
          <a:xfrm>
            <a:off x="5788241" y="1171852"/>
            <a:ext cx="5047331" cy="7294305"/>
          </a:xfrm>
          <a:prstGeom prst="rect">
            <a:avLst/>
          </a:prstGeom>
          <a:noFill/>
        </p:spPr>
        <p:txBody>
          <a:bodyPr wrap="square" rtlCol="0">
            <a:spAutoFit/>
          </a:bodyPr>
          <a:lstStyle/>
          <a:p>
            <a:r>
              <a:rPr lang="en-US" dirty="0"/>
              <a:t>The model is quite simple (so as to run well in the browser) so the generated output mostly produces gibberish letters and words (albeit, gibberish that look like real handwriting), but it is still useful for our purposes of exploring visualization techniques.</a:t>
            </a:r>
            <a:r>
              <a:rPr lang="en-US" b="0" i="0" dirty="0">
                <a:effectLst/>
                <a:latin typeface="Georgia" panose="02040502050405020303" pitchFamily="18" charset="0"/>
              </a:rPr>
              <a:t> This is because the type of architecture used for this model (LSTM) has a mechanism for remembering previous strokes. It is therefore able to remember things like how loopy or jerky the handwriting is, or which letter </a:t>
            </a:r>
            <a:r>
              <a:rPr lang="en-US" b="0" i="0" dirty="0" err="1">
                <a:effectLst/>
                <a:latin typeface="Georgia" panose="02040502050405020303" pitchFamily="18" charset="0"/>
              </a:rPr>
              <a:t>preceeded</a:t>
            </a:r>
            <a:r>
              <a:rPr lang="en-US" b="0" i="0" dirty="0">
                <a:effectLst/>
                <a:latin typeface="Georgia" panose="02040502050405020303" pitchFamily="18" charset="0"/>
              </a:rPr>
              <a:t> the current one.</a:t>
            </a:r>
          </a:p>
          <a:p>
            <a:r>
              <a:rPr lang="en-US" b="0" i="0" dirty="0">
                <a:effectLst/>
                <a:latin typeface="Georgia" panose="02040502050405020303" pitchFamily="18" charset="0"/>
              </a:rPr>
              <a:t>It is obvious from these experiments that this model has learned quite a lot about human handwriting. Which sort of raises the question, can we extract that knowledge in any meaningful way, rather than just blindly using it to mimic handwriting?</a:t>
            </a:r>
            <a:r>
              <a:rPr lang="en-US" dirty="0">
                <a:latin typeface="Georgia" panose="02040502050405020303" pitchFamily="18" charset="0"/>
              </a:rPr>
              <a:t> </a:t>
            </a:r>
            <a:r>
              <a:rPr lang="en-US" b="1" i="0" dirty="0">
                <a:solidFill>
                  <a:srgbClr val="202124"/>
                </a:solidFill>
                <a:effectLst/>
                <a:latin typeface="arial" panose="020B0604020202020204" pitchFamily="34" charset="0"/>
              </a:rPr>
              <a:t>reading postal addresses, bank check amounts, and forms</a:t>
            </a:r>
            <a:r>
              <a:rPr lang="en-US" b="0" i="0" dirty="0">
                <a:solidFill>
                  <a:srgbClr val="202124"/>
                </a:solidFill>
                <a:effectLst/>
                <a:latin typeface="arial" panose="020B0604020202020204" pitchFamily="34" charset="0"/>
              </a:rPr>
              <a:t>. Furthermore, OCR plays an important role for digital libraries, allowing the entry of image textual information into computers by digitization, image restoration, and recognition methods.</a:t>
            </a:r>
            <a:endParaRPr lang="pt-BR" dirty="0"/>
          </a:p>
        </p:txBody>
      </p:sp>
    </p:spTree>
    <p:extLst>
      <p:ext uri="{BB962C8B-B14F-4D97-AF65-F5344CB8AC3E}">
        <p14:creationId xmlns:p14="http://schemas.microsoft.com/office/powerpoint/2010/main" val="392009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905944"/>
      </p:ext>
    </p:extLst>
  </p:cSld>
  <p:clrMapOvr>
    <a:masterClrMapping/>
  </p:clrMapOvr>
</p:sld>
</file>

<file path=ppt/theme/theme1.xml><?xml version="1.0" encoding="utf-8"?>
<a:theme xmlns:a="http://schemas.openxmlformats.org/drawingml/2006/main" name="StreetscapeVTI">
  <a:themeElements>
    <a:clrScheme name="Streetscape2">
      <a:dk1>
        <a:sysClr val="windowText" lastClr="000000"/>
      </a:dk1>
      <a:lt1>
        <a:srgbClr val="FFFFFF"/>
      </a:lt1>
      <a:dk2>
        <a:srgbClr val="191919"/>
      </a:dk2>
      <a:lt2>
        <a:srgbClr val="F3F2EE"/>
      </a:lt2>
      <a:accent1>
        <a:srgbClr val="448885"/>
      </a:accent1>
      <a:accent2>
        <a:srgbClr val="627C58"/>
      </a:accent2>
      <a:accent3>
        <a:srgbClr val="848358"/>
      </a:accent3>
      <a:accent4>
        <a:srgbClr val="547096"/>
      </a:accent4>
      <a:accent5>
        <a:srgbClr val="646464"/>
      </a:accent5>
      <a:accent6>
        <a:srgbClr val="A8A8A8"/>
      </a:accent6>
      <a:hlink>
        <a:srgbClr val="0563C1"/>
      </a:hlink>
      <a:folHlink>
        <a:srgbClr val="954F72"/>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reetscapeVTI" id="{B20F88EA-96D0-4E96-9207-A1488DAC5867}" vid="{3F7E5CFE-E584-4E58-A75E-141AC45B1490}"/>
    </a:ext>
  </a:extLst>
</a:theme>
</file>

<file path=docProps/app.xml><?xml version="1.0" encoding="utf-8"?>
<Properties xmlns="http://schemas.openxmlformats.org/officeDocument/2006/extended-properties" xmlns:vt="http://schemas.openxmlformats.org/officeDocument/2006/docPropsVTypes">
  <TotalTime>142</TotalTime>
  <Words>594</Words>
  <Application>Microsoft Office PowerPoint</Application>
  <PresentationFormat>Widescreen</PresentationFormat>
  <Paragraphs>29</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vt:lpstr>
      <vt:lpstr>Consolas</vt:lpstr>
      <vt:lpstr>Franklin Gothic Heavy</vt:lpstr>
      <vt:lpstr>Georgia</vt:lpstr>
      <vt:lpstr>Google Sans</vt:lpstr>
      <vt:lpstr>Roboto Mono</vt:lpstr>
      <vt:lpstr>StreetscapeVTI</vt:lpstr>
      <vt:lpstr>AUTODRAW </vt:lpstr>
      <vt:lpstr>AUTODRAW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AUTODRAW</dc:title>
  <dc:creator>Francisco Albuquerque</dc:creator>
  <cp:lastModifiedBy>Francisco Albuquerque</cp:lastModifiedBy>
  <cp:revision>1</cp:revision>
  <dcterms:created xsi:type="dcterms:W3CDTF">2022-05-16T16:08:14Z</dcterms:created>
  <dcterms:modified xsi:type="dcterms:W3CDTF">2022-05-17T09:23:15Z</dcterms:modified>
</cp:coreProperties>
</file>