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314" r:id="rId3"/>
    <p:sldId id="330" r:id="rId4"/>
    <p:sldId id="332" r:id="rId5"/>
    <p:sldId id="422" r:id="rId6"/>
    <p:sldId id="402" r:id="rId7"/>
    <p:sldId id="483" r:id="rId8"/>
    <p:sldId id="450" r:id="rId9"/>
    <p:sldId id="451" r:id="rId10"/>
    <p:sldId id="452" r:id="rId11"/>
    <p:sldId id="453" r:id="rId12"/>
    <p:sldId id="454" r:id="rId13"/>
    <p:sldId id="455" r:id="rId14"/>
    <p:sldId id="449" r:id="rId15"/>
    <p:sldId id="456" r:id="rId16"/>
    <p:sldId id="457" r:id="rId17"/>
    <p:sldId id="460" r:id="rId18"/>
    <p:sldId id="461" r:id="rId19"/>
    <p:sldId id="462" r:id="rId20"/>
    <p:sldId id="464" r:id="rId21"/>
    <p:sldId id="465" r:id="rId22"/>
    <p:sldId id="463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1" r:id="rId38"/>
    <p:sldId id="482" r:id="rId39"/>
    <p:sldId id="480" r:id="rId40"/>
    <p:sldId id="324" r:id="rId41"/>
    <p:sldId id="44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991"/>
    <a:srgbClr val="72B6BA"/>
    <a:srgbClr val="9F0C10"/>
    <a:srgbClr val="9DBFBE"/>
    <a:srgbClr val="444444"/>
    <a:srgbClr val="365B46"/>
    <a:srgbClr val="E31B85"/>
    <a:srgbClr val="5D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51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55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329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55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7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15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189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025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6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996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599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95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161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001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11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05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73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58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7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759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235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24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39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38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981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754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374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898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15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48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59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2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5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1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2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luralsight.com/library/courses/modern-web-layout-flexbox-css-grid/table-of-contents" TargetMode="External"/><Relationship Id="rId4" Type="http://schemas.openxmlformats.org/officeDocument/2006/relationships/hyperlink" Target="https://app.pluralsight.com/library/courses/css-flexbox-fundamentals-2319/table-of-contents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scotch.io/tutorials/a-visual-guide-to-css3-flexbox-propertie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w3.org/TR/css-flexbox-1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://csslayout.news/" TargetMode="External"/><Relationship Id="rId4" Type="http://schemas.openxmlformats.org/officeDocument/2006/relationships/hyperlink" Target="https://caniuse.com/#search=flexbox" TargetMode="External"/><Relationship Id="rId9" Type="http://schemas.openxmlformats.org/officeDocument/2006/relationships/hyperlink" Target="https://philipwalton.github.io/solved-by-flexbo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Flexbox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Web Layout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Full-Stack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Provides the ability to easily reverse or rearrange the visual display order of a set of items.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B1B0F-A1B0-488A-AA63-7B439A637C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400" y="3003804"/>
            <a:ext cx="1219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94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Provides the ability to lay items out linearly without wrapping or forcing them to wrap, when there is not enough room.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317E-4325-440F-A6ED-D01DA2DFC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2100" y="3727704"/>
            <a:ext cx="25146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B335E-F7B2-4227-9970-A962807101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0" y="3422904"/>
            <a:ext cx="25146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EAE4B-B711-4C7B-B769-F5EE68D23108}"/>
              </a:ext>
            </a:extLst>
          </p:cNvPr>
          <p:cNvSpPr txBox="1"/>
          <p:nvPr/>
        </p:nvSpPr>
        <p:spPr>
          <a:xfrm>
            <a:off x="17526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BBD53-A33A-4B40-8F48-DA284746E0CE}"/>
              </a:ext>
            </a:extLst>
          </p:cNvPr>
          <p:cNvSpPr txBox="1"/>
          <p:nvPr/>
        </p:nvSpPr>
        <p:spPr>
          <a:xfrm>
            <a:off x="51435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BBFA9C-1818-40D2-B2E8-94EF6BED2B02}"/>
              </a:ext>
            </a:extLst>
          </p:cNvPr>
          <p:cNvCxnSpPr>
            <a:stCxn id="8" idx="0"/>
            <a:endCxn id="2" idx="2"/>
          </p:cNvCxnSpPr>
          <p:nvPr/>
        </p:nvCxnSpPr>
        <p:spPr>
          <a:xfrm flipV="1">
            <a:off x="2819400" y="4565904"/>
            <a:ext cx="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7B89F-9DD4-4CC2-BD56-946FBA9CCF4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210300" y="4724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77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Ability to stretch and align items in relation to their parent container.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1A121-A52C-4CCA-AC0B-08997BAF69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733800"/>
            <a:ext cx="2514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FD7C9-299E-42FC-A3B7-538D2BA558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2500" y="3733800"/>
            <a:ext cx="2514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4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</a:t>
            </a:r>
            <a:r>
              <a:rPr lang="en-US" altLang="en-US" sz="4400"/>
              <a:t>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Flexbox is all about the relationship between a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CONTAINER </a:t>
            </a:r>
            <a:r>
              <a:rPr lang="en-GB" sz="2200" dirty="0"/>
              <a:t>and its 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</a:t>
            </a:r>
            <a:r>
              <a:rPr lang="en-GB" sz="2200" dirty="0"/>
              <a:t> descendant's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ITEMS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The parent container is known as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CONTAINER</a:t>
            </a:r>
          </a:p>
          <a:p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200" dirty="0"/>
              <a:t>The direct descendants of this container are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ITEMS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50FE5-3A23-4581-8785-5A2BD76FF9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3700" y="3867324"/>
            <a:ext cx="3276600" cy="1149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DB586-0CCA-4BBA-B3FE-1DCA68D55E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5851" y="5594604"/>
            <a:ext cx="3292297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5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Main Axis vs Cross Axis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6FCE1-02DB-48EF-AEF6-DF466DEDC7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2514600"/>
            <a:ext cx="7010400" cy="29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2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The Flex Container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Forms the containing block for its Flex Items and it acts very similar to other block level items.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To define or establish an element as Flex Container, we use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PROPERTY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dirty="0"/>
          </a:p>
          <a:p>
            <a:pPr marL="0" indent="0" algn="ctr">
              <a:buNone/>
            </a:pPr>
            <a:r>
              <a:rPr lang="en-GB" sz="4800" dirty="0"/>
              <a:t>display: 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flex</a:t>
            </a:r>
            <a:r>
              <a:rPr lang="en-GB" sz="4800" dirty="0"/>
              <a:t>;</a:t>
            </a:r>
          </a:p>
          <a:p>
            <a:pPr marL="0" indent="0" algn="ctr">
              <a:buNone/>
            </a:pPr>
            <a:r>
              <a:rPr lang="en-GB" sz="4800" dirty="0"/>
              <a:t>display: 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inline-flex</a:t>
            </a:r>
            <a:r>
              <a:rPr lang="en-GB" sz="4800" dirty="0"/>
              <a:t>;</a:t>
            </a:r>
            <a:endParaRPr lang="en-GB" sz="2400" dirty="0"/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6138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1</a:t>
            </a:r>
            <a:r>
              <a:rPr lang="en-US" altLang="en-US" sz="4400" baseline="30000" dirty="0"/>
              <a:t>st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283229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Flow Container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By default flex items will flow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horizontally</a:t>
            </a:r>
            <a:r>
              <a:rPr lang="en-GB" sz="2200" dirty="0"/>
              <a:t> from left to right within their container.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To make it act differently, we can change this with a new flexbox property.</a:t>
            </a:r>
          </a:p>
          <a:p>
            <a:pPr marL="0" indent="0">
              <a:buNone/>
            </a:pPr>
            <a:endParaRPr lang="en-GB" sz="2200" dirty="0"/>
          </a:p>
          <a:p>
            <a:pPr marL="0" indent="0" algn="ctr">
              <a:buNone/>
            </a:pPr>
            <a:r>
              <a:rPr lang="en-GB" sz="4800" dirty="0"/>
              <a:t>flex-direction: 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row</a:t>
            </a:r>
            <a:r>
              <a:rPr lang="en-GB" sz="4800" dirty="0"/>
              <a:t>;</a:t>
            </a:r>
          </a:p>
          <a:p>
            <a:pPr marL="0" indent="0" algn="ctr">
              <a:buNone/>
            </a:pPr>
            <a:r>
              <a:rPr lang="en-GB" sz="2400" dirty="0"/>
              <a:t>This is the default behaviour</a:t>
            </a:r>
            <a:endParaRPr lang="en-GB" sz="1200" dirty="0"/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178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Flow Container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Flow from right to left:</a:t>
            </a:r>
          </a:p>
          <a:p>
            <a:pPr marL="0" indent="0">
              <a:buNone/>
            </a:pPr>
            <a:r>
              <a:rPr lang="en-GB" sz="4400" dirty="0"/>
              <a:t>flex-direction: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row-reverse</a:t>
            </a:r>
            <a:r>
              <a:rPr lang="en-GB" sz="4400" dirty="0"/>
              <a:t>;</a:t>
            </a:r>
          </a:p>
          <a:p>
            <a:pPr marL="0" indent="0">
              <a:buNone/>
            </a:pPr>
            <a:r>
              <a:rPr lang="en-GB" sz="2400" dirty="0"/>
              <a:t>Flow from top to bottom:</a:t>
            </a:r>
            <a:endParaRPr lang="en-GB" sz="1200" dirty="0"/>
          </a:p>
          <a:p>
            <a:pPr marL="0" indent="0">
              <a:buNone/>
            </a:pPr>
            <a:r>
              <a:rPr lang="en-GB" sz="4400" dirty="0"/>
              <a:t>flex-direction: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column</a:t>
            </a:r>
            <a:r>
              <a:rPr lang="en-GB" sz="4400" dirty="0"/>
              <a:t>;</a:t>
            </a:r>
          </a:p>
          <a:p>
            <a:pPr marL="0" indent="0">
              <a:buNone/>
            </a:pPr>
            <a:r>
              <a:rPr lang="en-GB" sz="2400" dirty="0"/>
              <a:t>Flow from bottom to top:</a:t>
            </a:r>
            <a:endParaRPr lang="en-GB" sz="1200" dirty="0"/>
          </a:p>
          <a:p>
            <a:pPr marL="0" indent="0">
              <a:buNone/>
            </a:pPr>
            <a:r>
              <a:rPr lang="en-GB" sz="4400" dirty="0"/>
              <a:t>flex-direction: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column-reverse</a:t>
            </a:r>
            <a:r>
              <a:rPr lang="en-GB" sz="44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836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2</a:t>
            </a:r>
            <a:r>
              <a:rPr lang="en-US" altLang="en-US" sz="4400" baseline="30000" dirty="0"/>
              <a:t>nd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21053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1717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manuelc@justit.co.uk</a:t>
            </a:r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Line Wrapping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How flex items respond when there’s not enough room and the ways we can change their behaviours to suite our needs.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If you used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text-wrap</a:t>
            </a:r>
            <a:r>
              <a:rPr lang="en-GB" sz="2200" dirty="0"/>
              <a:t> property before, it works in a very similar manner with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Line Wrapping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dirty="0"/>
          </a:p>
          <a:p>
            <a:pPr marL="0" indent="0" algn="ctr">
              <a:buNone/>
            </a:pPr>
            <a:r>
              <a:rPr lang="en-GB" sz="4800" dirty="0"/>
              <a:t>flex-wrap: 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nowrap</a:t>
            </a:r>
            <a:r>
              <a:rPr lang="en-GB" sz="4800" dirty="0"/>
              <a:t>;</a:t>
            </a:r>
          </a:p>
          <a:p>
            <a:pPr marL="0" indent="0" algn="ctr">
              <a:buNone/>
            </a:pPr>
            <a:r>
              <a:rPr lang="en-GB" sz="2400" dirty="0"/>
              <a:t>This is the default behaviour</a:t>
            </a:r>
            <a:endParaRPr lang="en-GB" sz="1200" dirty="0"/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6076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Line Formatting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Multi-line Formatting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flex-wrap: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nowrap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3600" dirty="0"/>
              <a:t>flex-wrap: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wrap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6450A-668D-4E1A-AA98-E1E3C367E9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58"/>
          <a:stretch/>
        </p:blipFill>
        <p:spPr>
          <a:xfrm>
            <a:off x="2217505" y="2667000"/>
            <a:ext cx="4708989" cy="1094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9D391-2D66-4C1E-A83C-3FEE1B5BCB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4707467"/>
            <a:ext cx="3363487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8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Line Wrapping </a:t>
            </a:r>
            <a:r>
              <a:rPr lang="en-US" altLang="en-US" sz="1800" b="0" dirty="0"/>
              <a:t>cont.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200" dirty="0"/>
              <a:t>Make items wrap above the first row when there’s not enough room, items will flow from bottom to top.</a:t>
            </a:r>
          </a:p>
          <a:p>
            <a:pPr marL="0" indent="0">
              <a:buNone/>
            </a:pPr>
            <a:r>
              <a:rPr lang="en-GB" sz="4400" dirty="0"/>
              <a:t>f</a:t>
            </a:r>
            <a:r>
              <a:rPr lang="en-GB" sz="4400"/>
              <a:t>lex-wrap</a:t>
            </a:r>
            <a:r>
              <a:rPr lang="en-GB" sz="4400" dirty="0"/>
              <a:t>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wrap-reverse</a:t>
            </a:r>
            <a:r>
              <a:rPr lang="en-GB" sz="4400" dirty="0"/>
              <a:t>;</a:t>
            </a:r>
          </a:p>
          <a:p>
            <a:pPr marL="0" indent="0">
              <a:buNone/>
            </a:pPr>
            <a:r>
              <a:rPr lang="en-GB" sz="2400" dirty="0"/>
              <a:t>We can also use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 </a:t>
            </a:r>
            <a:r>
              <a:rPr lang="en-GB" sz="2400" dirty="0"/>
              <a:t>to combine both flex direction property and flex wrap property with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flex-flow</a:t>
            </a:r>
            <a:r>
              <a:rPr lang="en-GB" sz="2400" dirty="0"/>
              <a:t>.</a:t>
            </a:r>
            <a:endParaRPr lang="en-GB" sz="1200" dirty="0"/>
          </a:p>
          <a:p>
            <a:pPr marL="0" indent="0">
              <a:buNone/>
            </a:pPr>
            <a:r>
              <a:rPr lang="en-GB" sz="4400" dirty="0"/>
              <a:t>flex-flow: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column wrap</a:t>
            </a:r>
            <a:r>
              <a:rPr lang="en-GB" sz="4400" dirty="0"/>
              <a:t>;</a:t>
            </a:r>
          </a:p>
          <a:p>
            <a:pPr marL="0" indent="0">
              <a:buNone/>
            </a:pPr>
            <a:r>
              <a:rPr lang="en-GB" sz="2400" dirty="0"/>
              <a:t>We can use other combinations such as:</a:t>
            </a:r>
            <a:endParaRPr lang="en-GB" sz="1200" dirty="0"/>
          </a:p>
          <a:p>
            <a:pPr marL="0" indent="0">
              <a:buNone/>
            </a:pPr>
            <a:r>
              <a:rPr lang="en-GB" sz="3900" dirty="0"/>
              <a:t>flex-flow: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row-reverse wrap-reverse</a:t>
            </a:r>
            <a:r>
              <a:rPr lang="en-GB" sz="39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2056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3</a:t>
            </a:r>
            <a:r>
              <a:rPr lang="en-US" altLang="en-US" sz="4400" baseline="30000" dirty="0"/>
              <a:t>rd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3193490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Display Order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How easy its to control the display order of flex items.  You can easily change the order flex items are display within their container.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79D24-6BE9-4860-905D-44376AF96A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4254" y="3276600"/>
            <a:ext cx="6675492" cy="32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 Display Order </a:t>
            </a:r>
            <a:r>
              <a:rPr lang="en-US" altLang="en-US" sz="1800" b="0" dirty="0"/>
              <a:t>cont</a:t>
            </a:r>
            <a:r>
              <a:rPr lang="en-US" altLang="en-US" sz="2000" b="0" dirty="0"/>
              <a:t>.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431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By default all flex items within a container are placed into one ordinal group, which has a value of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r>
              <a:rPr lang="en-GB" sz="2200" dirty="0"/>
              <a:t>We can use a new flex property called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GB" sz="2200" dirty="0"/>
              <a:t>to change the display order.</a:t>
            </a:r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4400" dirty="0"/>
              <a:t>order: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GB" sz="4400" dirty="0"/>
              <a:t>;  // This is the default</a:t>
            </a:r>
          </a:p>
          <a:p>
            <a:pPr marL="0" indent="0">
              <a:buNone/>
            </a:pPr>
            <a:r>
              <a:rPr lang="en-GB" sz="2400" dirty="0"/>
              <a:t>To move the item to the very end (right side)</a:t>
            </a:r>
            <a:endParaRPr lang="en-GB" sz="1200" dirty="0"/>
          </a:p>
          <a:p>
            <a:pPr marL="0" indent="0">
              <a:buNone/>
            </a:pPr>
            <a:r>
              <a:rPr lang="en-GB" sz="3900" dirty="0"/>
              <a:t>order: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3900" dirty="0"/>
              <a:t>;</a:t>
            </a:r>
          </a:p>
          <a:p>
            <a:pPr marL="0" indent="0">
              <a:buNone/>
            </a:pPr>
            <a:r>
              <a:rPr lang="en-GB" sz="2400" dirty="0"/>
              <a:t>To move the item to the very beginning (left side)</a:t>
            </a:r>
          </a:p>
          <a:p>
            <a:pPr marL="0" indent="0">
              <a:buNone/>
            </a:pPr>
            <a:r>
              <a:rPr lang="en-GB" sz="4100" dirty="0"/>
              <a:t>order: </a:t>
            </a:r>
            <a:r>
              <a:rPr lang="en-GB" sz="4100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GB" sz="4100" dirty="0"/>
              <a:t>;</a:t>
            </a:r>
          </a:p>
          <a:p>
            <a:pPr marL="0" indent="0">
              <a:buNone/>
            </a:pPr>
            <a:endParaRPr lang="en-GB" sz="39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3142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Accessibility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The order property only changes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order </a:t>
            </a:r>
            <a:r>
              <a:rPr lang="en-GB" sz="2200" dirty="0"/>
              <a:t>of the content and not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order</a:t>
            </a:r>
            <a:r>
              <a:rPr lang="en-GB" sz="2200" dirty="0"/>
              <a:t>.  The key is to user order property only to alter the items for visual purposes only.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F343A-8307-4713-B399-6E7358E21F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3200400"/>
            <a:ext cx="7315200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82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4</a:t>
            </a:r>
            <a:r>
              <a:rPr lang="en-US" altLang="en-US" sz="4400" baseline="30000" dirty="0"/>
              <a:t>th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218813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Flexibility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43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The most notable component of Flexbox is the ability to make flex items flex, to shrink and grow to feel available space within a flex container.</a:t>
            </a:r>
          </a:p>
          <a:p>
            <a:pPr marL="0" indent="0">
              <a:buNone/>
            </a:pPr>
            <a:r>
              <a:rPr lang="en-GB" sz="2200" dirty="0"/>
              <a:t>Flexible Box Model was created to allow us to more easily create flexible layouts that can change and adapt to their viewing environment.</a:t>
            </a:r>
          </a:p>
          <a:p>
            <a:pPr marL="0" indent="0">
              <a:buNone/>
            </a:pPr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39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27339-E9DE-40D1-9DDA-1ADF656DCD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9700" y="4337304"/>
            <a:ext cx="6324600" cy="22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29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 Grow Factor and Flex Shrink Factor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flex-grow: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flex-shrink: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0884F-72EA-4C2C-8CAE-EBFB55526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3" t="44074" r="29166" b="26296"/>
          <a:stretch/>
        </p:blipFill>
        <p:spPr>
          <a:xfrm>
            <a:off x="2628898" y="2647633"/>
            <a:ext cx="3886202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371A2-0AE1-4EDD-A01D-53B41ED812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900" y="4877068"/>
            <a:ext cx="3886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431792"/>
          </a:xfrm>
        </p:spPr>
        <p:txBody>
          <a:bodyPr>
            <a:normAutofit/>
          </a:bodyPr>
          <a:lstStyle/>
          <a:p>
            <a:r>
              <a:rPr lang="en-GB" sz="2400" dirty="0"/>
              <a:t>Web Layout History and Evolution</a:t>
            </a:r>
          </a:p>
          <a:p>
            <a:r>
              <a:rPr lang="en-GB" sz="2400" dirty="0"/>
              <a:t>What’s Flexbox</a:t>
            </a:r>
          </a:p>
          <a:p>
            <a:r>
              <a:rPr lang="en-GB" sz="2400" dirty="0"/>
              <a:t>Flexbox Basics</a:t>
            </a:r>
          </a:p>
          <a:p>
            <a:r>
              <a:rPr lang="en-GB" sz="2400" dirty="0"/>
              <a:t>Flexbox Container</a:t>
            </a:r>
          </a:p>
          <a:p>
            <a:r>
              <a:rPr lang="en-GB" sz="2400" dirty="0"/>
              <a:t>Flex Flow Direction</a:t>
            </a:r>
          </a:p>
          <a:p>
            <a:r>
              <a:rPr lang="en-GB" sz="2400" dirty="0"/>
              <a:t>Flex Line Wrapping</a:t>
            </a:r>
          </a:p>
          <a:p>
            <a:r>
              <a:rPr lang="en-GB" sz="2400" dirty="0"/>
              <a:t>Display Order</a:t>
            </a:r>
          </a:p>
          <a:p>
            <a:r>
              <a:rPr lang="en-GB" sz="2400" dirty="0"/>
              <a:t>Flexibility</a:t>
            </a:r>
          </a:p>
          <a:p>
            <a:r>
              <a:rPr lang="en-GB" sz="2400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 Basis Property and Shorthand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flex-basis: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10em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2400" dirty="0"/>
              <a:t>The shorthand:</a:t>
            </a:r>
          </a:p>
          <a:p>
            <a:pPr marL="0" indent="0">
              <a:buNone/>
            </a:pPr>
            <a:r>
              <a:rPr lang="en-GB" sz="3600" dirty="0"/>
              <a:t>flex: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flex-grow flex-shrink flex-basis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BD1A3-4EBC-4D29-80E5-BB82927695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7200" y="1877984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20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5</a:t>
            </a:r>
            <a:r>
              <a:rPr lang="en-US" altLang="en-US" sz="4400" baseline="30000" dirty="0"/>
              <a:t>th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3416909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Alignment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43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 CSS 2.1 we often find it very difficult to align items. To vertically align an item in a given container it requires very hacky CSS.</a:t>
            </a:r>
          </a:p>
          <a:p>
            <a:pPr marL="0" indent="0">
              <a:buNone/>
            </a:pPr>
            <a:r>
              <a:rPr lang="en-GB" sz="2200" dirty="0"/>
              <a:t>Flexbox leverages the CSS box alignment module, which allows us to use simple keywords to align items.</a:t>
            </a:r>
          </a:p>
          <a:p>
            <a:pPr marL="0" indent="0">
              <a:buNone/>
            </a:pPr>
            <a:r>
              <a:rPr lang="en-GB" sz="2200" dirty="0"/>
              <a:t>Flexbox alignment can be handled in two different ways:</a:t>
            </a:r>
          </a:p>
          <a:p>
            <a:r>
              <a:rPr lang="en-GB" sz="2200" dirty="0"/>
              <a:t>Can be applied to all the flex items in a given container via the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justify-content, align-items, or align-content properties</a:t>
            </a:r>
            <a:r>
              <a:rPr lang="en-GB" sz="2200" dirty="0"/>
              <a:t>.</a:t>
            </a:r>
          </a:p>
          <a:p>
            <a:r>
              <a:rPr lang="en-GB" sz="2200" dirty="0"/>
              <a:t>Also, it can be applied to the individual flex items themselves via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align-self property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39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844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Alignment </a:t>
            </a:r>
            <a:r>
              <a:rPr lang="en-US" altLang="en-US" sz="1800" b="0" dirty="0"/>
              <a:t>cont.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431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39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4E9B9-A406-4A89-9BDC-FCEF72A699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" y="2438400"/>
            <a:ext cx="8077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52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Alignment  justify-content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Allows us to align the flex container’s items along the main axis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 the flex-start is the default:</a:t>
            </a:r>
            <a:endParaRPr lang="en-GB" sz="2400" dirty="0"/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flex-start</a:t>
            </a:r>
            <a:r>
              <a:rPr lang="en-GB" sz="2800" dirty="0"/>
              <a:t>; </a:t>
            </a:r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flex-end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combine with flex-direction: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flex-end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r>
              <a:rPr lang="en-GB" sz="2800" dirty="0"/>
              <a:t>flex-direction: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column</a:t>
            </a:r>
            <a:r>
              <a:rPr lang="en-GB" sz="2800" dirty="0"/>
              <a:t>;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952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Alignment  justify-content </a:t>
            </a:r>
            <a:r>
              <a:rPr lang="en-US" altLang="en-US" sz="1800" b="0" dirty="0"/>
              <a:t>cont.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combine with flex-direction to centre items:</a:t>
            </a:r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center;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flex-direction: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column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 also add space between the items: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space-between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r>
              <a:rPr lang="en-GB" sz="2800" dirty="0"/>
              <a:t>justify-content: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space-around</a:t>
            </a:r>
            <a:r>
              <a:rPr lang="en-GB" sz="2800" dirty="0"/>
              <a:t>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1019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Align Items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align-items: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flex-start;</a:t>
            </a:r>
            <a:endParaRPr lang="en-GB" sz="4400" dirty="0"/>
          </a:p>
          <a:p>
            <a:pPr marL="0" indent="0">
              <a:buNone/>
            </a:pPr>
            <a:r>
              <a:rPr lang="en-GB" sz="4400" dirty="0"/>
              <a:t>align-items: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flex-end;</a:t>
            </a:r>
            <a:endParaRPr lang="en-GB" sz="4400" dirty="0"/>
          </a:p>
          <a:p>
            <a:pPr marL="0" indent="0">
              <a:buNone/>
            </a:pPr>
            <a:r>
              <a:rPr lang="en-GB" sz="4000" dirty="0"/>
              <a:t>align-items: 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flex-center;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align-items: 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baseline; </a:t>
            </a:r>
            <a:r>
              <a:rPr lang="en-GB" sz="1600" dirty="0"/>
              <a:t>// aligns the txt at same level</a:t>
            </a:r>
          </a:p>
          <a:p>
            <a:pPr marL="0" indent="0">
              <a:buNone/>
            </a:pPr>
            <a:r>
              <a:rPr lang="en-GB" sz="4400" dirty="0"/>
              <a:t>align-items: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stretch; </a:t>
            </a:r>
            <a:r>
              <a:rPr lang="en-GB" sz="1600" dirty="0"/>
              <a:t>// is the default value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543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Align Self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align individual items uniquely, can be achieved with the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align-self property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4000" dirty="0"/>
              <a:t>align-self: 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flex-start;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align-self: 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flex-end;</a:t>
            </a:r>
            <a:endParaRPr lang="en-GB" sz="4000" dirty="0"/>
          </a:p>
          <a:p>
            <a:pPr marL="0" indent="0">
              <a:buNone/>
            </a:pPr>
            <a:r>
              <a:rPr lang="en-GB" sz="3600" dirty="0"/>
              <a:t>align-self: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stretch;</a:t>
            </a:r>
            <a:endParaRPr lang="en-GB" sz="36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5722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Align Content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Will do nothing to single line flex containers.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3900" dirty="0"/>
              <a:t>align-content: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flex-start;</a:t>
            </a:r>
            <a:endParaRPr lang="en-GB" sz="3900" dirty="0"/>
          </a:p>
          <a:p>
            <a:pPr marL="0" indent="0">
              <a:buNone/>
            </a:pPr>
            <a:r>
              <a:rPr lang="en-GB" sz="3900" dirty="0"/>
              <a:t>align-content: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flex-end;</a:t>
            </a:r>
            <a:endParaRPr lang="en-GB" sz="3900" dirty="0"/>
          </a:p>
          <a:p>
            <a:pPr marL="0" indent="0">
              <a:buNone/>
            </a:pPr>
            <a:r>
              <a:rPr lang="en-GB" sz="3900" dirty="0"/>
              <a:t>align-content: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center;</a:t>
            </a:r>
            <a:endParaRPr lang="en-GB" sz="3900" dirty="0"/>
          </a:p>
          <a:p>
            <a:pPr marL="0" indent="0">
              <a:buNone/>
            </a:pPr>
            <a:r>
              <a:rPr lang="en-GB" sz="3900" dirty="0"/>
              <a:t>align-content: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space-between;</a:t>
            </a:r>
            <a:endParaRPr lang="en-GB" sz="3900" dirty="0"/>
          </a:p>
          <a:p>
            <a:pPr marL="0" indent="0">
              <a:buNone/>
            </a:pPr>
            <a:r>
              <a:rPr lang="en-GB" sz="3500" dirty="0"/>
              <a:t>align-content: </a:t>
            </a:r>
            <a:r>
              <a:rPr lang="en-GB" sz="3500" dirty="0">
                <a:solidFill>
                  <a:schemeClr val="accent1">
                    <a:lumMod val="75000"/>
                  </a:schemeClr>
                </a:solidFill>
              </a:rPr>
              <a:t>space-around;</a:t>
            </a:r>
            <a:endParaRPr lang="en-GB" sz="3500" dirty="0"/>
          </a:p>
          <a:p>
            <a:pPr marL="0" indent="0">
              <a:buNone/>
            </a:pPr>
            <a:r>
              <a:rPr lang="en-GB" sz="3900" dirty="0"/>
              <a:t>align-content: </a:t>
            </a:r>
            <a:r>
              <a:rPr lang="en-GB" sz="3900" dirty="0">
                <a:solidFill>
                  <a:schemeClr val="accent1">
                    <a:lumMod val="75000"/>
                  </a:schemeClr>
                </a:solidFill>
              </a:rPr>
              <a:t>stretch; </a:t>
            </a:r>
            <a:r>
              <a:rPr lang="en-GB" sz="2200" dirty="0"/>
              <a:t>// is the default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7892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 6</a:t>
            </a:r>
            <a:r>
              <a:rPr lang="en-US" altLang="en-US" sz="4400" baseline="30000" dirty="0"/>
              <a:t>th</a:t>
            </a:r>
            <a:r>
              <a:rPr lang="en-US" altLang="en-US" sz="4400" dirty="0"/>
              <a:t> Demo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4264864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Layout Evolution From Tables, CSS1/2, Float Based Layout to Responsive Web Design</a:t>
            </a:r>
          </a:p>
          <a:p>
            <a:pPr lvl="1"/>
            <a:r>
              <a:rPr lang="en-GB" sz="2200" dirty="0"/>
              <a:t>Flexible Box Model </a:t>
            </a:r>
            <a:r>
              <a:rPr lang="en-GB" sz="2000" dirty="0"/>
              <a:t>(as an Extension of the Display Property)</a:t>
            </a:r>
          </a:p>
          <a:p>
            <a:pPr lvl="1"/>
            <a:r>
              <a:rPr lang="en-GB" sz="2200" dirty="0"/>
              <a:t>Core Concepts and Key Terminologies of Flexbox</a:t>
            </a:r>
          </a:p>
          <a:p>
            <a:pPr lvl="1"/>
            <a:r>
              <a:rPr lang="en-GB" sz="2200" dirty="0"/>
              <a:t>Flexible Layouts</a:t>
            </a:r>
          </a:p>
          <a:p>
            <a:pPr lvl="1"/>
            <a:r>
              <a:rPr lang="en-GB" sz="2200" dirty="0"/>
              <a:t>Distribute Extra Space</a:t>
            </a:r>
          </a:p>
          <a:p>
            <a:pPr lvl="1"/>
            <a:r>
              <a:rPr lang="en-GB" sz="2200" dirty="0"/>
              <a:t>Align Content</a:t>
            </a:r>
          </a:p>
          <a:p>
            <a:pPr lvl="1"/>
            <a:r>
              <a:rPr lang="en-GB" sz="2200" dirty="0"/>
              <a:t>Main Axis vs. Cross Axis</a:t>
            </a:r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Pluralsight video tutorials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74320" lvl="1" indent="0">
              <a:buNone/>
            </a:pPr>
            <a:endParaRPr lang="en-GB" sz="3200" dirty="0"/>
          </a:p>
          <a:p>
            <a:pPr marL="274320" lvl="1" indent="0">
              <a:buNone/>
            </a:pPr>
            <a:endParaRPr lang="en-GB" sz="32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4911475" y="3657600"/>
            <a:ext cx="3165725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Flexbox Fundamentals</a:t>
            </a:r>
          </a:p>
        </p:txBody>
      </p:sp>
      <p:sp>
        <p:nvSpPr>
          <p:cNvPr id="10" name="Rectangle: Rounded Corners 9">
            <a:hlinkClick r:id="rId5"/>
          </p:cNvPr>
          <p:cNvSpPr/>
          <p:nvPr/>
        </p:nvSpPr>
        <p:spPr>
          <a:xfrm>
            <a:off x="1066800" y="3657600"/>
            <a:ext cx="33528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Web Layout with Flexbox and CSS Grid</a:t>
            </a:r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Relevant websites for sample codes, examples and general information.</a:t>
            </a:r>
          </a:p>
          <a:p>
            <a:pPr marL="274320" lvl="1" indent="0">
              <a:buNone/>
            </a:pPr>
            <a:endParaRPr lang="en-GB" sz="3200" dirty="0"/>
          </a:p>
          <a:p>
            <a:pPr marL="274320" lvl="1" indent="0">
              <a:buNone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464049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Support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394324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Layout News</a:t>
            </a:r>
          </a:p>
        </p:txBody>
      </p:sp>
      <p:sp>
        <p:nvSpPr>
          <p:cNvPr id="13" name="Rectangle: Rounded Corners 12">
            <a:hlinkClick r:id="rId6"/>
          </p:cNvPr>
          <p:cNvSpPr/>
          <p:nvPr/>
        </p:nvSpPr>
        <p:spPr>
          <a:xfrm>
            <a:off x="464049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Complete Guide to Flexbox</a:t>
            </a:r>
          </a:p>
        </p:txBody>
      </p:sp>
      <p:sp>
        <p:nvSpPr>
          <p:cNvPr id="14" name="Rectangle: Rounded Corners 13">
            <a:hlinkClick r:id="rId7"/>
          </p:cNvPr>
          <p:cNvSpPr/>
          <p:nvPr/>
        </p:nvSpPr>
        <p:spPr>
          <a:xfrm>
            <a:off x="6324599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</a:t>
            </a:r>
          </a:p>
        </p:txBody>
      </p:sp>
      <p:sp>
        <p:nvSpPr>
          <p:cNvPr id="15" name="Rectangle: Rounded Corners 14">
            <a:hlinkClick r:id="rId8"/>
          </p:cNvPr>
          <p:cNvSpPr/>
          <p:nvPr/>
        </p:nvSpPr>
        <p:spPr>
          <a:xfrm>
            <a:off x="3394324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visual Guide to Flexbox Properties</a:t>
            </a:r>
          </a:p>
        </p:txBody>
      </p:sp>
      <p:sp>
        <p:nvSpPr>
          <p:cNvPr id="16" name="Rectangle: Rounded Corners 15">
            <a:hlinkClick r:id="rId9"/>
          </p:cNvPr>
          <p:cNvSpPr/>
          <p:nvPr/>
        </p:nvSpPr>
        <p:spPr>
          <a:xfrm>
            <a:off x="6324599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Solved by Flexbox</a:t>
            </a:r>
          </a:p>
        </p:txBody>
      </p:sp>
    </p:spTree>
    <p:extLst>
      <p:ext uri="{BB962C8B-B14F-4D97-AF65-F5344CB8AC3E}">
        <p14:creationId xmlns:p14="http://schemas.microsoft.com/office/powerpoint/2010/main" val="3050107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Objectives 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Flow Content Horizontally o Vertically</a:t>
            </a:r>
          </a:p>
          <a:p>
            <a:pPr lvl="1"/>
            <a:r>
              <a:rPr lang="en-GB" sz="2200" dirty="0"/>
              <a:t>Align Items on the Container or Individually</a:t>
            </a:r>
          </a:p>
          <a:p>
            <a:pPr lvl="1"/>
            <a:r>
              <a:rPr lang="en-GB" sz="2200" dirty="0"/>
              <a:t>Stretch, Shrink and Grow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Display Order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World Examples</a:t>
            </a:r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5918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Flexbox </a:t>
            </a:r>
            <a:r>
              <a:rPr lang="en-US" altLang="en-US" sz="2000" b="0" dirty="0"/>
              <a:t>vs. </a:t>
            </a:r>
            <a:r>
              <a:rPr lang="en-US" altLang="en-US" sz="4000" dirty="0"/>
              <a:t>CSS Grid Layout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They are similar but Flexbox controls how items flow in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</a:t>
            </a:r>
            <a:r>
              <a:rPr lang="en-GB" sz="2400" dirty="0"/>
              <a:t>, whereas, grid controls how items flow in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dimensions</a:t>
            </a:r>
            <a:r>
              <a:rPr lang="en-GB" sz="2400" dirty="0"/>
              <a:t>.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B7B64-C6CA-4CA6-8843-74C0C4BD2C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00" y="3486632"/>
            <a:ext cx="6477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What is Flexbox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Short for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Box Model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200" dirty="0"/>
              <a:t>Is an extension of the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Property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8A310-4483-43B7-816B-344FF8E88F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3886200"/>
            <a:ext cx="8153400" cy="2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Layout Mode From CSS2.1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Did not provide enough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and Control for the web as we known it today</a:t>
            </a:r>
            <a:r>
              <a:rPr lang="en-GB" sz="2400" dirty="0"/>
              <a:t>, which is why Flexbox was created.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97453-E5B4-4876-9EEB-6B6CEBADA6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0" y="3429000"/>
            <a:ext cx="533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8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Flexbox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15E80A3-7453-4022-8EF0-2E759D5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Provides the ability to arrange items in any directions, left to right, right to left, top to bottom or bottom to top.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74B83-2FE7-43DE-869C-3386DE09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895600"/>
            <a:ext cx="23622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63FDB-8B73-48DB-9CD6-CADF90F7A0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962400"/>
            <a:ext cx="23622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27879-7324-4832-8EE0-5634BAC4280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0" y="2937936"/>
            <a:ext cx="1066800" cy="2243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8133DE-E0C3-46D3-982E-89B981A94A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1800" y="2819400"/>
            <a:ext cx="98035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10648</TotalTime>
  <Words>1228</Words>
  <Application>Microsoft Office PowerPoint</Application>
  <PresentationFormat>On-screen Show (4:3)</PresentationFormat>
  <Paragraphs>284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Outline</vt:lpstr>
      <vt:lpstr>Learning Objectives</vt:lpstr>
      <vt:lpstr>Learning Objectives cont.</vt:lpstr>
      <vt:lpstr>Flexbox vs. CSS Grid Layout</vt:lpstr>
      <vt:lpstr>What is Flexbox</vt:lpstr>
      <vt:lpstr>Layout Mode From CSS2.1</vt:lpstr>
      <vt:lpstr>Flexbox</vt:lpstr>
      <vt:lpstr>Flexbox</vt:lpstr>
      <vt:lpstr>Flexbox</vt:lpstr>
      <vt:lpstr>Flexbox</vt:lpstr>
      <vt:lpstr>Flexbox the Basics</vt:lpstr>
      <vt:lpstr>Main Axis vs Cross Axis</vt:lpstr>
      <vt:lpstr>The Flex Container</vt:lpstr>
      <vt:lpstr>Flexbox 1st Demo</vt:lpstr>
      <vt:lpstr>Flex Flow Container</vt:lpstr>
      <vt:lpstr>Flex Flow Container</vt:lpstr>
      <vt:lpstr>Flexbox 2nd Demo</vt:lpstr>
      <vt:lpstr>Flex Line Wrapping</vt:lpstr>
      <vt:lpstr>Single Line Formatting vs Multi-line Formatting</vt:lpstr>
      <vt:lpstr>Flex Line Wrapping cont.</vt:lpstr>
      <vt:lpstr>Flexbox 3rd Demo</vt:lpstr>
      <vt:lpstr>Flex Display Order</vt:lpstr>
      <vt:lpstr>Flex Display Order cont.</vt:lpstr>
      <vt:lpstr>Accessibility</vt:lpstr>
      <vt:lpstr>Flexbox 4th Demo</vt:lpstr>
      <vt:lpstr>Flexibility</vt:lpstr>
      <vt:lpstr>Flex Grow Factor and Flex Shrink Factor</vt:lpstr>
      <vt:lpstr>Flex Basis Property and Shorthand</vt:lpstr>
      <vt:lpstr>Flexbox 5th Demo</vt:lpstr>
      <vt:lpstr>Alignment</vt:lpstr>
      <vt:lpstr>Alignment cont.</vt:lpstr>
      <vt:lpstr>Alignment  justify-content</vt:lpstr>
      <vt:lpstr>Alignment  justify-content cont.</vt:lpstr>
      <vt:lpstr>Align Items</vt:lpstr>
      <vt:lpstr>Align Self</vt:lpstr>
      <vt:lpstr>Align Content</vt:lpstr>
      <vt:lpstr>Flexbox 6th Demo</vt:lpstr>
      <vt:lpstr>Resources</vt:lpstr>
      <vt:lpstr>Resources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1279</cp:revision>
  <dcterms:created xsi:type="dcterms:W3CDTF">2016-08-01T07:52:37Z</dcterms:created>
  <dcterms:modified xsi:type="dcterms:W3CDTF">2017-09-10T21:49:26Z</dcterms:modified>
</cp:coreProperties>
</file>