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50" d="100"/>
          <a:sy n="50" d="100"/>
        </p:scale>
        <p:origin x="52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8/25/2025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8046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8/25/2025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469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8/25/2025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6535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8/25/2025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8631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8/25/2025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0020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8/25/2025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8174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8/25/2025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6461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8/25/2025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3808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8/25/2025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214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8/25/2025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494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8/25/2025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111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8/25/2025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087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ld wrinkled hands with some coins">
            <a:extLst>
              <a:ext uri="{FF2B5EF4-FFF2-40B4-BE49-F238E27FC236}">
                <a16:creationId xmlns:a16="http://schemas.microsoft.com/office/drawing/2014/main" id="{E326C976-E715-2964-CB2B-60DE1E14941E}"/>
              </a:ext>
            </a:extLst>
          </p:cNvPr>
          <p:cNvPicPr>
            <a:picLocks noChangeAspect="1"/>
          </p:cNvPicPr>
          <p:nvPr/>
        </p:nvPicPr>
        <p:blipFill>
          <a:blip r:embed="rId2"/>
          <a:srcRect b="15730"/>
          <a:stretch>
            <a:fillRect/>
          </a:stretch>
        </p:blipFill>
        <p:spPr>
          <a:xfrm>
            <a:off x="1" y="10"/>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01C8F-5BAE-35DD-1CFE-74098ED6504E}"/>
              </a:ext>
            </a:extLst>
          </p:cNvPr>
          <p:cNvSpPr>
            <a:spLocks noGrp="1"/>
          </p:cNvSpPr>
          <p:nvPr>
            <p:ph type="ctrTitle"/>
          </p:nvPr>
        </p:nvSpPr>
        <p:spPr>
          <a:xfrm>
            <a:off x="1833541" y="990599"/>
            <a:ext cx="5619054" cy="4849091"/>
          </a:xfrm>
        </p:spPr>
        <p:txBody>
          <a:bodyPr anchor="ctr">
            <a:normAutofit/>
          </a:bodyPr>
          <a:lstStyle/>
          <a:p>
            <a:pPr algn="r"/>
            <a:r>
              <a:rPr lang="en-US" dirty="0">
                <a:solidFill>
                  <a:srgbClr val="FFFFFF"/>
                </a:solidFill>
              </a:rPr>
              <a:t>Indonesians Behavior in Bank Transaction</a:t>
            </a:r>
            <a:endParaRPr lang="en-ID" dirty="0">
              <a:solidFill>
                <a:srgbClr val="FFFFFF"/>
              </a:solidFill>
            </a:endParaRPr>
          </a:p>
        </p:txBody>
      </p:sp>
      <p:sp>
        <p:nvSpPr>
          <p:cNvPr id="3" name="Subtitle 2">
            <a:extLst>
              <a:ext uri="{FF2B5EF4-FFF2-40B4-BE49-F238E27FC236}">
                <a16:creationId xmlns:a16="http://schemas.microsoft.com/office/drawing/2014/main" id="{00ED9870-8E4E-5D98-6C07-2A7D7FCDD6AC}"/>
              </a:ext>
            </a:extLst>
          </p:cNvPr>
          <p:cNvSpPr>
            <a:spLocks noGrp="1"/>
          </p:cNvSpPr>
          <p:nvPr>
            <p:ph type="subTitle" idx="1"/>
          </p:nvPr>
        </p:nvSpPr>
        <p:spPr>
          <a:xfrm>
            <a:off x="8712865" y="1447799"/>
            <a:ext cx="2368905" cy="4076699"/>
          </a:xfrm>
        </p:spPr>
        <p:txBody>
          <a:bodyPr anchor="ctr">
            <a:normAutofit/>
          </a:bodyPr>
          <a:lstStyle/>
          <a:p>
            <a:r>
              <a:rPr lang="en-US" dirty="0">
                <a:solidFill>
                  <a:srgbClr val="FFFFFF"/>
                </a:solidFill>
              </a:rPr>
              <a:t>By </a:t>
            </a:r>
          </a:p>
          <a:p>
            <a:r>
              <a:rPr lang="en-US" dirty="0">
                <a:solidFill>
                  <a:srgbClr val="FFFFFF"/>
                </a:solidFill>
              </a:rPr>
              <a:t>Raqi Akbar Robbani</a:t>
            </a:r>
            <a:endParaRPr lang="en-ID" dirty="0">
              <a:solidFill>
                <a:srgbClr val="FFFFFF"/>
              </a:solidFill>
            </a:endParaRPr>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4557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3E74-4104-2ABE-2AE8-F1F52D033BDF}"/>
              </a:ext>
            </a:extLst>
          </p:cNvPr>
          <p:cNvSpPr>
            <a:spLocks noGrp="1"/>
          </p:cNvSpPr>
          <p:nvPr>
            <p:ph type="title"/>
          </p:nvPr>
        </p:nvSpPr>
        <p:spPr/>
        <p:txBody>
          <a:bodyPr/>
          <a:lstStyle/>
          <a:p>
            <a:r>
              <a:rPr lang="en-US" dirty="0"/>
              <a:t>Card usage trends</a:t>
            </a:r>
            <a:endParaRPr lang="en-ID" dirty="0"/>
          </a:p>
        </p:txBody>
      </p:sp>
      <p:sp>
        <p:nvSpPr>
          <p:cNvPr id="3" name="Content Placeholder 2">
            <a:extLst>
              <a:ext uri="{FF2B5EF4-FFF2-40B4-BE49-F238E27FC236}">
                <a16:creationId xmlns:a16="http://schemas.microsoft.com/office/drawing/2014/main" id="{01E30C79-7A63-ACF5-CDE9-58E7A213C643}"/>
              </a:ext>
            </a:extLst>
          </p:cNvPr>
          <p:cNvSpPr>
            <a:spLocks noGrp="1"/>
          </p:cNvSpPr>
          <p:nvPr>
            <p:ph idx="1"/>
          </p:nvPr>
        </p:nvSpPr>
        <p:spPr>
          <a:xfrm>
            <a:off x="700636" y="2221992"/>
            <a:ext cx="5731696" cy="3739896"/>
          </a:xfrm>
        </p:spPr>
        <p:txBody>
          <a:bodyPr/>
          <a:lstStyle/>
          <a:p>
            <a:pPr marL="0" indent="0">
              <a:buNone/>
            </a:pPr>
            <a:r>
              <a:rPr lang="en-US" dirty="0"/>
              <a:t>Indonesians most popular card brands are Mastercard and Visa. Only few of them have Amex and Discover. Majority of Mastercard users are using debit. While the few similar portions distributed on debit (prepaid) and credit card. On the other hand, Visa users in credit and debit are nearly equal.</a:t>
            </a:r>
            <a:endParaRPr lang="en-ID" dirty="0"/>
          </a:p>
        </p:txBody>
      </p:sp>
      <p:pic>
        <p:nvPicPr>
          <p:cNvPr id="7" name="Picture 6">
            <a:extLst>
              <a:ext uri="{FF2B5EF4-FFF2-40B4-BE49-F238E27FC236}">
                <a16:creationId xmlns:a16="http://schemas.microsoft.com/office/drawing/2014/main" id="{D3CE655B-255D-DD3E-BD65-CA5D438D762C}"/>
              </a:ext>
            </a:extLst>
          </p:cNvPr>
          <p:cNvPicPr>
            <a:picLocks noChangeAspect="1"/>
          </p:cNvPicPr>
          <p:nvPr/>
        </p:nvPicPr>
        <p:blipFill>
          <a:blip r:embed="rId2"/>
          <a:stretch>
            <a:fillRect/>
          </a:stretch>
        </p:blipFill>
        <p:spPr>
          <a:xfrm>
            <a:off x="6712858" y="1143429"/>
            <a:ext cx="4778506" cy="4738685"/>
          </a:xfrm>
          <a:prstGeom prst="rect">
            <a:avLst/>
          </a:prstGeom>
          <a:ln>
            <a:solidFill>
              <a:schemeClr val="accent1"/>
            </a:solidFill>
          </a:ln>
        </p:spPr>
      </p:pic>
    </p:spTree>
    <p:extLst>
      <p:ext uri="{BB962C8B-B14F-4D97-AF65-F5344CB8AC3E}">
        <p14:creationId xmlns:p14="http://schemas.microsoft.com/office/powerpoint/2010/main" val="43992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22CC-51BA-E321-6549-F869FE24D445}"/>
              </a:ext>
            </a:extLst>
          </p:cNvPr>
          <p:cNvSpPr>
            <a:spLocks noGrp="1"/>
          </p:cNvSpPr>
          <p:nvPr>
            <p:ph type="title"/>
          </p:nvPr>
        </p:nvSpPr>
        <p:spPr/>
        <p:txBody>
          <a:bodyPr/>
          <a:lstStyle/>
          <a:p>
            <a:r>
              <a:rPr lang="en-US" dirty="0"/>
              <a:t>User segmentation</a:t>
            </a:r>
            <a:endParaRPr lang="en-ID" dirty="0"/>
          </a:p>
        </p:txBody>
      </p:sp>
      <p:sp>
        <p:nvSpPr>
          <p:cNvPr id="3" name="Content Placeholder 2">
            <a:extLst>
              <a:ext uri="{FF2B5EF4-FFF2-40B4-BE49-F238E27FC236}">
                <a16:creationId xmlns:a16="http://schemas.microsoft.com/office/drawing/2014/main" id="{3D463182-252A-BA6F-72BA-865A47B1EA51}"/>
              </a:ext>
            </a:extLst>
          </p:cNvPr>
          <p:cNvSpPr>
            <a:spLocks noGrp="1"/>
          </p:cNvSpPr>
          <p:nvPr>
            <p:ph idx="1"/>
          </p:nvPr>
        </p:nvSpPr>
        <p:spPr>
          <a:xfrm>
            <a:off x="700635" y="2221992"/>
            <a:ext cx="4990717" cy="3739896"/>
          </a:xfrm>
        </p:spPr>
        <p:txBody>
          <a:bodyPr/>
          <a:lstStyle/>
          <a:p>
            <a:pPr marL="0" indent="0">
              <a:buNone/>
            </a:pPr>
            <a:r>
              <a:rPr lang="en-US" dirty="0"/>
              <a:t>Most of the users are female, that dominated in the debit and credit users. Meanwhile the debit (prepaid) user’s gender are almost equal.</a:t>
            </a:r>
            <a:endParaRPr lang="en-ID" dirty="0"/>
          </a:p>
        </p:txBody>
      </p:sp>
      <p:pic>
        <p:nvPicPr>
          <p:cNvPr id="5" name="Picture 4">
            <a:extLst>
              <a:ext uri="{FF2B5EF4-FFF2-40B4-BE49-F238E27FC236}">
                <a16:creationId xmlns:a16="http://schemas.microsoft.com/office/drawing/2014/main" id="{B47E0717-2E0D-3ECD-3324-F6B95B43F094}"/>
              </a:ext>
            </a:extLst>
          </p:cNvPr>
          <p:cNvPicPr>
            <a:picLocks noChangeAspect="1"/>
          </p:cNvPicPr>
          <p:nvPr/>
        </p:nvPicPr>
        <p:blipFill>
          <a:blip r:embed="rId2"/>
          <a:stretch>
            <a:fillRect/>
          </a:stretch>
        </p:blipFill>
        <p:spPr>
          <a:xfrm>
            <a:off x="5827395" y="2396200"/>
            <a:ext cx="5379573" cy="3249589"/>
          </a:xfrm>
          <a:prstGeom prst="rect">
            <a:avLst/>
          </a:prstGeom>
        </p:spPr>
      </p:pic>
    </p:spTree>
    <p:extLst>
      <p:ext uri="{BB962C8B-B14F-4D97-AF65-F5344CB8AC3E}">
        <p14:creationId xmlns:p14="http://schemas.microsoft.com/office/powerpoint/2010/main" val="111683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914C-5A74-085B-0F44-A1F8A99F9E8F}"/>
              </a:ext>
            </a:extLst>
          </p:cNvPr>
          <p:cNvSpPr>
            <a:spLocks noGrp="1"/>
          </p:cNvSpPr>
          <p:nvPr>
            <p:ph type="title"/>
          </p:nvPr>
        </p:nvSpPr>
        <p:spPr/>
        <p:txBody>
          <a:bodyPr/>
          <a:lstStyle/>
          <a:p>
            <a:r>
              <a:rPr lang="en-US" dirty="0"/>
              <a:t>User segmentation </a:t>
            </a:r>
            <a:endParaRPr lang="en-ID" dirty="0"/>
          </a:p>
        </p:txBody>
      </p:sp>
      <p:sp>
        <p:nvSpPr>
          <p:cNvPr id="3" name="Content Placeholder 2">
            <a:extLst>
              <a:ext uri="{FF2B5EF4-FFF2-40B4-BE49-F238E27FC236}">
                <a16:creationId xmlns:a16="http://schemas.microsoft.com/office/drawing/2014/main" id="{EA817DBA-0FEB-ABB4-E415-CAAD36DAB90C}"/>
              </a:ext>
            </a:extLst>
          </p:cNvPr>
          <p:cNvSpPr>
            <a:spLocks noGrp="1"/>
          </p:cNvSpPr>
          <p:nvPr>
            <p:ph idx="1"/>
          </p:nvPr>
        </p:nvSpPr>
        <p:spPr>
          <a:xfrm>
            <a:off x="700635" y="4351282"/>
            <a:ext cx="10691265" cy="1610605"/>
          </a:xfrm>
        </p:spPr>
        <p:txBody>
          <a:bodyPr/>
          <a:lstStyle/>
          <a:p>
            <a:pPr marL="0" indent="0" algn="just">
              <a:buNone/>
            </a:pPr>
            <a:r>
              <a:rPr lang="en-US" dirty="0"/>
              <a:t>The highest transaction comes from Mastercard Debit, but the highest average value of transaction comes from Visa Debit. It might shows that the Mastercard Debit users has higher income than Visa Debit. Although the highest income actually comes from the Mastercard Prepaid Debit users.</a:t>
            </a:r>
            <a:endParaRPr lang="en-ID" dirty="0"/>
          </a:p>
        </p:txBody>
      </p:sp>
      <p:pic>
        <p:nvPicPr>
          <p:cNvPr id="9" name="Picture 8">
            <a:extLst>
              <a:ext uri="{FF2B5EF4-FFF2-40B4-BE49-F238E27FC236}">
                <a16:creationId xmlns:a16="http://schemas.microsoft.com/office/drawing/2014/main" id="{8FE37C2D-5010-CBA2-0D22-0B1AF6A5A5F1}"/>
              </a:ext>
            </a:extLst>
          </p:cNvPr>
          <p:cNvPicPr>
            <a:picLocks noChangeAspect="1"/>
          </p:cNvPicPr>
          <p:nvPr/>
        </p:nvPicPr>
        <p:blipFill>
          <a:blip r:embed="rId2"/>
          <a:stretch>
            <a:fillRect/>
          </a:stretch>
        </p:blipFill>
        <p:spPr>
          <a:xfrm>
            <a:off x="774302" y="1631260"/>
            <a:ext cx="10543929" cy="2610461"/>
          </a:xfrm>
          <a:prstGeom prst="rect">
            <a:avLst/>
          </a:prstGeom>
        </p:spPr>
      </p:pic>
    </p:spTree>
    <p:extLst>
      <p:ext uri="{BB962C8B-B14F-4D97-AF65-F5344CB8AC3E}">
        <p14:creationId xmlns:p14="http://schemas.microsoft.com/office/powerpoint/2010/main" val="94439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8890-35A1-9809-1CC0-344DCD04B0C8}"/>
              </a:ext>
            </a:extLst>
          </p:cNvPr>
          <p:cNvSpPr>
            <a:spLocks noGrp="1"/>
          </p:cNvSpPr>
          <p:nvPr>
            <p:ph type="title"/>
          </p:nvPr>
        </p:nvSpPr>
        <p:spPr/>
        <p:txBody>
          <a:bodyPr/>
          <a:lstStyle/>
          <a:p>
            <a:r>
              <a:rPr lang="en-US" dirty="0"/>
              <a:t>Transaction pattern</a:t>
            </a:r>
            <a:endParaRPr lang="en-ID" dirty="0"/>
          </a:p>
        </p:txBody>
      </p:sp>
      <p:sp>
        <p:nvSpPr>
          <p:cNvPr id="3" name="Content Placeholder 2">
            <a:extLst>
              <a:ext uri="{FF2B5EF4-FFF2-40B4-BE49-F238E27FC236}">
                <a16:creationId xmlns:a16="http://schemas.microsoft.com/office/drawing/2014/main" id="{646CAD59-2075-ED3A-A425-3AE72054D145}"/>
              </a:ext>
            </a:extLst>
          </p:cNvPr>
          <p:cNvSpPr>
            <a:spLocks noGrp="1"/>
          </p:cNvSpPr>
          <p:nvPr>
            <p:ph idx="1"/>
          </p:nvPr>
        </p:nvSpPr>
        <p:spPr>
          <a:xfrm>
            <a:off x="1997622" y="4937638"/>
            <a:ext cx="8196755" cy="1005962"/>
          </a:xfrm>
        </p:spPr>
        <p:txBody>
          <a:bodyPr>
            <a:normAutofit lnSpcReduction="10000"/>
          </a:bodyPr>
          <a:lstStyle/>
          <a:p>
            <a:pPr marL="0" indent="0" algn="ctr">
              <a:buNone/>
            </a:pPr>
            <a:r>
              <a:rPr lang="en-US" dirty="0"/>
              <a:t>The transactions peak the most at 7 pm and slightly drop at 8 pm but dropped drastically at night. On average, every user has only repeated the transactions using the same card 29 times.</a:t>
            </a:r>
            <a:endParaRPr lang="en-ID" dirty="0"/>
          </a:p>
        </p:txBody>
      </p:sp>
      <p:pic>
        <p:nvPicPr>
          <p:cNvPr id="5" name="Picture 4">
            <a:extLst>
              <a:ext uri="{FF2B5EF4-FFF2-40B4-BE49-F238E27FC236}">
                <a16:creationId xmlns:a16="http://schemas.microsoft.com/office/drawing/2014/main" id="{5C8572A4-A03B-4CCE-206A-3715B2786443}"/>
              </a:ext>
            </a:extLst>
          </p:cNvPr>
          <p:cNvPicPr>
            <a:picLocks noChangeAspect="1"/>
          </p:cNvPicPr>
          <p:nvPr/>
        </p:nvPicPr>
        <p:blipFill>
          <a:blip r:embed="rId2"/>
          <a:stretch>
            <a:fillRect/>
          </a:stretch>
        </p:blipFill>
        <p:spPr>
          <a:xfrm>
            <a:off x="2506217" y="1568196"/>
            <a:ext cx="4382082" cy="3273674"/>
          </a:xfrm>
          <a:prstGeom prst="rect">
            <a:avLst/>
          </a:prstGeom>
        </p:spPr>
      </p:pic>
      <p:pic>
        <p:nvPicPr>
          <p:cNvPr id="9" name="Picture 8">
            <a:extLst>
              <a:ext uri="{FF2B5EF4-FFF2-40B4-BE49-F238E27FC236}">
                <a16:creationId xmlns:a16="http://schemas.microsoft.com/office/drawing/2014/main" id="{6F0243FA-70B0-418E-A3CC-E00C3B3885D9}"/>
              </a:ext>
            </a:extLst>
          </p:cNvPr>
          <p:cNvPicPr>
            <a:picLocks noChangeAspect="1"/>
          </p:cNvPicPr>
          <p:nvPr/>
        </p:nvPicPr>
        <p:blipFill>
          <a:blip r:embed="rId3"/>
          <a:stretch>
            <a:fillRect/>
          </a:stretch>
        </p:blipFill>
        <p:spPr>
          <a:xfrm>
            <a:off x="7319263" y="1972275"/>
            <a:ext cx="1962725" cy="2393565"/>
          </a:xfrm>
          <a:prstGeom prst="rect">
            <a:avLst/>
          </a:prstGeom>
        </p:spPr>
      </p:pic>
    </p:spTree>
    <p:extLst>
      <p:ext uri="{BB962C8B-B14F-4D97-AF65-F5344CB8AC3E}">
        <p14:creationId xmlns:p14="http://schemas.microsoft.com/office/powerpoint/2010/main" val="329625924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31</TotalTime>
  <Words>188</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Calisto MT</vt:lpstr>
      <vt:lpstr>Univers Condensed</vt:lpstr>
      <vt:lpstr>ChronicleVTI</vt:lpstr>
      <vt:lpstr>Indonesians Behavior in Bank Transaction</vt:lpstr>
      <vt:lpstr>Card usage trends</vt:lpstr>
      <vt:lpstr>User segmentation</vt:lpstr>
      <vt:lpstr>User segmentation </vt:lpstr>
      <vt:lpstr>Transaction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Raqi Robbani</dc:creator>
  <cp:lastModifiedBy>Raqi Robbani</cp:lastModifiedBy>
  <cp:revision>1</cp:revision>
  <dcterms:created xsi:type="dcterms:W3CDTF">2025-08-25T14:44:47Z</dcterms:created>
  <dcterms:modified xsi:type="dcterms:W3CDTF">2025-08-25T15:16:30Z</dcterms:modified>
</cp:coreProperties>
</file>