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63"/>
  </p:notesMasterIdLst>
  <p:sldIdLst>
    <p:sldId id="257" r:id="rId2"/>
    <p:sldId id="258" r:id="rId3"/>
    <p:sldId id="289" r:id="rId4"/>
    <p:sldId id="259" r:id="rId5"/>
    <p:sldId id="325" r:id="rId6"/>
    <p:sldId id="285" r:id="rId7"/>
    <p:sldId id="262" r:id="rId8"/>
    <p:sldId id="286" r:id="rId9"/>
    <p:sldId id="263" r:id="rId10"/>
    <p:sldId id="296" r:id="rId11"/>
    <p:sldId id="297" r:id="rId12"/>
    <p:sldId id="298" r:id="rId13"/>
    <p:sldId id="265" r:id="rId14"/>
    <p:sldId id="264" r:id="rId15"/>
    <p:sldId id="290" r:id="rId16"/>
    <p:sldId id="302" r:id="rId17"/>
    <p:sldId id="293" r:id="rId18"/>
    <p:sldId id="294" r:id="rId19"/>
    <p:sldId id="295" r:id="rId20"/>
    <p:sldId id="299" r:id="rId21"/>
    <p:sldId id="266" r:id="rId22"/>
    <p:sldId id="267" r:id="rId23"/>
    <p:sldId id="268" r:id="rId24"/>
    <p:sldId id="303" r:id="rId25"/>
    <p:sldId id="304" r:id="rId26"/>
    <p:sldId id="269" r:id="rId27"/>
    <p:sldId id="327" r:id="rId28"/>
    <p:sldId id="270" r:id="rId29"/>
    <p:sldId id="271" r:id="rId30"/>
    <p:sldId id="272" r:id="rId31"/>
    <p:sldId id="273" r:id="rId32"/>
    <p:sldId id="305" r:id="rId33"/>
    <p:sldId id="306" r:id="rId34"/>
    <p:sldId id="274" r:id="rId35"/>
    <p:sldId id="275" r:id="rId36"/>
    <p:sldId id="276" r:id="rId37"/>
    <p:sldId id="312" r:id="rId38"/>
    <p:sldId id="328" r:id="rId39"/>
    <p:sldId id="277" r:id="rId40"/>
    <p:sldId id="278" r:id="rId41"/>
    <p:sldId id="279" r:id="rId42"/>
    <p:sldId id="307" r:id="rId43"/>
    <p:sldId id="308" r:id="rId44"/>
    <p:sldId id="309" r:id="rId45"/>
    <p:sldId id="311" r:id="rId46"/>
    <p:sldId id="310" r:id="rId47"/>
    <p:sldId id="280" r:id="rId48"/>
    <p:sldId id="281" r:id="rId49"/>
    <p:sldId id="314" r:id="rId50"/>
    <p:sldId id="313" r:id="rId51"/>
    <p:sldId id="315" r:id="rId52"/>
    <p:sldId id="316" r:id="rId53"/>
    <p:sldId id="320" r:id="rId54"/>
    <p:sldId id="321" r:id="rId55"/>
    <p:sldId id="317" r:id="rId56"/>
    <p:sldId id="318" r:id="rId57"/>
    <p:sldId id="319" r:id="rId58"/>
    <p:sldId id="322" r:id="rId59"/>
    <p:sldId id="323" r:id="rId60"/>
    <p:sldId id="324" r:id="rId61"/>
    <p:sldId id="32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FF3AE-CFDE-4040-B808-77B223A871EB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C1CBC4-0195-474E-BD66-0A45D85CE685}">
      <dgm:prSet phldrT="[Text]"/>
      <dgm:spPr/>
      <dgm:t>
        <a:bodyPr/>
        <a:lstStyle/>
        <a:p>
          <a:r>
            <a:rPr lang="en-US" dirty="0" err="1" smtClean="0"/>
            <a:t>Determinar</a:t>
          </a:r>
          <a:r>
            <a:rPr lang="en-US" dirty="0" smtClean="0"/>
            <a:t> a </a:t>
          </a:r>
          <a:r>
            <a:rPr lang="en-US" dirty="0" err="1" smtClean="0"/>
            <a:t>função</a:t>
          </a:r>
          <a:r>
            <a:rPr lang="en-US" dirty="0" smtClean="0"/>
            <a:t> de genes / </a:t>
          </a:r>
          <a:r>
            <a:rPr lang="en-US" dirty="0" err="1" smtClean="0"/>
            <a:t>anotação</a:t>
          </a:r>
          <a:r>
            <a:rPr lang="en-US" dirty="0" smtClean="0"/>
            <a:t> </a:t>
          </a:r>
          <a:endParaRPr lang="en-US" dirty="0"/>
        </a:p>
      </dgm:t>
    </dgm:pt>
    <dgm:pt modelId="{91CED877-2218-2142-BB49-A67E48DC931E}" type="parTrans" cxnId="{8C75881B-D62F-D540-BBD6-0531888CFCE8}">
      <dgm:prSet/>
      <dgm:spPr/>
      <dgm:t>
        <a:bodyPr/>
        <a:lstStyle/>
        <a:p>
          <a:endParaRPr lang="en-US"/>
        </a:p>
      </dgm:t>
    </dgm:pt>
    <dgm:pt modelId="{0CF58D1C-E12A-5C4A-A0AA-DC24815910E9}" type="sibTrans" cxnId="{8C75881B-D62F-D540-BBD6-0531888CFCE8}">
      <dgm:prSet/>
      <dgm:spPr/>
      <dgm:t>
        <a:bodyPr/>
        <a:lstStyle/>
        <a:p>
          <a:endParaRPr lang="en-US"/>
        </a:p>
      </dgm:t>
    </dgm:pt>
    <dgm:pt modelId="{F10A0124-BC88-1441-BFF1-439704B3A12C}">
      <dgm:prSet phldrT="[Text]"/>
      <dgm:spPr/>
      <dgm:t>
        <a:bodyPr/>
        <a:lstStyle/>
        <a:p>
          <a:r>
            <a:rPr lang="en-US" dirty="0" err="1" smtClean="0"/>
            <a:t>Reconstrução</a:t>
          </a:r>
          <a:r>
            <a:rPr lang="en-US" dirty="0" smtClean="0"/>
            <a:t> de </a:t>
          </a:r>
          <a:r>
            <a:rPr lang="en-US" dirty="0" err="1" smtClean="0"/>
            <a:t>modelos</a:t>
          </a:r>
          <a:r>
            <a:rPr lang="en-US" dirty="0" smtClean="0"/>
            <a:t> (e.g. </a:t>
          </a:r>
          <a:r>
            <a:rPr lang="en-US" dirty="0" err="1" smtClean="0"/>
            <a:t>regulatórios</a:t>
          </a:r>
          <a:r>
            <a:rPr lang="en-US" dirty="0" smtClean="0"/>
            <a:t>)</a:t>
          </a:r>
          <a:endParaRPr lang="en-US" dirty="0"/>
        </a:p>
      </dgm:t>
    </dgm:pt>
    <dgm:pt modelId="{ECDF2315-40AF-D448-8385-9F4DE5D1DA60}" type="parTrans" cxnId="{9616B46B-66DB-884B-B09A-B9A63CCD7F95}">
      <dgm:prSet/>
      <dgm:spPr/>
      <dgm:t>
        <a:bodyPr/>
        <a:lstStyle/>
        <a:p>
          <a:endParaRPr lang="en-US"/>
        </a:p>
      </dgm:t>
    </dgm:pt>
    <dgm:pt modelId="{1FF38210-75CF-6847-BEED-48D4D1687E86}" type="sibTrans" cxnId="{9616B46B-66DB-884B-B09A-B9A63CCD7F95}">
      <dgm:prSet/>
      <dgm:spPr/>
      <dgm:t>
        <a:bodyPr/>
        <a:lstStyle/>
        <a:p>
          <a:endParaRPr lang="en-US"/>
        </a:p>
      </dgm:t>
    </dgm:pt>
    <dgm:pt modelId="{FA691F07-3AC1-3249-B39A-067B53D5D88F}">
      <dgm:prSet phldrT="[Text]"/>
      <dgm:spPr/>
      <dgm:t>
        <a:bodyPr/>
        <a:lstStyle/>
        <a:p>
          <a:r>
            <a:rPr lang="en-US" dirty="0" err="1" smtClean="0"/>
            <a:t>Descoberta</a:t>
          </a:r>
          <a:r>
            <a:rPr lang="en-US" dirty="0" smtClean="0"/>
            <a:t> de </a:t>
          </a:r>
          <a:r>
            <a:rPr lang="en-US" dirty="0" err="1" smtClean="0"/>
            <a:t>fármacos</a:t>
          </a:r>
          <a:endParaRPr lang="en-US" dirty="0"/>
        </a:p>
      </dgm:t>
    </dgm:pt>
    <dgm:pt modelId="{50D035E8-C799-F74B-A40C-A29635376879}" type="parTrans" cxnId="{5834BC83-387A-8B49-8565-E3FF1FA38F6A}">
      <dgm:prSet/>
      <dgm:spPr/>
      <dgm:t>
        <a:bodyPr/>
        <a:lstStyle/>
        <a:p>
          <a:endParaRPr lang="en-US"/>
        </a:p>
      </dgm:t>
    </dgm:pt>
    <dgm:pt modelId="{BD0E76BA-4844-DC48-8570-A4F8482BDAA9}" type="sibTrans" cxnId="{5834BC83-387A-8B49-8565-E3FF1FA38F6A}">
      <dgm:prSet/>
      <dgm:spPr/>
      <dgm:t>
        <a:bodyPr/>
        <a:lstStyle/>
        <a:p>
          <a:endParaRPr lang="en-US"/>
        </a:p>
      </dgm:t>
    </dgm:pt>
    <dgm:pt modelId="{E26D4D85-34B4-6D4B-BA30-2FD64B6D665C}">
      <dgm:prSet phldrT="[Text]"/>
      <dgm:spPr/>
      <dgm:t>
        <a:bodyPr/>
        <a:lstStyle/>
        <a:p>
          <a:r>
            <a:rPr lang="en-US" dirty="0" err="1" smtClean="0"/>
            <a:t>Identificação</a:t>
          </a:r>
          <a:r>
            <a:rPr lang="en-US" dirty="0" smtClean="0"/>
            <a:t> de </a:t>
          </a:r>
          <a:r>
            <a:rPr lang="en-US" dirty="0" err="1" smtClean="0"/>
            <a:t>biomarcadores</a:t>
          </a:r>
          <a:endParaRPr lang="en-US" dirty="0"/>
        </a:p>
      </dgm:t>
    </dgm:pt>
    <dgm:pt modelId="{96D2295B-76F7-DA4C-AAFD-5140B723FC3C}" type="parTrans" cxnId="{F89C0021-1C65-3B43-8F71-5F56A89E3506}">
      <dgm:prSet/>
      <dgm:spPr/>
      <dgm:t>
        <a:bodyPr/>
        <a:lstStyle/>
        <a:p>
          <a:endParaRPr lang="en-US"/>
        </a:p>
      </dgm:t>
    </dgm:pt>
    <dgm:pt modelId="{FBF64726-8132-3247-BF0F-21F590F1D8EA}" type="sibTrans" cxnId="{F89C0021-1C65-3B43-8F71-5F56A89E3506}">
      <dgm:prSet/>
      <dgm:spPr/>
      <dgm:t>
        <a:bodyPr/>
        <a:lstStyle/>
        <a:p>
          <a:endParaRPr lang="en-US"/>
        </a:p>
      </dgm:t>
    </dgm:pt>
    <dgm:pt modelId="{D1BDE76D-F8E6-734A-BF7F-4C292031AA14}">
      <dgm:prSet phldrT="[Text]"/>
      <dgm:spPr/>
      <dgm:t>
        <a:bodyPr/>
        <a:lstStyle/>
        <a:p>
          <a:r>
            <a:rPr lang="en-US" dirty="0" err="1" smtClean="0"/>
            <a:t>Análise</a:t>
          </a:r>
          <a:r>
            <a:rPr lang="en-US" dirty="0" smtClean="0"/>
            <a:t> de </a:t>
          </a:r>
          <a:r>
            <a:rPr lang="en-US" dirty="0" err="1" smtClean="0"/>
            <a:t>agentes</a:t>
          </a:r>
          <a:r>
            <a:rPr lang="en-US" dirty="0" smtClean="0"/>
            <a:t> </a:t>
          </a:r>
          <a:r>
            <a:rPr lang="en-US" dirty="0" err="1" smtClean="0"/>
            <a:t>patogéncios</a:t>
          </a:r>
          <a:endParaRPr lang="en-US" dirty="0"/>
        </a:p>
      </dgm:t>
    </dgm:pt>
    <dgm:pt modelId="{316EA154-305B-734C-A2B6-6020689DAF5A}" type="parTrans" cxnId="{3E67C8B8-AB85-AC48-A126-292E169E39E4}">
      <dgm:prSet/>
      <dgm:spPr/>
      <dgm:t>
        <a:bodyPr/>
        <a:lstStyle/>
        <a:p>
          <a:endParaRPr lang="en-US"/>
        </a:p>
      </dgm:t>
    </dgm:pt>
    <dgm:pt modelId="{0B86704D-EB94-C042-84E9-D54BCD2D2824}" type="sibTrans" cxnId="{3E67C8B8-AB85-AC48-A126-292E169E39E4}">
      <dgm:prSet/>
      <dgm:spPr/>
      <dgm:t>
        <a:bodyPr/>
        <a:lstStyle/>
        <a:p>
          <a:endParaRPr lang="en-US"/>
        </a:p>
      </dgm:t>
    </dgm:pt>
    <dgm:pt modelId="{BE9B018E-EFF8-6B49-889E-4E8783E337CD}">
      <dgm:prSet phldrT="[Text]"/>
      <dgm:spPr/>
      <dgm:t>
        <a:bodyPr/>
        <a:lstStyle/>
        <a:p>
          <a:r>
            <a:rPr lang="en-US" dirty="0" err="1" smtClean="0"/>
            <a:t>Identificação</a:t>
          </a:r>
          <a:r>
            <a:rPr lang="en-US" dirty="0" smtClean="0"/>
            <a:t> de </a:t>
          </a:r>
          <a:r>
            <a:rPr lang="en-US" dirty="0" err="1" smtClean="0"/>
            <a:t>vias</a:t>
          </a:r>
          <a:r>
            <a:rPr lang="en-US" dirty="0" smtClean="0"/>
            <a:t> </a:t>
          </a:r>
          <a:r>
            <a:rPr lang="en-US" dirty="0" err="1" smtClean="0"/>
            <a:t>metabólicas</a:t>
          </a:r>
          <a:endParaRPr lang="en-US" dirty="0"/>
        </a:p>
      </dgm:t>
    </dgm:pt>
    <dgm:pt modelId="{4E87528F-FF70-AF4B-B9DD-7CC203A3CAB7}" type="parTrans" cxnId="{0D6F0C10-8CE0-B247-BC41-1F86377AFC84}">
      <dgm:prSet/>
      <dgm:spPr/>
      <dgm:t>
        <a:bodyPr/>
        <a:lstStyle/>
        <a:p>
          <a:endParaRPr lang="en-US"/>
        </a:p>
      </dgm:t>
    </dgm:pt>
    <dgm:pt modelId="{9C282AC3-CD3B-724B-9D96-87A871E94973}" type="sibTrans" cxnId="{0D6F0C10-8CE0-B247-BC41-1F86377AFC84}">
      <dgm:prSet/>
      <dgm:spPr/>
      <dgm:t>
        <a:bodyPr/>
        <a:lstStyle/>
        <a:p>
          <a:endParaRPr lang="en-US"/>
        </a:p>
      </dgm:t>
    </dgm:pt>
    <dgm:pt modelId="{BBF78E8B-7AA9-DA4B-A247-2B9EAD181919}">
      <dgm:prSet phldrT="[Text]"/>
      <dgm:spPr/>
      <dgm:t>
        <a:bodyPr/>
        <a:lstStyle/>
        <a:p>
          <a:r>
            <a:rPr lang="en-US" dirty="0" err="1" smtClean="0"/>
            <a:t>Estudo</a:t>
          </a:r>
          <a:r>
            <a:rPr lang="en-US" dirty="0" smtClean="0"/>
            <a:t> da </a:t>
          </a:r>
          <a:r>
            <a:rPr lang="en-US" dirty="0" err="1" smtClean="0"/>
            <a:t>regulação</a:t>
          </a:r>
          <a:endParaRPr lang="en-US" dirty="0"/>
        </a:p>
      </dgm:t>
    </dgm:pt>
    <dgm:pt modelId="{52122770-358D-D74D-AF79-678D2816FF25}" type="parTrans" cxnId="{A713676A-D14E-1C4F-A433-2A82195F3B68}">
      <dgm:prSet/>
      <dgm:spPr/>
      <dgm:t>
        <a:bodyPr/>
        <a:lstStyle/>
        <a:p>
          <a:endParaRPr lang="en-US"/>
        </a:p>
      </dgm:t>
    </dgm:pt>
    <dgm:pt modelId="{ECBF80D0-75C0-4844-A9D8-3772440F8498}" type="sibTrans" cxnId="{A713676A-D14E-1C4F-A433-2A82195F3B68}">
      <dgm:prSet/>
      <dgm:spPr/>
      <dgm:t>
        <a:bodyPr/>
        <a:lstStyle/>
        <a:p>
          <a:endParaRPr lang="en-US"/>
        </a:p>
      </dgm:t>
    </dgm:pt>
    <dgm:pt modelId="{CF1202FC-BF18-3C41-9CD8-8EAD102BFAE1}" type="pres">
      <dgm:prSet presAssocID="{215FF3AE-CFDE-4040-B808-77B223A871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2C39C6-073F-FF4A-B94A-FD70950CAF94}" type="pres">
      <dgm:prSet presAssocID="{8BC1CBC4-0195-474E-BD66-0A45D85CE68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CF16-5238-144C-84EC-7AD94310FC0C}" type="pres">
      <dgm:prSet presAssocID="{0CF58D1C-E12A-5C4A-A0AA-DC24815910E9}" presName="sibTrans" presStyleCnt="0"/>
      <dgm:spPr/>
    </dgm:pt>
    <dgm:pt modelId="{EABBCA67-A514-FC46-BC80-926C83309BE0}" type="pres">
      <dgm:prSet presAssocID="{F10A0124-BC88-1441-BFF1-439704B3A12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99781-3FFC-164E-886E-D6D5510D198F}" type="pres">
      <dgm:prSet presAssocID="{1FF38210-75CF-6847-BEED-48D4D1687E86}" presName="sibTrans" presStyleCnt="0"/>
      <dgm:spPr/>
    </dgm:pt>
    <dgm:pt modelId="{684D017B-EF2C-8649-9771-43F1239A9823}" type="pres">
      <dgm:prSet presAssocID="{FA691F07-3AC1-3249-B39A-067B53D5D88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94036-CADB-8544-947F-C6A65BCFA1F6}" type="pres">
      <dgm:prSet presAssocID="{BD0E76BA-4844-DC48-8570-A4F8482BDAA9}" presName="sibTrans" presStyleCnt="0"/>
      <dgm:spPr/>
    </dgm:pt>
    <dgm:pt modelId="{A48A2B07-9561-474C-8693-1DBA4D351390}" type="pres">
      <dgm:prSet presAssocID="{E26D4D85-34B4-6D4B-BA30-2FD64B6D665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9E82D-F093-594A-A36F-594D08DA6C43}" type="pres">
      <dgm:prSet presAssocID="{FBF64726-8132-3247-BF0F-21F590F1D8EA}" presName="sibTrans" presStyleCnt="0"/>
      <dgm:spPr/>
    </dgm:pt>
    <dgm:pt modelId="{D6698195-166E-9E41-B48B-E734F97F291B}" type="pres">
      <dgm:prSet presAssocID="{D1BDE76D-F8E6-734A-BF7F-4C292031AA1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FCBCE-9C01-CF40-A137-56CA54D1FB7B}" type="pres">
      <dgm:prSet presAssocID="{0B86704D-EB94-C042-84E9-D54BCD2D2824}" presName="sibTrans" presStyleCnt="0"/>
      <dgm:spPr/>
    </dgm:pt>
    <dgm:pt modelId="{B73D1577-5A35-3244-BCE0-D85C29DFBD1D}" type="pres">
      <dgm:prSet presAssocID="{BE9B018E-EFF8-6B49-889E-4E8783E337C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330AF-2944-C64E-A97E-4FDB7BC59B44}" type="pres">
      <dgm:prSet presAssocID="{9C282AC3-CD3B-724B-9D96-87A871E94973}" presName="sibTrans" presStyleCnt="0"/>
      <dgm:spPr/>
    </dgm:pt>
    <dgm:pt modelId="{0D7C1607-D725-974C-A6B9-4D65645728B1}" type="pres">
      <dgm:prSet presAssocID="{BBF78E8B-7AA9-DA4B-A247-2B9EAD18191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67C8B8-AB85-AC48-A126-292E169E39E4}" srcId="{215FF3AE-CFDE-4040-B808-77B223A871EB}" destId="{D1BDE76D-F8E6-734A-BF7F-4C292031AA14}" srcOrd="4" destOrd="0" parTransId="{316EA154-305B-734C-A2B6-6020689DAF5A}" sibTransId="{0B86704D-EB94-C042-84E9-D54BCD2D2824}"/>
    <dgm:cxn modelId="{98670BE1-6793-C74C-86F4-ED2AC3DB4B36}" type="presOf" srcId="{E26D4D85-34B4-6D4B-BA30-2FD64B6D665C}" destId="{A48A2B07-9561-474C-8693-1DBA4D351390}" srcOrd="0" destOrd="0" presId="urn:microsoft.com/office/officeart/2005/8/layout/default"/>
    <dgm:cxn modelId="{F89C0021-1C65-3B43-8F71-5F56A89E3506}" srcId="{215FF3AE-CFDE-4040-B808-77B223A871EB}" destId="{E26D4D85-34B4-6D4B-BA30-2FD64B6D665C}" srcOrd="3" destOrd="0" parTransId="{96D2295B-76F7-DA4C-AAFD-5140B723FC3C}" sibTransId="{FBF64726-8132-3247-BF0F-21F590F1D8EA}"/>
    <dgm:cxn modelId="{8C75881B-D62F-D540-BBD6-0531888CFCE8}" srcId="{215FF3AE-CFDE-4040-B808-77B223A871EB}" destId="{8BC1CBC4-0195-474E-BD66-0A45D85CE685}" srcOrd="0" destOrd="0" parTransId="{91CED877-2218-2142-BB49-A67E48DC931E}" sibTransId="{0CF58D1C-E12A-5C4A-A0AA-DC24815910E9}"/>
    <dgm:cxn modelId="{B2F1D421-7496-8B47-AE59-101433F0FD4F}" type="presOf" srcId="{8BC1CBC4-0195-474E-BD66-0A45D85CE685}" destId="{EF2C39C6-073F-FF4A-B94A-FD70950CAF94}" srcOrd="0" destOrd="0" presId="urn:microsoft.com/office/officeart/2005/8/layout/default"/>
    <dgm:cxn modelId="{9616B46B-66DB-884B-B09A-B9A63CCD7F95}" srcId="{215FF3AE-CFDE-4040-B808-77B223A871EB}" destId="{F10A0124-BC88-1441-BFF1-439704B3A12C}" srcOrd="1" destOrd="0" parTransId="{ECDF2315-40AF-D448-8385-9F4DE5D1DA60}" sibTransId="{1FF38210-75CF-6847-BEED-48D4D1687E86}"/>
    <dgm:cxn modelId="{F443DF52-D657-0849-8FD0-81479C56BA52}" type="presOf" srcId="{F10A0124-BC88-1441-BFF1-439704B3A12C}" destId="{EABBCA67-A514-FC46-BC80-926C83309BE0}" srcOrd="0" destOrd="0" presId="urn:microsoft.com/office/officeart/2005/8/layout/default"/>
    <dgm:cxn modelId="{A713676A-D14E-1C4F-A433-2A82195F3B68}" srcId="{215FF3AE-CFDE-4040-B808-77B223A871EB}" destId="{BBF78E8B-7AA9-DA4B-A247-2B9EAD181919}" srcOrd="6" destOrd="0" parTransId="{52122770-358D-D74D-AF79-678D2816FF25}" sibTransId="{ECBF80D0-75C0-4844-A9D8-3772440F8498}"/>
    <dgm:cxn modelId="{2B97D160-9518-DA47-8D2C-6597A5A8B57C}" type="presOf" srcId="{215FF3AE-CFDE-4040-B808-77B223A871EB}" destId="{CF1202FC-BF18-3C41-9CD8-8EAD102BFAE1}" srcOrd="0" destOrd="0" presId="urn:microsoft.com/office/officeart/2005/8/layout/default"/>
    <dgm:cxn modelId="{143418F5-DAA3-274C-8A70-7EDF12C717ED}" type="presOf" srcId="{BBF78E8B-7AA9-DA4B-A247-2B9EAD181919}" destId="{0D7C1607-D725-974C-A6B9-4D65645728B1}" srcOrd="0" destOrd="0" presId="urn:microsoft.com/office/officeart/2005/8/layout/default"/>
    <dgm:cxn modelId="{0D6F0C10-8CE0-B247-BC41-1F86377AFC84}" srcId="{215FF3AE-CFDE-4040-B808-77B223A871EB}" destId="{BE9B018E-EFF8-6B49-889E-4E8783E337CD}" srcOrd="5" destOrd="0" parTransId="{4E87528F-FF70-AF4B-B9DD-7CC203A3CAB7}" sibTransId="{9C282AC3-CD3B-724B-9D96-87A871E94973}"/>
    <dgm:cxn modelId="{5834BC83-387A-8B49-8565-E3FF1FA38F6A}" srcId="{215FF3AE-CFDE-4040-B808-77B223A871EB}" destId="{FA691F07-3AC1-3249-B39A-067B53D5D88F}" srcOrd="2" destOrd="0" parTransId="{50D035E8-C799-F74B-A40C-A29635376879}" sibTransId="{BD0E76BA-4844-DC48-8570-A4F8482BDAA9}"/>
    <dgm:cxn modelId="{2CC96805-1EA4-AA48-B87C-00EAAA4DB2C9}" type="presOf" srcId="{FA691F07-3AC1-3249-B39A-067B53D5D88F}" destId="{684D017B-EF2C-8649-9771-43F1239A9823}" srcOrd="0" destOrd="0" presId="urn:microsoft.com/office/officeart/2005/8/layout/default"/>
    <dgm:cxn modelId="{2C8D9CB3-8358-8D40-B7D2-E8017D449AA0}" type="presOf" srcId="{BE9B018E-EFF8-6B49-889E-4E8783E337CD}" destId="{B73D1577-5A35-3244-BCE0-D85C29DFBD1D}" srcOrd="0" destOrd="0" presId="urn:microsoft.com/office/officeart/2005/8/layout/default"/>
    <dgm:cxn modelId="{EF2A3CB4-4FC3-1848-83B7-0DB8EFDEBC26}" type="presOf" srcId="{D1BDE76D-F8E6-734A-BF7F-4C292031AA14}" destId="{D6698195-166E-9E41-B48B-E734F97F291B}" srcOrd="0" destOrd="0" presId="urn:microsoft.com/office/officeart/2005/8/layout/default"/>
    <dgm:cxn modelId="{6C7844A0-F4C3-A742-B27A-B64F3A2CE872}" type="presParOf" srcId="{CF1202FC-BF18-3C41-9CD8-8EAD102BFAE1}" destId="{EF2C39C6-073F-FF4A-B94A-FD70950CAF94}" srcOrd="0" destOrd="0" presId="urn:microsoft.com/office/officeart/2005/8/layout/default"/>
    <dgm:cxn modelId="{716963BF-A1A5-334F-A2D3-51D293317DB1}" type="presParOf" srcId="{CF1202FC-BF18-3C41-9CD8-8EAD102BFAE1}" destId="{7310CF16-5238-144C-84EC-7AD94310FC0C}" srcOrd="1" destOrd="0" presId="urn:microsoft.com/office/officeart/2005/8/layout/default"/>
    <dgm:cxn modelId="{C37634AA-5483-344C-BE96-50E74485CAB7}" type="presParOf" srcId="{CF1202FC-BF18-3C41-9CD8-8EAD102BFAE1}" destId="{EABBCA67-A514-FC46-BC80-926C83309BE0}" srcOrd="2" destOrd="0" presId="urn:microsoft.com/office/officeart/2005/8/layout/default"/>
    <dgm:cxn modelId="{2E7DB717-2B2C-9141-B3FA-8EF663130AA2}" type="presParOf" srcId="{CF1202FC-BF18-3C41-9CD8-8EAD102BFAE1}" destId="{E7599781-3FFC-164E-886E-D6D5510D198F}" srcOrd="3" destOrd="0" presId="urn:microsoft.com/office/officeart/2005/8/layout/default"/>
    <dgm:cxn modelId="{5955CE3B-0719-2848-9DD0-6DBE55E20326}" type="presParOf" srcId="{CF1202FC-BF18-3C41-9CD8-8EAD102BFAE1}" destId="{684D017B-EF2C-8649-9771-43F1239A9823}" srcOrd="4" destOrd="0" presId="urn:microsoft.com/office/officeart/2005/8/layout/default"/>
    <dgm:cxn modelId="{A7E419BA-AED0-1D4F-A70D-0D98F7D22A33}" type="presParOf" srcId="{CF1202FC-BF18-3C41-9CD8-8EAD102BFAE1}" destId="{93F94036-CADB-8544-947F-C6A65BCFA1F6}" srcOrd="5" destOrd="0" presId="urn:microsoft.com/office/officeart/2005/8/layout/default"/>
    <dgm:cxn modelId="{02E2B31B-615C-0B41-9820-4B3373E782DB}" type="presParOf" srcId="{CF1202FC-BF18-3C41-9CD8-8EAD102BFAE1}" destId="{A48A2B07-9561-474C-8693-1DBA4D351390}" srcOrd="6" destOrd="0" presId="urn:microsoft.com/office/officeart/2005/8/layout/default"/>
    <dgm:cxn modelId="{976CF9DA-DDF3-1E4D-9844-918BB654FFE0}" type="presParOf" srcId="{CF1202FC-BF18-3C41-9CD8-8EAD102BFAE1}" destId="{2179E82D-F093-594A-A36F-594D08DA6C43}" srcOrd="7" destOrd="0" presId="urn:microsoft.com/office/officeart/2005/8/layout/default"/>
    <dgm:cxn modelId="{C64381ED-FDF1-9043-976D-34B1785508F8}" type="presParOf" srcId="{CF1202FC-BF18-3C41-9CD8-8EAD102BFAE1}" destId="{D6698195-166E-9E41-B48B-E734F97F291B}" srcOrd="8" destOrd="0" presId="urn:microsoft.com/office/officeart/2005/8/layout/default"/>
    <dgm:cxn modelId="{E5681A13-5EA0-0249-830B-F5B307DEA50F}" type="presParOf" srcId="{CF1202FC-BF18-3C41-9CD8-8EAD102BFAE1}" destId="{C18FCBCE-9C01-CF40-A137-56CA54D1FB7B}" srcOrd="9" destOrd="0" presId="urn:microsoft.com/office/officeart/2005/8/layout/default"/>
    <dgm:cxn modelId="{6A723896-0273-B947-9111-7C931918E765}" type="presParOf" srcId="{CF1202FC-BF18-3C41-9CD8-8EAD102BFAE1}" destId="{B73D1577-5A35-3244-BCE0-D85C29DFBD1D}" srcOrd="10" destOrd="0" presId="urn:microsoft.com/office/officeart/2005/8/layout/default"/>
    <dgm:cxn modelId="{94A5592B-A8B5-914A-B0E1-D75681D020CB}" type="presParOf" srcId="{CF1202FC-BF18-3C41-9CD8-8EAD102BFAE1}" destId="{F55330AF-2944-C64E-A97E-4FDB7BC59B44}" srcOrd="11" destOrd="0" presId="urn:microsoft.com/office/officeart/2005/8/layout/default"/>
    <dgm:cxn modelId="{DF74060F-1E16-9A4E-9E76-C697C4EA84A3}" type="presParOf" srcId="{CF1202FC-BF18-3C41-9CD8-8EAD102BFAE1}" destId="{0D7C1607-D725-974C-A6B9-4D65645728B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AEFBB-0CB7-D043-9ABC-1AC7A55F4CF8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9C8256-DD60-2348-937F-D7A2EE95895F}">
      <dgm:prSet phldrT="[Text]" custT="1"/>
      <dgm:spPr/>
      <dgm:t>
        <a:bodyPr/>
        <a:lstStyle/>
        <a:p>
          <a:r>
            <a:rPr lang="en-GB" sz="1800" b="0" dirty="0" err="1" smtClean="0">
              <a:solidFill>
                <a:schemeClr val="bg1"/>
              </a:solidFill>
            </a:rPr>
            <a:t>Quais</a:t>
          </a:r>
          <a:r>
            <a:rPr lang="en-GB" sz="1800" b="0" dirty="0" smtClean="0">
              <a:solidFill>
                <a:schemeClr val="bg1"/>
              </a:solidFill>
            </a:rPr>
            <a:t> </a:t>
          </a:r>
          <a:r>
            <a:rPr lang="en-GB" sz="1800" b="0" dirty="0" err="1" smtClean="0">
              <a:solidFill>
                <a:schemeClr val="bg1"/>
              </a:solidFill>
            </a:rPr>
            <a:t>os</a:t>
          </a:r>
          <a:r>
            <a:rPr lang="en-GB" sz="1800" b="0" dirty="0" smtClean="0">
              <a:solidFill>
                <a:schemeClr val="bg1"/>
              </a:solidFill>
            </a:rPr>
            <a:t> genes </a:t>
          </a:r>
          <a:r>
            <a:rPr lang="en-GB" sz="1800" b="0" dirty="0" err="1" smtClean="0">
              <a:solidFill>
                <a:schemeClr val="bg1"/>
              </a:solidFill>
            </a:rPr>
            <a:t>diferencialmente</a:t>
          </a:r>
          <a:r>
            <a:rPr lang="en-GB" sz="1800" b="0" dirty="0" smtClean="0">
              <a:solidFill>
                <a:schemeClr val="bg1"/>
              </a:solidFill>
            </a:rPr>
            <a:t> </a:t>
          </a:r>
          <a:r>
            <a:rPr lang="en-GB" sz="1800" b="0" dirty="0" err="1" smtClean="0">
              <a:solidFill>
                <a:schemeClr val="bg1"/>
              </a:solidFill>
            </a:rPr>
            <a:t>expressos</a:t>
          </a:r>
          <a:r>
            <a:rPr lang="en-GB" sz="1800" b="0" dirty="0" smtClean="0">
              <a:solidFill>
                <a:schemeClr val="bg1"/>
              </a:solidFill>
            </a:rPr>
            <a:t> entre </a:t>
          </a:r>
          <a:r>
            <a:rPr lang="en-GB" sz="1800" b="0" dirty="0" err="1" smtClean="0">
              <a:solidFill>
                <a:schemeClr val="bg1"/>
              </a:solidFill>
            </a:rPr>
            <a:t>conjunto</a:t>
          </a:r>
          <a:r>
            <a:rPr lang="en-GB" sz="1800" b="0" dirty="0" smtClean="0">
              <a:solidFill>
                <a:schemeClr val="bg1"/>
              </a:solidFill>
            </a:rPr>
            <a:t>(s) de </a:t>
          </a:r>
          <a:r>
            <a:rPr lang="en-GB" sz="1800" b="0" dirty="0" err="1" smtClean="0">
              <a:solidFill>
                <a:schemeClr val="bg1"/>
              </a:solidFill>
            </a:rPr>
            <a:t>amostras</a:t>
          </a:r>
          <a:endParaRPr lang="en-US" sz="1800" dirty="0">
            <a:solidFill>
              <a:schemeClr val="bg1"/>
            </a:solidFill>
          </a:endParaRPr>
        </a:p>
      </dgm:t>
    </dgm:pt>
    <dgm:pt modelId="{9B508361-50D4-DC40-9F27-DF775AEF5A00}" type="parTrans" cxnId="{F84AF738-898C-8945-A8CE-404D73C54F7E}">
      <dgm:prSet/>
      <dgm:spPr/>
      <dgm:t>
        <a:bodyPr/>
        <a:lstStyle/>
        <a:p>
          <a:endParaRPr lang="en-US"/>
        </a:p>
      </dgm:t>
    </dgm:pt>
    <dgm:pt modelId="{F0AC44B9-E7A9-0F42-AEC9-2E03F6A76F40}" type="sibTrans" cxnId="{F84AF738-898C-8945-A8CE-404D73C54F7E}">
      <dgm:prSet/>
      <dgm:spPr/>
      <dgm:t>
        <a:bodyPr/>
        <a:lstStyle/>
        <a:p>
          <a:endParaRPr lang="en-US"/>
        </a:p>
      </dgm:t>
    </dgm:pt>
    <dgm:pt modelId="{F09B4749-3FA4-0B44-A5DF-E2ADA0362115}">
      <dgm:prSet phldrT="[Text]"/>
      <dgm:spPr/>
      <dgm:t>
        <a:bodyPr/>
        <a:lstStyle/>
        <a:p>
          <a:r>
            <a:rPr lang="en-GB" b="0" dirty="0" smtClean="0">
              <a:solidFill>
                <a:srgbClr val="FFFFFF"/>
              </a:solidFill>
            </a:rPr>
            <a:t>Como </a:t>
          </a:r>
          <a:r>
            <a:rPr lang="en-GB" b="0" dirty="0" err="1" smtClean="0">
              <a:solidFill>
                <a:srgbClr val="FFFFFF"/>
              </a:solidFill>
            </a:rPr>
            <a:t>prever</a:t>
          </a:r>
          <a:r>
            <a:rPr lang="en-GB" b="0" dirty="0" smtClean="0">
              <a:solidFill>
                <a:srgbClr val="FFFFFF"/>
              </a:solidFill>
            </a:rPr>
            <a:t> classes das </a:t>
          </a:r>
          <a:r>
            <a:rPr lang="en-GB" b="0" dirty="0" err="1" smtClean="0">
              <a:solidFill>
                <a:srgbClr val="FFFFFF"/>
              </a:solidFill>
            </a:rPr>
            <a:t>amostras</a:t>
          </a:r>
          <a:r>
            <a:rPr lang="en-GB" b="0" dirty="0" smtClean="0">
              <a:solidFill>
                <a:srgbClr val="FFFFFF"/>
              </a:solidFill>
            </a:rPr>
            <a:t> com base </a:t>
          </a:r>
          <a:r>
            <a:rPr lang="en-GB" b="0" dirty="0" err="1" smtClean="0">
              <a:solidFill>
                <a:srgbClr val="FFFFFF"/>
              </a:solidFill>
            </a:rPr>
            <a:t>na</a:t>
          </a:r>
          <a:r>
            <a:rPr lang="en-GB" b="0" dirty="0" smtClean="0">
              <a:solidFill>
                <a:srgbClr val="FFFFFF"/>
              </a:solidFill>
            </a:rPr>
            <a:t> </a:t>
          </a:r>
          <a:r>
            <a:rPr lang="en-GB" b="0" dirty="0" err="1" smtClean="0">
              <a:solidFill>
                <a:srgbClr val="FFFFFF"/>
              </a:solidFill>
            </a:rPr>
            <a:t>expressão</a:t>
          </a:r>
          <a:r>
            <a:rPr lang="en-GB" b="0" dirty="0" smtClean="0">
              <a:solidFill>
                <a:srgbClr val="FFFFFF"/>
              </a:solidFill>
            </a:rPr>
            <a:t> de genes</a:t>
          </a:r>
          <a:endParaRPr lang="en-US" dirty="0">
            <a:solidFill>
              <a:srgbClr val="FFFFFF"/>
            </a:solidFill>
          </a:endParaRPr>
        </a:p>
      </dgm:t>
    </dgm:pt>
    <dgm:pt modelId="{34119827-8062-124A-9631-7F41EDE11C0A}" type="parTrans" cxnId="{E87F858C-D3C4-2741-9272-AC9EF653C926}">
      <dgm:prSet/>
      <dgm:spPr/>
      <dgm:t>
        <a:bodyPr/>
        <a:lstStyle/>
        <a:p>
          <a:endParaRPr lang="en-US"/>
        </a:p>
      </dgm:t>
    </dgm:pt>
    <dgm:pt modelId="{13A79C09-80CF-AF49-9DA0-C192D55A08B5}" type="sibTrans" cxnId="{E87F858C-D3C4-2741-9272-AC9EF653C926}">
      <dgm:prSet/>
      <dgm:spPr/>
      <dgm:t>
        <a:bodyPr/>
        <a:lstStyle/>
        <a:p>
          <a:endParaRPr lang="en-US"/>
        </a:p>
      </dgm:t>
    </dgm:pt>
    <dgm:pt modelId="{FFDD365E-BAA3-4A42-90FB-32841409E08F}">
      <dgm:prSet phldrT="[Text]" custT="1"/>
      <dgm:spPr/>
      <dgm:t>
        <a:bodyPr/>
        <a:lstStyle/>
        <a:p>
          <a:r>
            <a:rPr lang="en-GB" sz="2000" b="0" dirty="0" err="1" smtClean="0">
              <a:solidFill>
                <a:srgbClr val="FFFFFF"/>
              </a:solidFill>
            </a:rPr>
            <a:t>Quais</a:t>
          </a:r>
          <a:r>
            <a:rPr lang="en-GB" sz="2000" b="0" dirty="0" smtClean="0">
              <a:solidFill>
                <a:srgbClr val="FFFFFF"/>
              </a:solidFill>
            </a:rPr>
            <a:t> </a:t>
          </a:r>
          <a:r>
            <a:rPr lang="en-GB" sz="2000" b="0" dirty="0" err="1" smtClean="0">
              <a:solidFill>
                <a:srgbClr val="FFFFFF"/>
              </a:solidFill>
            </a:rPr>
            <a:t>os</a:t>
          </a:r>
          <a:r>
            <a:rPr lang="en-GB" sz="2000" b="0" dirty="0" smtClean="0">
              <a:solidFill>
                <a:srgbClr val="FFFFFF"/>
              </a:solidFill>
            </a:rPr>
            <a:t> </a:t>
          </a:r>
          <a:r>
            <a:rPr lang="en-GB" sz="2000" b="0" dirty="0" err="1" smtClean="0">
              <a:solidFill>
                <a:srgbClr val="FFFFFF"/>
              </a:solidFill>
            </a:rPr>
            <a:t>melhores</a:t>
          </a:r>
          <a:r>
            <a:rPr lang="en-GB" sz="2000" b="0" dirty="0" smtClean="0">
              <a:solidFill>
                <a:srgbClr val="FFFFFF"/>
              </a:solidFill>
            </a:rPr>
            <a:t> </a:t>
          </a:r>
          <a:r>
            <a:rPr lang="en-GB" sz="2000" b="0" dirty="0" err="1" smtClean="0">
              <a:solidFill>
                <a:srgbClr val="FFFFFF"/>
              </a:solidFill>
            </a:rPr>
            <a:t>agrupamentos</a:t>
          </a:r>
          <a:r>
            <a:rPr lang="en-GB" sz="2000" b="0" dirty="0" smtClean="0">
              <a:solidFill>
                <a:srgbClr val="FFFFFF"/>
              </a:solidFill>
            </a:rPr>
            <a:t> de genes </a:t>
          </a:r>
          <a:r>
            <a:rPr lang="en-GB" sz="2000" b="0" dirty="0" err="1" smtClean="0">
              <a:solidFill>
                <a:srgbClr val="FFFFFF"/>
              </a:solidFill>
            </a:rPr>
            <a:t>ou</a:t>
          </a:r>
          <a:r>
            <a:rPr lang="en-GB" sz="2000" b="0" dirty="0" smtClean="0">
              <a:solidFill>
                <a:srgbClr val="FFFFFF"/>
              </a:solidFill>
            </a:rPr>
            <a:t> </a:t>
          </a:r>
          <a:r>
            <a:rPr lang="en-GB" sz="2000" b="0" dirty="0" err="1" smtClean="0">
              <a:solidFill>
                <a:srgbClr val="FFFFFF"/>
              </a:solidFill>
            </a:rPr>
            <a:t>amostras</a:t>
          </a:r>
          <a:endParaRPr lang="en-US" sz="2000" dirty="0"/>
        </a:p>
      </dgm:t>
    </dgm:pt>
    <dgm:pt modelId="{B02FF837-7BC5-2340-8A71-A67169D0677F}" type="parTrans" cxnId="{15E58A0F-DA4C-2A41-BF1B-8F3DF82584CC}">
      <dgm:prSet/>
      <dgm:spPr/>
      <dgm:t>
        <a:bodyPr/>
        <a:lstStyle/>
        <a:p>
          <a:endParaRPr lang="en-US"/>
        </a:p>
      </dgm:t>
    </dgm:pt>
    <dgm:pt modelId="{7B45F4B5-00F8-5743-A740-FF91409A4786}" type="sibTrans" cxnId="{15E58A0F-DA4C-2A41-BF1B-8F3DF82584CC}">
      <dgm:prSet/>
      <dgm:spPr/>
      <dgm:t>
        <a:bodyPr/>
        <a:lstStyle/>
        <a:p>
          <a:endParaRPr lang="en-US"/>
        </a:p>
      </dgm:t>
    </dgm:pt>
    <dgm:pt modelId="{968FFD8D-ADB0-384D-9F34-FF66FC2B3D22}">
      <dgm:prSet phldrT="[Text]" custT="1"/>
      <dgm:spPr/>
      <dgm:t>
        <a:bodyPr/>
        <a:lstStyle/>
        <a:p>
          <a:r>
            <a:rPr lang="en-US" sz="2000" dirty="0" err="1" smtClean="0"/>
            <a:t>Construir</a:t>
          </a:r>
          <a:r>
            <a:rPr lang="en-US" sz="2000" dirty="0" smtClean="0"/>
            <a:t> </a:t>
          </a:r>
          <a:r>
            <a:rPr lang="en-US" sz="2000" dirty="0" err="1" smtClean="0"/>
            <a:t>modelos</a:t>
          </a:r>
          <a:r>
            <a:rPr lang="en-US" sz="2000" dirty="0" smtClean="0"/>
            <a:t>/ </a:t>
          </a:r>
          <a:r>
            <a:rPr lang="en-US" sz="2000" dirty="0" err="1" smtClean="0"/>
            <a:t>redes</a:t>
          </a:r>
          <a:r>
            <a:rPr lang="en-US" sz="2000" dirty="0" smtClean="0"/>
            <a:t> </a:t>
          </a:r>
          <a:r>
            <a:rPr lang="en-US" sz="2000" dirty="0" err="1" smtClean="0"/>
            <a:t>genéticas</a:t>
          </a:r>
          <a:endParaRPr lang="en-US" sz="2000" dirty="0"/>
        </a:p>
      </dgm:t>
    </dgm:pt>
    <dgm:pt modelId="{83D48F88-2CC7-6149-AE5E-B0B2384658E6}" type="parTrans" cxnId="{C96D33FA-795D-ED46-ACBC-A2C347A988EE}">
      <dgm:prSet/>
      <dgm:spPr/>
      <dgm:t>
        <a:bodyPr/>
        <a:lstStyle/>
        <a:p>
          <a:endParaRPr lang="en-US"/>
        </a:p>
      </dgm:t>
    </dgm:pt>
    <dgm:pt modelId="{E3C242B7-F690-3E45-9BE7-E920523D3662}" type="sibTrans" cxnId="{C96D33FA-795D-ED46-ACBC-A2C347A988EE}">
      <dgm:prSet/>
      <dgm:spPr/>
      <dgm:t>
        <a:bodyPr/>
        <a:lstStyle/>
        <a:p>
          <a:endParaRPr lang="en-US"/>
        </a:p>
      </dgm:t>
    </dgm:pt>
    <dgm:pt modelId="{E3F090D3-9B28-6541-903C-EB8BDCF340C6}" type="pres">
      <dgm:prSet presAssocID="{225AEFBB-0CB7-D043-9ABC-1AC7A55F4C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4F9CA-7ABC-6843-A81A-202A0A8489E1}" type="pres">
      <dgm:prSet presAssocID="{9E9C8256-DD60-2348-937F-D7A2EE95895F}" presName="node" presStyleLbl="node1" presStyleIdx="0" presStyleCnt="4" custScaleX="119668" custScaleY="134398" custRadScaleRad="91229" custRadScaleInc="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54876-AF3A-0741-8826-FF81C0AA0840}" type="pres">
      <dgm:prSet presAssocID="{9E9C8256-DD60-2348-937F-D7A2EE95895F}" presName="spNode" presStyleCnt="0"/>
      <dgm:spPr/>
    </dgm:pt>
    <dgm:pt modelId="{AB86F93D-E4AC-814A-9128-23338BA7FC62}" type="pres">
      <dgm:prSet presAssocID="{F0AC44B9-E7A9-0F42-AEC9-2E03F6A76F4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349708F1-E7C3-C445-A2F8-50D5A14DDF25}" type="pres">
      <dgm:prSet presAssocID="{F09B4749-3FA4-0B44-A5DF-E2ADA0362115}" presName="node" presStyleLbl="node1" presStyleIdx="1" presStyleCnt="4" custScaleX="135880" custScaleY="143003" custRadScaleRad="109979" custRadScaleInc="2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F9B61-DEEE-8F42-80F5-045BEF79D39C}" type="pres">
      <dgm:prSet presAssocID="{F09B4749-3FA4-0B44-A5DF-E2ADA0362115}" presName="spNode" presStyleCnt="0"/>
      <dgm:spPr/>
    </dgm:pt>
    <dgm:pt modelId="{3AE7A6B1-08FD-0947-9615-7D2B745233A0}" type="pres">
      <dgm:prSet presAssocID="{13A79C09-80CF-AF49-9DA0-C192D55A08B5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9CDD608-7253-0749-B8D2-165B4EF5264E}" type="pres">
      <dgm:prSet presAssocID="{FFDD365E-BAA3-4A42-90FB-32841409E08F}" presName="node" presStyleLbl="node1" presStyleIdx="2" presStyleCnt="4" custScaleX="111938" custScaleY="123783" custRadScaleRad="91760" custRadScaleInc="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8E405-58B9-CF47-ABDA-7F0DD7C6336F}" type="pres">
      <dgm:prSet presAssocID="{FFDD365E-BAA3-4A42-90FB-32841409E08F}" presName="spNode" presStyleCnt="0"/>
      <dgm:spPr/>
    </dgm:pt>
    <dgm:pt modelId="{41B5387A-8103-E943-B9B0-D64C92F2E187}" type="pres">
      <dgm:prSet presAssocID="{7B45F4B5-00F8-5743-A740-FF91409A4786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9990FE2-5710-B04E-B760-127650A295DB}" type="pres">
      <dgm:prSet presAssocID="{968FFD8D-ADB0-384D-9F34-FF66FC2B3D2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E92ED-E3D8-9547-9CBB-2BC4C90F2720}" type="pres">
      <dgm:prSet presAssocID="{968FFD8D-ADB0-384D-9F34-FF66FC2B3D22}" presName="spNode" presStyleCnt="0"/>
      <dgm:spPr/>
    </dgm:pt>
    <dgm:pt modelId="{FF58B636-991D-434B-96EB-2A3EA33F2510}" type="pres">
      <dgm:prSet presAssocID="{E3C242B7-F690-3E45-9BE7-E920523D3662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FC39A896-C9BC-2C47-9E87-309D8E561BAD}" type="presOf" srcId="{E3C242B7-F690-3E45-9BE7-E920523D3662}" destId="{FF58B636-991D-434B-96EB-2A3EA33F2510}" srcOrd="0" destOrd="0" presId="urn:microsoft.com/office/officeart/2005/8/layout/cycle6"/>
    <dgm:cxn modelId="{C96D33FA-795D-ED46-ACBC-A2C347A988EE}" srcId="{225AEFBB-0CB7-D043-9ABC-1AC7A55F4CF8}" destId="{968FFD8D-ADB0-384D-9F34-FF66FC2B3D22}" srcOrd="3" destOrd="0" parTransId="{83D48F88-2CC7-6149-AE5E-B0B2384658E6}" sibTransId="{E3C242B7-F690-3E45-9BE7-E920523D3662}"/>
    <dgm:cxn modelId="{00353EE2-AEC4-2F45-AD8E-9D2028E80130}" type="presOf" srcId="{225AEFBB-0CB7-D043-9ABC-1AC7A55F4CF8}" destId="{E3F090D3-9B28-6541-903C-EB8BDCF340C6}" srcOrd="0" destOrd="0" presId="urn:microsoft.com/office/officeart/2005/8/layout/cycle6"/>
    <dgm:cxn modelId="{806720D9-76DD-F64E-9130-C83566DF6C4C}" type="presOf" srcId="{9E9C8256-DD60-2348-937F-D7A2EE95895F}" destId="{8D24F9CA-7ABC-6843-A81A-202A0A8489E1}" srcOrd="0" destOrd="0" presId="urn:microsoft.com/office/officeart/2005/8/layout/cycle6"/>
    <dgm:cxn modelId="{15E58A0F-DA4C-2A41-BF1B-8F3DF82584CC}" srcId="{225AEFBB-0CB7-D043-9ABC-1AC7A55F4CF8}" destId="{FFDD365E-BAA3-4A42-90FB-32841409E08F}" srcOrd="2" destOrd="0" parTransId="{B02FF837-7BC5-2340-8A71-A67169D0677F}" sibTransId="{7B45F4B5-00F8-5743-A740-FF91409A4786}"/>
    <dgm:cxn modelId="{F84AF738-898C-8945-A8CE-404D73C54F7E}" srcId="{225AEFBB-0CB7-D043-9ABC-1AC7A55F4CF8}" destId="{9E9C8256-DD60-2348-937F-D7A2EE95895F}" srcOrd="0" destOrd="0" parTransId="{9B508361-50D4-DC40-9F27-DF775AEF5A00}" sibTransId="{F0AC44B9-E7A9-0F42-AEC9-2E03F6A76F40}"/>
    <dgm:cxn modelId="{13937801-31AB-064E-B19A-976FF2704DC7}" type="presOf" srcId="{F09B4749-3FA4-0B44-A5DF-E2ADA0362115}" destId="{349708F1-E7C3-C445-A2F8-50D5A14DDF25}" srcOrd="0" destOrd="0" presId="urn:microsoft.com/office/officeart/2005/8/layout/cycle6"/>
    <dgm:cxn modelId="{E87F858C-D3C4-2741-9272-AC9EF653C926}" srcId="{225AEFBB-0CB7-D043-9ABC-1AC7A55F4CF8}" destId="{F09B4749-3FA4-0B44-A5DF-E2ADA0362115}" srcOrd="1" destOrd="0" parTransId="{34119827-8062-124A-9631-7F41EDE11C0A}" sibTransId="{13A79C09-80CF-AF49-9DA0-C192D55A08B5}"/>
    <dgm:cxn modelId="{2CCBB771-09EA-A043-8055-796E4EDBAAA5}" type="presOf" srcId="{968FFD8D-ADB0-384D-9F34-FF66FC2B3D22}" destId="{99990FE2-5710-B04E-B760-127650A295DB}" srcOrd="0" destOrd="0" presId="urn:microsoft.com/office/officeart/2005/8/layout/cycle6"/>
    <dgm:cxn modelId="{7D781A5F-988C-5E46-879A-0AFFC55F5300}" type="presOf" srcId="{13A79C09-80CF-AF49-9DA0-C192D55A08B5}" destId="{3AE7A6B1-08FD-0947-9615-7D2B745233A0}" srcOrd="0" destOrd="0" presId="urn:microsoft.com/office/officeart/2005/8/layout/cycle6"/>
    <dgm:cxn modelId="{8F3D490A-747B-104A-A7A4-1F6D733CE01A}" type="presOf" srcId="{7B45F4B5-00F8-5743-A740-FF91409A4786}" destId="{41B5387A-8103-E943-B9B0-D64C92F2E187}" srcOrd="0" destOrd="0" presId="urn:microsoft.com/office/officeart/2005/8/layout/cycle6"/>
    <dgm:cxn modelId="{5C2524E3-D911-F943-8163-A39F17EC8577}" type="presOf" srcId="{F0AC44B9-E7A9-0F42-AEC9-2E03F6A76F40}" destId="{AB86F93D-E4AC-814A-9128-23338BA7FC62}" srcOrd="0" destOrd="0" presId="urn:microsoft.com/office/officeart/2005/8/layout/cycle6"/>
    <dgm:cxn modelId="{9AB2CAEA-F041-F44D-BBCF-3A588E12E3D3}" type="presOf" srcId="{FFDD365E-BAA3-4A42-90FB-32841409E08F}" destId="{99CDD608-7253-0749-B8D2-165B4EF5264E}" srcOrd="0" destOrd="0" presId="urn:microsoft.com/office/officeart/2005/8/layout/cycle6"/>
    <dgm:cxn modelId="{5CFC2C6A-BDA9-184F-A7DD-40852D4B2236}" type="presParOf" srcId="{E3F090D3-9B28-6541-903C-EB8BDCF340C6}" destId="{8D24F9CA-7ABC-6843-A81A-202A0A8489E1}" srcOrd="0" destOrd="0" presId="urn:microsoft.com/office/officeart/2005/8/layout/cycle6"/>
    <dgm:cxn modelId="{0FDE83D3-5517-B342-93A4-5E2337727518}" type="presParOf" srcId="{E3F090D3-9B28-6541-903C-EB8BDCF340C6}" destId="{8D354876-AF3A-0741-8826-FF81C0AA0840}" srcOrd="1" destOrd="0" presId="urn:microsoft.com/office/officeart/2005/8/layout/cycle6"/>
    <dgm:cxn modelId="{C597F861-C6BD-3A4B-96D4-F1FEFF9DAE1D}" type="presParOf" srcId="{E3F090D3-9B28-6541-903C-EB8BDCF340C6}" destId="{AB86F93D-E4AC-814A-9128-23338BA7FC62}" srcOrd="2" destOrd="0" presId="urn:microsoft.com/office/officeart/2005/8/layout/cycle6"/>
    <dgm:cxn modelId="{2670BB40-E236-544C-A304-77DC5D102D34}" type="presParOf" srcId="{E3F090D3-9B28-6541-903C-EB8BDCF340C6}" destId="{349708F1-E7C3-C445-A2F8-50D5A14DDF25}" srcOrd="3" destOrd="0" presId="urn:microsoft.com/office/officeart/2005/8/layout/cycle6"/>
    <dgm:cxn modelId="{28FA3BFC-6EB3-CF43-9708-D11AB925384C}" type="presParOf" srcId="{E3F090D3-9B28-6541-903C-EB8BDCF340C6}" destId="{988F9B61-DEEE-8F42-80F5-045BEF79D39C}" srcOrd="4" destOrd="0" presId="urn:microsoft.com/office/officeart/2005/8/layout/cycle6"/>
    <dgm:cxn modelId="{303577E7-A40D-4F4D-B928-1BFC41F74D87}" type="presParOf" srcId="{E3F090D3-9B28-6541-903C-EB8BDCF340C6}" destId="{3AE7A6B1-08FD-0947-9615-7D2B745233A0}" srcOrd="5" destOrd="0" presId="urn:microsoft.com/office/officeart/2005/8/layout/cycle6"/>
    <dgm:cxn modelId="{44BC6EA1-D0E1-AC4E-891F-3B046B521E9A}" type="presParOf" srcId="{E3F090D3-9B28-6541-903C-EB8BDCF340C6}" destId="{99CDD608-7253-0749-B8D2-165B4EF5264E}" srcOrd="6" destOrd="0" presId="urn:microsoft.com/office/officeart/2005/8/layout/cycle6"/>
    <dgm:cxn modelId="{4F73DF6F-07E8-084E-928C-499E61A53079}" type="presParOf" srcId="{E3F090D3-9B28-6541-903C-EB8BDCF340C6}" destId="{3F48E405-58B9-CF47-ABDA-7F0DD7C6336F}" srcOrd="7" destOrd="0" presId="urn:microsoft.com/office/officeart/2005/8/layout/cycle6"/>
    <dgm:cxn modelId="{7EEF5EEA-4F4F-864F-975A-1DE50E95B1AA}" type="presParOf" srcId="{E3F090D3-9B28-6541-903C-EB8BDCF340C6}" destId="{41B5387A-8103-E943-B9B0-D64C92F2E187}" srcOrd="8" destOrd="0" presId="urn:microsoft.com/office/officeart/2005/8/layout/cycle6"/>
    <dgm:cxn modelId="{A013ADF2-2B6E-F749-8AE6-DFC66221B1D3}" type="presParOf" srcId="{E3F090D3-9B28-6541-903C-EB8BDCF340C6}" destId="{99990FE2-5710-B04E-B760-127650A295DB}" srcOrd="9" destOrd="0" presId="urn:microsoft.com/office/officeart/2005/8/layout/cycle6"/>
    <dgm:cxn modelId="{DCDF123C-50C2-8642-A689-60970DAAD0CF}" type="presParOf" srcId="{E3F090D3-9B28-6541-903C-EB8BDCF340C6}" destId="{DA9E92ED-E3D8-9547-9CBB-2BC4C90F2720}" srcOrd="10" destOrd="0" presId="urn:microsoft.com/office/officeart/2005/8/layout/cycle6"/>
    <dgm:cxn modelId="{6B2B3027-CCFC-7C4B-B8F4-1DE9184B619D}" type="presParOf" srcId="{E3F090D3-9B28-6541-903C-EB8BDCF340C6}" destId="{FF58B636-991D-434B-96EB-2A3EA33F251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BC95E-0B19-B34F-B0AE-CC09A953FC68}" type="doc">
      <dgm:prSet loTypeId="urn:microsoft.com/office/officeart/2005/8/layout/vLis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FC81E9-A374-E446-9AC7-9D61BBB5BC80}">
      <dgm:prSet phldrT="[Text]"/>
      <dgm:spPr/>
      <dgm:t>
        <a:bodyPr/>
        <a:lstStyle/>
        <a:p>
          <a:r>
            <a:rPr lang="en-US" dirty="0" err="1" smtClean="0"/>
            <a:t>Baseadas</a:t>
          </a:r>
          <a:r>
            <a:rPr lang="en-US" dirty="0" smtClean="0"/>
            <a:t> </a:t>
          </a:r>
          <a:r>
            <a:rPr lang="en-US" dirty="0" err="1" smtClean="0"/>
            <a:t>na</a:t>
          </a:r>
          <a:r>
            <a:rPr lang="en-US" dirty="0" smtClean="0"/>
            <a:t> Web</a:t>
          </a:r>
          <a:endParaRPr lang="en-US" dirty="0"/>
        </a:p>
      </dgm:t>
    </dgm:pt>
    <dgm:pt modelId="{96CAC3B7-6E3B-134D-8086-E63C679ED665}" type="parTrans" cxnId="{D9F1FBC2-32F5-E442-81AC-4A3F77A1FBDA}">
      <dgm:prSet/>
      <dgm:spPr/>
      <dgm:t>
        <a:bodyPr/>
        <a:lstStyle/>
        <a:p>
          <a:endParaRPr lang="en-US"/>
        </a:p>
      </dgm:t>
    </dgm:pt>
    <dgm:pt modelId="{902F4960-4B47-2F4E-9099-14069FD7F900}" type="sibTrans" cxnId="{D9F1FBC2-32F5-E442-81AC-4A3F77A1FBDA}">
      <dgm:prSet/>
      <dgm:spPr/>
      <dgm:t>
        <a:bodyPr/>
        <a:lstStyle/>
        <a:p>
          <a:endParaRPr lang="en-US"/>
        </a:p>
      </dgm:t>
    </dgm:pt>
    <dgm:pt modelId="{3AB9FC36-BAA8-3642-9773-2C20DCBCA93B}">
      <dgm:prSet phldrT="[Text]"/>
      <dgm:spPr/>
      <dgm:t>
        <a:bodyPr/>
        <a:lstStyle/>
        <a:p>
          <a:r>
            <a:rPr lang="en-US" dirty="0" err="1" smtClean="0"/>
            <a:t>Babelomics</a:t>
          </a:r>
          <a:r>
            <a:rPr lang="en-US" dirty="0" smtClean="0"/>
            <a:t> - http://</a:t>
          </a:r>
          <a:r>
            <a:rPr lang="en-US" dirty="0" err="1" smtClean="0"/>
            <a:t>www.babelomics.org</a:t>
          </a:r>
          <a:r>
            <a:rPr lang="en-US" dirty="0" smtClean="0"/>
            <a:t>/</a:t>
          </a:r>
          <a:endParaRPr lang="en-US" dirty="0"/>
        </a:p>
      </dgm:t>
    </dgm:pt>
    <dgm:pt modelId="{D4251208-5AD0-874B-928C-058D6C72E191}" type="parTrans" cxnId="{1CA7B21D-32BA-5845-AA2F-B6AC58800BE1}">
      <dgm:prSet/>
      <dgm:spPr/>
      <dgm:t>
        <a:bodyPr/>
        <a:lstStyle/>
        <a:p>
          <a:endParaRPr lang="en-US"/>
        </a:p>
      </dgm:t>
    </dgm:pt>
    <dgm:pt modelId="{73FD15E3-5053-344D-8911-0EA90A751ADF}" type="sibTrans" cxnId="{1CA7B21D-32BA-5845-AA2F-B6AC58800BE1}">
      <dgm:prSet/>
      <dgm:spPr/>
      <dgm:t>
        <a:bodyPr/>
        <a:lstStyle/>
        <a:p>
          <a:endParaRPr lang="en-US"/>
        </a:p>
      </dgm:t>
    </dgm:pt>
    <dgm:pt modelId="{E9B1A1D5-71C3-DD4A-88EB-71432A4FB317}">
      <dgm:prSet phldrT="[Text]"/>
      <dgm:spPr/>
      <dgm:t>
        <a:bodyPr/>
        <a:lstStyle/>
        <a:p>
          <a:r>
            <a:rPr lang="en-US" dirty="0" smtClean="0"/>
            <a:t>MEV - http://www.tm4.org/</a:t>
          </a:r>
          <a:r>
            <a:rPr lang="en-US" dirty="0" err="1" smtClean="0"/>
            <a:t>mev</a:t>
          </a:r>
          <a:r>
            <a:rPr lang="en-US" dirty="0" smtClean="0"/>
            <a:t>/</a:t>
          </a:r>
          <a:endParaRPr lang="en-US" dirty="0"/>
        </a:p>
      </dgm:t>
    </dgm:pt>
    <dgm:pt modelId="{A94F1498-B6C2-BE41-A099-A23E3D040E37}" type="parTrans" cxnId="{625CBFD4-025E-EF46-8028-96BE89FB876A}">
      <dgm:prSet/>
      <dgm:spPr/>
      <dgm:t>
        <a:bodyPr/>
        <a:lstStyle/>
        <a:p>
          <a:endParaRPr lang="en-US"/>
        </a:p>
      </dgm:t>
    </dgm:pt>
    <dgm:pt modelId="{8D30DCA1-A880-8E49-A4D6-6B694ABE6992}" type="sibTrans" cxnId="{625CBFD4-025E-EF46-8028-96BE89FB876A}">
      <dgm:prSet/>
      <dgm:spPr/>
      <dgm:t>
        <a:bodyPr/>
        <a:lstStyle/>
        <a:p>
          <a:endParaRPr lang="en-US"/>
        </a:p>
      </dgm:t>
    </dgm:pt>
    <dgm:pt modelId="{7891884E-91FD-AE4B-98AE-9547FE19B85B}">
      <dgm:prSet phldrT="[Text]"/>
      <dgm:spPr/>
      <dgm:t>
        <a:bodyPr/>
        <a:lstStyle/>
        <a:p>
          <a:r>
            <a:rPr lang="en-US" dirty="0" err="1" smtClean="0"/>
            <a:t>Aplicações</a:t>
          </a:r>
          <a:r>
            <a:rPr lang="en-US" dirty="0" smtClean="0"/>
            <a:t> desktop com GUI</a:t>
          </a:r>
          <a:endParaRPr lang="en-US" dirty="0"/>
        </a:p>
      </dgm:t>
    </dgm:pt>
    <dgm:pt modelId="{630F10C0-B67A-824C-8282-AED7B95F8263}" type="sibTrans" cxnId="{E45DC86B-F86D-B042-B7E2-DBD14D29ADB8}">
      <dgm:prSet/>
      <dgm:spPr/>
      <dgm:t>
        <a:bodyPr/>
        <a:lstStyle/>
        <a:p>
          <a:endParaRPr lang="en-US"/>
        </a:p>
      </dgm:t>
    </dgm:pt>
    <dgm:pt modelId="{2A03D532-EBD3-5E4A-8290-EEA3322D634F}" type="parTrans" cxnId="{E45DC86B-F86D-B042-B7E2-DBD14D29ADB8}">
      <dgm:prSet/>
      <dgm:spPr/>
      <dgm:t>
        <a:bodyPr/>
        <a:lstStyle/>
        <a:p>
          <a:endParaRPr lang="en-US"/>
        </a:p>
      </dgm:t>
    </dgm:pt>
    <dgm:pt modelId="{4DC53AC6-38EE-C441-BB96-AA7618E7E571}">
      <dgm:prSet phldrT="[Text]"/>
      <dgm:spPr/>
      <dgm:t>
        <a:bodyPr/>
        <a:lstStyle/>
        <a:p>
          <a:endParaRPr lang="en-US" dirty="0"/>
        </a:p>
      </dgm:t>
    </dgm:pt>
    <dgm:pt modelId="{88F82B2C-DF0C-BB4B-A16A-4E3FA1DA18A9}" type="parTrans" cxnId="{9B82920F-9D50-C04E-AF0D-11AB432BCFE2}">
      <dgm:prSet/>
      <dgm:spPr/>
      <dgm:t>
        <a:bodyPr/>
        <a:lstStyle/>
        <a:p>
          <a:endParaRPr lang="en-US"/>
        </a:p>
      </dgm:t>
    </dgm:pt>
    <dgm:pt modelId="{295D4761-3FF0-864C-B9DB-72B5C31AFC7E}" type="sibTrans" cxnId="{9B82920F-9D50-C04E-AF0D-11AB432BCFE2}">
      <dgm:prSet/>
      <dgm:spPr/>
      <dgm:t>
        <a:bodyPr/>
        <a:lstStyle/>
        <a:p>
          <a:endParaRPr lang="en-US"/>
        </a:p>
      </dgm:t>
    </dgm:pt>
    <dgm:pt modelId="{CE431DB1-5345-684D-9ECB-8B91E0D88D3A}">
      <dgm:prSet phldrT="[Text]"/>
      <dgm:spPr/>
      <dgm:t>
        <a:bodyPr/>
        <a:lstStyle/>
        <a:p>
          <a:r>
            <a:rPr lang="en-US" dirty="0" smtClean="0"/>
            <a:t>Mayday - http://www-</a:t>
          </a:r>
          <a:r>
            <a:rPr lang="en-US" dirty="0" err="1" smtClean="0"/>
            <a:t>ps.informatik.uni</a:t>
          </a:r>
          <a:r>
            <a:rPr lang="en-US" dirty="0" smtClean="0"/>
            <a:t>-</a:t>
          </a:r>
          <a:r>
            <a:rPr lang="en-US" dirty="0" err="1" smtClean="0"/>
            <a:t>tuebingen.de</a:t>
          </a:r>
          <a:r>
            <a:rPr lang="en-US" dirty="0" smtClean="0"/>
            <a:t>/mayday/</a:t>
          </a:r>
          <a:r>
            <a:rPr lang="en-US" dirty="0" err="1" smtClean="0"/>
            <a:t>wp</a:t>
          </a:r>
          <a:r>
            <a:rPr lang="en-US" dirty="0" smtClean="0"/>
            <a:t>/</a:t>
          </a:r>
          <a:endParaRPr lang="en-US" dirty="0"/>
        </a:p>
      </dgm:t>
    </dgm:pt>
    <dgm:pt modelId="{43CACCE0-D55C-8B45-BAC9-3ADA68C72157}" type="parTrans" cxnId="{A2B99048-57E2-D049-9739-C754E6326F6F}">
      <dgm:prSet/>
      <dgm:spPr/>
      <dgm:t>
        <a:bodyPr/>
        <a:lstStyle/>
        <a:p>
          <a:endParaRPr lang="en-US"/>
        </a:p>
      </dgm:t>
    </dgm:pt>
    <dgm:pt modelId="{6203E863-482E-274A-9475-6F46B5015F3A}" type="sibTrans" cxnId="{A2B99048-57E2-D049-9739-C754E6326F6F}">
      <dgm:prSet/>
      <dgm:spPr/>
      <dgm:t>
        <a:bodyPr/>
        <a:lstStyle/>
        <a:p>
          <a:endParaRPr lang="en-US"/>
        </a:p>
      </dgm:t>
    </dgm:pt>
    <dgm:pt modelId="{BA2CDA1B-7954-4144-9720-B1925C230668}" type="pres">
      <dgm:prSet presAssocID="{B3BBC95E-0B19-B34F-B0AE-CC09A953FC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DAF1-B07F-C54E-85AA-76EE639A6C56}" type="pres">
      <dgm:prSet presAssocID="{31FC81E9-A374-E446-9AC7-9D61BBB5BC8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45414-1135-A144-BA19-ABD9A793EFA1}" type="pres">
      <dgm:prSet presAssocID="{31FC81E9-A374-E446-9AC7-9D61BBB5BC8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BE050-1A05-7649-A26B-E9E280FF7B4F}" type="pres">
      <dgm:prSet presAssocID="{7891884E-91FD-AE4B-98AE-9547FE19B85B}" presName="parentText" presStyleLbl="node1" presStyleIdx="1" presStyleCnt="2" custLinFactNeighborX="-422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11801-F31E-1B44-B01E-92EB9A303BCC}" type="pres">
      <dgm:prSet presAssocID="{7891884E-91FD-AE4B-98AE-9547FE19B85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7E4FD-D713-C844-8B1D-7AE8099955EC}" type="presOf" srcId="{B3BBC95E-0B19-B34F-B0AE-CC09A953FC68}" destId="{BA2CDA1B-7954-4144-9720-B1925C230668}" srcOrd="0" destOrd="0" presId="urn:microsoft.com/office/officeart/2005/8/layout/vList2"/>
    <dgm:cxn modelId="{A2B99048-57E2-D049-9739-C754E6326F6F}" srcId="{7891884E-91FD-AE4B-98AE-9547FE19B85B}" destId="{CE431DB1-5345-684D-9ECB-8B91E0D88D3A}" srcOrd="1" destOrd="0" parTransId="{43CACCE0-D55C-8B45-BAC9-3ADA68C72157}" sibTransId="{6203E863-482E-274A-9475-6F46B5015F3A}"/>
    <dgm:cxn modelId="{F451A721-B4A3-1F4F-A0D7-BCDA4B385291}" type="presOf" srcId="{4DC53AC6-38EE-C441-BB96-AA7618E7E571}" destId="{16611801-F31E-1B44-B01E-92EB9A303BCC}" srcOrd="0" destOrd="2" presId="urn:microsoft.com/office/officeart/2005/8/layout/vList2"/>
    <dgm:cxn modelId="{625CBFD4-025E-EF46-8028-96BE89FB876A}" srcId="{7891884E-91FD-AE4B-98AE-9547FE19B85B}" destId="{E9B1A1D5-71C3-DD4A-88EB-71432A4FB317}" srcOrd="0" destOrd="0" parTransId="{A94F1498-B6C2-BE41-A099-A23E3D040E37}" sibTransId="{8D30DCA1-A880-8E49-A4D6-6B694ABE6992}"/>
    <dgm:cxn modelId="{21156537-422C-9B42-B5D7-AE504DF17FED}" type="presOf" srcId="{CE431DB1-5345-684D-9ECB-8B91E0D88D3A}" destId="{16611801-F31E-1B44-B01E-92EB9A303BCC}" srcOrd="0" destOrd="1" presId="urn:microsoft.com/office/officeart/2005/8/layout/vList2"/>
    <dgm:cxn modelId="{E45DC86B-F86D-B042-B7E2-DBD14D29ADB8}" srcId="{B3BBC95E-0B19-B34F-B0AE-CC09A953FC68}" destId="{7891884E-91FD-AE4B-98AE-9547FE19B85B}" srcOrd="1" destOrd="0" parTransId="{2A03D532-EBD3-5E4A-8290-EEA3322D634F}" sibTransId="{630F10C0-B67A-824C-8282-AED7B95F8263}"/>
    <dgm:cxn modelId="{AC981FA9-5146-5C4C-B434-8913E11AF7C8}" type="presOf" srcId="{E9B1A1D5-71C3-DD4A-88EB-71432A4FB317}" destId="{16611801-F31E-1B44-B01E-92EB9A303BCC}" srcOrd="0" destOrd="0" presId="urn:microsoft.com/office/officeart/2005/8/layout/vList2"/>
    <dgm:cxn modelId="{A8FE0EAB-3950-C044-9AE6-7F209E664199}" type="presOf" srcId="{7891884E-91FD-AE4B-98AE-9547FE19B85B}" destId="{5CBBE050-1A05-7649-A26B-E9E280FF7B4F}" srcOrd="0" destOrd="0" presId="urn:microsoft.com/office/officeart/2005/8/layout/vList2"/>
    <dgm:cxn modelId="{1CA7B21D-32BA-5845-AA2F-B6AC58800BE1}" srcId="{31FC81E9-A374-E446-9AC7-9D61BBB5BC80}" destId="{3AB9FC36-BAA8-3642-9773-2C20DCBCA93B}" srcOrd="0" destOrd="0" parTransId="{D4251208-5AD0-874B-928C-058D6C72E191}" sibTransId="{73FD15E3-5053-344D-8911-0EA90A751ADF}"/>
    <dgm:cxn modelId="{751337B8-28AD-864F-8DD9-85BEEB80AF5E}" type="presOf" srcId="{3AB9FC36-BAA8-3642-9773-2C20DCBCA93B}" destId="{DCE45414-1135-A144-BA19-ABD9A793EFA1}" srcOrd="0" destOrd="0" presId="urn:microsoft.com/office/officeart/2005/8/layout/vList2"/>
    <dgm:cxn modelId="{BE019F94-74DC-4C42-8851-6383AFDC2D6D}" type="presOf" srcId="{31FC81E9-A374-E446-9AC7-9D61BBB5BC80}" destId="{EA57DAF1-B07F-C54E-85AA-76EE639A6C56}" srcOrd="0" destOrd="0" presId="urn:microsoft.com/office/officeart/2005/8/layout/vList2"/>
    <dgm:cxn modelId="{9B82920F-9D50-C04E-AF0D-11AB432BCFE2}" srcId="{7891884E-91FD-AE4B-98AE-9547FE19B85B}" destId="{4DC53AC6-38EE-C441-BB96-AA7618E7E571}" srcOrd="2" destOrd="0" parTransId="{88F82B2C-DF0C-BB4B-A16A-4E3FA1DA18A9}" sibTransId="{295D4761-3FF0-864C-B9DB-72B5C31AFC7E}"/>
    <dgm:cxn modelId="{D9F1FBC2-32F5-E442-81AC-4A3F77A1FBDA}" srcId="{B3BBC95E-0B19-B34F-B0AE-CC09A953FC68}" destId="{31FC81E9-A374-E446-9AC7-9D61BBB5BC80}" srcOrd="0" destOrd="0" parTransId="{96CAC3B7-6E3B-134D-8086-E63C679ED665}" sibTransId="{902F4960-4B47-2F4E-9099-14069FD7F900}"/>
    <dgm:cxn modelId="{1F20E974-F590-984C-B136-9E5043E5418C}" type="presParOf" srcId="{BA2CDA1B-7954-4144-9720-B1925C230668}" destId="{EA57DAF1-B07F-C54E-85AA-76EE639A6C56}" srcOrd="0" destOrd="0" presId="urn:microsoft.com/office/officeart/2005/8/layout/vList2"/>
    <dgm:cxn modelId="{A4BEF0FA-E1A3-9249-9E03-FAB8A19B6025}" type="presParOf" srcId="{BA2CDA1B-7954-4144-9720-B1925C230668}" destId="{DCE45414-1135-A144-BA19-ABD9A793EFA1}" srcOrd="1" destOrd="0" presId="urn:microsoft.com/office/officeart/2005/8/layout/vList2"/>
    <dgm:cxn modelId="{4414466D-9E6E-854E-9816-831A8FBED136}" type="presParOf" srcId="{BA2CDA1B-7954-4144-9720-B1925C230668}" destId="{5CBBE050-1A05-7649-A26B-E9E280FF7B4F}" srcOrd="2" destOrd="0" presId="urn:microsoft.com/office/officeart/2005/8/layout/vList2"/>
    <dgm:cxn modelId="{1E6D1F57-2072-6646-B7C1-AC5E1F6C43BC}" type="presParOf" srcId="{BA2CDA1B-7954-4144-9720-B1925C230668}" destId="{16611801-F31E-1B44-B01E-92EB9A303B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C39C6-073F-FF4A-B94A-FD70950CAF94}">
      <dsp:nvSpPr>
        <dsp:cNvPr id="0" name=""/>
        <dsp:cNvSpPr/>
      </dsp:nvSpPr>
      <dsp:spPr>
        <a:xfrm>
          <a:off x="0" y="162214"/>
          <a:ext cx="2314561" cy="13887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Determinar</a:t>
          </a:r>
          <a:r>
            <a:rPr lang="en-US" sz="2400" kern="1200" dirty="0" smtClean="0"/>
            <a:t> a </a:t>
          </a:r>
          <a:r>
            <a:rPr lang="en-US" sz="2400" kern="1200" dirty="0" err="1" smtClean="0"/>
            <a:t>função</a:t>
          </a:r>
          <a:r>
            <a:rPr lang="en-US" sz="2400" kern="1200" dirty="0" smtClean="0"/>
            <a:t> de genes / </a:t>
          </a:r>
          <a:r>
            <a:rPr lang="en-US" sz="2400" kern="1200" dirty="0" err="1" smtClean="0"/>
            <a:t>anotação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0" y="162214"/>
        <a:ext cx="2314561" cy="1388736"/>
      </dsp:txXfrm>
    </dsp:sp>
    <dsp:sp modelId="{EABBCA67-A514-FC46-BC80-926C83309BE0}">
      <dsp:nvSpPr>
        <dsp:cNvPr id="0" name=""/>
        <dsp:cNvSpPr/>
      </dsp:nvSpPr>
      <dsp:spPr>
        <a:xfrm>
          <a:off x="2546017" y="162214"/>
          <a:ext cx="2314561" cy="1388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Reconstrução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modelos</a:t>
          </a:r>
          <a:r>
            <a:rPr lang="en-US" sz="2400" kern="1200" dirty="0" smtClean="0"/>
            <a:t> (e.g. </a:t>
          </a:r>
          <a:r>
            <a:rPr lang="en-US" sz="2400" kern="1200" dirty="0" err="1" smtClean="0"/>
            <a:t>regulatórios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2546017" y="162214"/>
        <a:ext cx="2314561" cy="1388736"/>
      </dsp:txXfrm>
    </dsp:sp>
    <dsp:sp modelId="{684D017B-EF2C-8649-9771-43F1239A9823}">
      <dsp:nvSpPr>
        <dsp:cNvPr id="0" name=""/>
        <dsp:cNvSpPr/>
      </dsp:nvSpPr>
      <dsp:spPr>
        <a:xfrm>
          <a:off x="5092034" y="162214"/>
          <a:ext cx="2314561" cy="13887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Descoberta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fármacos</a:t>
          </a:r>
          <a:endParaRPr lang="en-US" sz="2400" kern="1200" dirty="0"/>
        </a:p>
      </dsp:txBody>
      <dsp:txXfrm>
        <a:off x="5092034" y="162214"/>
        <a:ext cx="2314561" cy="1388736"/>
      </dsp:txXfrm>
    </dsp:sp>
    <dsp:sp modelId="{A48A2B07-9561-474C-8693-1DBA4D351390}">
      <dsp:nvSpPr>
        <dsp:cNvPr id="0" name=""/>
        <dsp:cNvSpPr/>
      </dsp:nvSpPr>
      <dsp:spPr>
        <a:xfrm>
          <a:off x="0" y="1782407"/>
          <a:ext cx="2314561" cy="13887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Identificação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biomarcadores</a:t>
          </a:r>
          <a:endParaRPr lang="en-US" sz="2400" kern="1200" dirty="0"/>
        </a:p>
      </dsp:txBody>
      <dsp:txXfrm>
        <a:off x="0" y="1782407"/>
        <a:ext cx="2314561" cy="1388736"/>
      </dsp:txXfrm>
    </dsp:sp>
    <dsp:sp modelId="{D6698195-166E-9E41-B48B-E734F97F291B}">
      <dsp:nvSpPr>
        <dsp:cNvPr id="0" name=""/>
        <dsp:cNvSpPr/>
      </dsp:nvSpPr>
      <dsp:spPr>
        <a:xfrm>
          <a:off x="2546017" y="1782407"/>
          <a:ext cx="2314561" cy="13887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Análise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agentes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patogéncios</a:t>
          </a:r>
          <a:endParaRPr lang="en-US" sz="2400" kern="1200" dirty="0"/>
        </a:p>
      </dsp:txBody>
      <dsp:txXfrm>
        <a:off x="2546017" y="1782407"/>
        <a:ext cx="2314561" cy="1388736"/>
      </dsp:txXfrm>
    </dsp:sp>
    <dsp:sp modelId="{B73D1577-5A35-3244-BCE0-D85C29DFBD1D}">
      <dsp:nvSpPr>
        <dsp:cNvPr id="0" name=""/>
        <dsp:cNvSpPr/>
      </dsp:nvSpPr>
      <dsp:spPr>
        <a:xfrm>
          <a:off x="5092034" y="1782407"/>
          <a:ext cx="2314561" cy="13887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Identificação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vias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metabólicas</a:t>
          </a:r>
          <a:endParaRPr lang="en-US" sz="2400" kern="1200" dirty="0"/>
        </a:p>
      </dsp:txBody>
      <dsp:txXfrm>
        <a:off x="5092034" y="1782407"/>
        <a:ext cx="2314561" cy="1388736"/>
      </dsp:txXfrm>
    </dsp:sp>
    <dsp:sp modelId="{0D7C1607-D725-974C-A6B9-4D65645728B1}">
      <dsp:nvSpPr>
        <dsp:cNvPr id="0" name=""/>
        <dsp:cNvSpPr/>
      </dsp:nvSpPr>
      <dsp:spPr>
        <a:xfrm>
          <a:off x="2546017" y="3402600"/>
          <a:ext cx="2314561" cy="1388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Estudo</a:t>
          </a:r>
          <a:r>
            <a:rPr lang="en-US" sz="2400" kern="1200" dirty="0" smtClean="0"/>
            <a:t> da </a:t>
          </a:r>
          <a:r>
            <a:rPr lang="en-US" sz="2400" kern="1200" dirty="0" err="1" smtClean="0"/>
            <a:t>regulação</a:t>
          </a:r>
          <a:endParaRPr lang="en-US" sz="2400" kern="1200" dirty="0"/>
        </a:p>
      </dsp:txBody>
      <dsp:txXfrm>
        <a:off x="2546017" y="3402600"/>
        <a:ext cx="2314561" cy="1388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F9CA-7ABC-6843-A81A-202A0A8489E1}">
      <dsp:nvSpPr>
        <dsp:cNvPr id="0" name=""/>
        <dsp:cNvSpPr/>
      </dsp:nvSpPr>
      <dsp:spPr>
        <a:xfrm>
          <a:off x="2432207" y="4"/>
          <a:ext cx="2213082" cy="1615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err="1" smtClean="0">
              <a:solidFill>
                <a:schemeClr val="bg1"/>
              </a:solidFill>
            </a:rPr>
            <a:t>Quais</a:t>
          </a:r>
          <a:r>
            <a:rPr lang="en-GB" sz="1800" b="0" kern="1200" dirty="0" smtClean="0">
              <a:solidFill>
                <a:schemeClr val="bg1"/>
              </a:solidFill>
            </a:rPr>
            <a:t> </a:t>
          </a:r>
          <a:r>
            <a:rPr lang="en-GB" sz="1800" b="0" kern="1200" dirty="0" err="1" smtClean="0">
              <a:solidFill>
                <a:schemeClr val="bg1"/>
              </a:solidFill>
            </a:rPr>
            <a:t>os</a:t>
          </a:r>
          <a:r>
            <a:rPr lang="en-GB" sz="1800" b="0" kern="1200" dirty="0" smtClean="0">
              <a:solidFill>
                <a:schemeClr val="bg1"/>
              </a:solidFill>
            </a:rPr>
            <a:t> genes </a:t>
          </a:r>
          <a:r>
            <a:rPr lang="en-GB" sz="1800" b="0" kern="1200" dirty="0" err="1" smtClean="0">
              <a:solidFill>
                <a:schemeClr val="bg1"/>
              </a:solidFill>
            </a:rPr>
            <a:t>diferencialmente</a:t>
          </a:r>
          <a:r>
            <a:rPr lang="en-GB" sz="1800" b="0" kern="1200" dirty="0" smtClean="0">
              <a:solidFill>
                <a:schemeClr val="bg1"/>
              </a:solidFill>
            </a:rPr>
            <a:t> </a:t>
          </a:r>
          <a:r>
            <a:rPr lang="en-GB" sz="1800" b="0" kern="1200" dirty="0" err="1" smtClean="0">
              <a:solidFill>
                <a:schemeClr val="bg1"/>
              </a:solidFill>
            </a:rPr>
            <a:t>expressos</a:t>
          </a:r>
          <a:r>
            <a:rPr lang="en-GB" sz="1800" b="0" kern="1200" dirty="0" smtClean="0">
              <a:solidFill>
                <a:schemeClr val="bg1"/>
              </a:solidFill>
            </a:rPr>
            <a:t> entre </a:t>
          </a:r>
          <a:r>
            <a:rPr lang="en-GB" sz="1800" b="0" kern="1200" dirty="0" err="1" smtClean="0">
              <a:solidFill>
                <a:schemeClr val="bg1"/>
              </a:solidFill>
            </a:rPr>
            <a:t>conjunto</a:t>
          </a:r>
          <a:r>
            <a:rPr lang="en-GB" sz="1800" b="0" kern="1200" dirty="0" smtClean="0">
              <a:solidFill>
                <a:schemeClr val="bg1"/>
              </a:solidFill>
            </a:rPr>
            <a:t>(s) de </a:t>
          </a:r>
          <a:r>
            <a:rPr lang="en-GB" sz="1800" b="0" kern="1200" dirty="0" err="1" smtClean="0">
              <a:solidFill>
                <a:schemeClr val="bg1"/>
              </a:solidFill>
            </a:rPr>
            <a:t>amostras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511073" y="78870"/>
        <a:ext cx="2055350" cy="1457837"/>
      </dsp:txXfrm>
    </dsp:sp>
    <dsp:sp modelId="{AB86F93D-E4AC-814A-9128-23338BA7FC62}">
      <dsp:nvSpPr>
        <dsp:cNvPr id="0" name=""/>
        <dsp:cNvSpPr/>
      </dsp:nvSpPr>
      <dsp:spPr>
        <a:xfrm>
          <a:off x="2059693" y="1096961"/>
          <a:ext cx="3973681" cy="3973681"/>
        </a:xfrm>
        <a:custGeom>
          <a:avLst/>
          <a:gdLst/>
          <a:ahLst/>
          <a:cxnLst/>
          <a:rect l="0" t="0" r="0" b="0"/>
          <a:pathLst>
            <a:path>
              <a:moveTo>
                <a:pt x="2595965" y="95676"/>
              </a:moveTo>
              <a:arcTo wR="1986840" hR="1986840" stAng="17271194" swAng="187018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708F1-E7C3-C445-A2F8-50D5A14DDF25}">
      <dsp:nvSpPr>
        <dsp:cNvPr id="0" name=""/>
        <dsp:cNvSpPr/>
      </dsp:nvSpPr>
      <dsp:spPr>
        <a:xfrm>
          <a:off x="4461291" y="1789154"/>
          <a:ext cx="2512899" cy="17190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>
              <a:solidFill>
                <a:srgbClr val="FFFFFF"/>
              </a:solidFill>
            </a:rPr>
            <a:t>Como </a:t>
          </a:r>
          <a:r>
            <a:rPr lang="en-GB" sz="2000" b="0" kern="1200" dirty="0" err="1" smtClean="0">
              <a:solidFill>
                <a:srgbClr val="FFFFFF"/>
              </a:solidFill>
            </a:rPr>
            <a:t>prever</a:t>
          </a:r>
          <a:r>
            <a:rPr lang="en-GB" sz="2000" b="0" kern="1200" dirty="0" smtClean="0">
              <a:solidFill>
                <a:srgbClr val="FFFFFF"/>
              </a:solidFill>
            </a:rPr>
            <a:t> classes das </a:t>
          </a:r>
          <a:r>
            <a:rPr lang="en-GB" sz="2000" b="0" kern="1200" dirty="0" err="1" smtClean="0">
              <a:solidFill>
                <a:srgbClr val="FFFFFF"/>
              </a:solidFill>
            </a:rPr>
            <a:t>amostras</a:t>
          </a:r>
          <a:r>
            <a:rPr lang="en-GB" sz="2000" b="0" kern="1200" dirty="0" smtClean="0">
              <a:solidFill>
                <a:srgbClr val="FFFFFF"/>
              </a:solidFill>
            </a:rPr>
            <a:t> com base </a:t>
          </a:r>
          <a:r>
            <a:rPr lang="en-GB" sz="2000" b="0" kern="1200" dirty="0" err="1" smtClean="0">
              <a:solidFill>
                <a:srgbClr val="FFFFFF"/>
              </a:solidFill>
            </a:rPr>
            <a:t>na</a:t>
          </a:r>
          <a:r>
            <a:rPr lang="en-GB" sz="2000" b="0" kern="1200" dirty="0" smtClean="0">
              <a:solidFill>
                <a:srgbClr val="FFFFFF"/>
              </a:solidFill>
            </a:rPr>
            <a:t> </a:t>
          </a:r>
          <a:r>
            <a:rPr lang="en-GB" sz="2000" b="0" kern="1200" dirty="0" err="1" smtClean="0">
              <a:solidFill>
                <a:srgbClr val="FFFFFF"/>
              </a:solidFill>
            </a:rPr>
            <a:t>expressão</a:t>
          </a:r>
          <a:r>
            <a:rPr lang="en-GB" sz="2000" b="0" kern="1200" dirty="0" smtClean="0">
              <a:solidFill>
                <a:srgbClr val="FFFFFF"/>
              </a:solidFill>
            </a:rPr>
            <a:t> de genes</a:t>
          </a:r>
          <a:endParaRPr lang="en-US" sz="2000" kern="1200" dirty="0">
            <a:solidFill>
              <a:srgbClr val="FFFFFF"/>
            </a:solidFill>
          </a:endParaRPr>
        </a:p>
      </dsp:txBody>
      <dsp:txXfrm>
        <a:off x="4545206" y="1873069"/>
        <a:ext cx="2345069" cy="1551178"/>
      </dsp:txXfrm>
    </dsp:sp>
    <dsp:sp modelId="{3AE7A6B1-08FD-0947-9615-7D2B745233A0}">
      <dsp:nvSpPr>
        <dsp:cNvPr id="0" name=""/>
        <dsp:cNvSpPr/>
      </dsp:nvSpPr>
      <dsp:spPr>
        <a:xfrm>
          <a:off x="2038053" y="223675"/>
          <a:ext cx="3973681" cy="3973681"/>
        </a:xfrm>
        <a:custGeom>
          <a:avLst/>
          <a:gdLst/>
          <a:ahLst/>
          <a:cxnLst/>
          <a:rect l="0" t="0" r="0" b="0"/>
          <a:pathLst>
            <a:path>
              <a:moveTo>
                <a:pt x="3483899" y="3293114"/>
              </a:moveTo>
              <a:arcTo wR="1986840" hR="1986840" stAng="2466398" swAng="196470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D608-7253-0749-B8D2-165B4EF5264E}">
      <dsp:nvSpPr>
        <dsp:cNvPr id="0" name=""/>
        <dsp:cNvSpPr/>
      </dsp:nvSpPr>
      <dsp:spPr>
        <a:xfrm>
          <a:off x="2496378" y="3699494"/>
          <a:ext cx="2070127" cy="14879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err="1" smtClean="0">
              <a:solidFill>
                <a:srgbClr val="FFFFFF"/>
              </a:solidFill>
            </a:rPr>
            <a:t>Quais</a:t>
          </a:r>
          <a:r>
            <a:rPr lang="en-GB" sz="2000" b="0" kern="1200" dirty="0" smtClean="0">
              <a:solidFill>
                <a:srgbClr val="FFFFFF"/>
              </a:solidFill>
            </a:rPr>
            <a:t> </a:t>
          </a:r>
          <a:r>
            <a:rPr lang="en-GB" sz="2000" b="0" kern="1200" dirty="0" err="1" smtClean="0">
              <a:solidFill>
                <a:srgbClr val="FFFFFF"/>
              </a:solidFill>
            </a:rPr>
            <a:t>os</a:t>
          </a:r>
          <a:r>
            <a:rPr lang="en-GB" sz="2000" b="0" kern="1200" dirty="0" smtClean="0">
              <a:solidFill>
                <a:srgbClr val="FFFFFF"/>
              </a:solidFill>
            </a:rPr>
            <a:t> </a:t>
          </a:r>
          <a:r>
            <a:rPr lang="en-GB" sz="2000" b="0" kern="1200" dirty="0" err="1" smtClean="0">
              <a:solidFill>
                <a:srgbClr val="FFFFFF"/>
              </a:solidFill>
            </a:rPr>
            <a:t>melhores</a:t>
          </a:r>
          <a:r>
            <a:rPr lang="en-GB" sz="2000" b="0" kern="1200" dirty="0" smtClean="0">
              <a:solidFill>
                <a:srgbClr val="FFFFFF"/>
              </a:solidFill>
            </a:rPr>
            <a:t> </a:t>
          </a:r>
          <a:r>
            <a:rPr lang="en-GB" sz="2000" b="0" kern="1200" dirty="0" err="1" smtClean="0">
              <a:solidFill>
                <a:srgbClr val="FFFFFF"/>
              </a:solidFill>
            </a:rPr>
            <a:t>agrupamentos</a:t>
          </a:r>
          <a:r>
            <a:rPr lang="en-GB" sz="2000" b="0" kern="1200" dirty="0" smtClean="0">
              <a:solidFill>
                <a:srgbClr val="FFFFFF"/>
              </a:solidFill>
            </a:rPr>
            <a:t> de genes </a:t>
          </a:r>
          <a:r>
            <a:rPr lang="en-GB" sz="2000" b="0" kern="1200" dirty="0" err="1" smtClean="0">
              <a:solidFill>
                <a:srgbClr val="FFFFFF"/>
              </a:solidFill>
            </a:rPr>
            <a:t>ou</a:t>
          </a:r>
          <a:r>
            <a:rPr lang="en-GB" sz="2000" b="0" kern="1200" dirty="0" smtClean="0">
              <a:solidFill>
                <a:srgbClr val="FFFFFF"/>
              </a:solidFill>
            </a:rPr>
            <a:t> </a:t>
          </a:r>
          <a:r>
            <a:rPr lang="en-GB" sz="2000" b="0" kern="1200" dirty="0" err="1" smtClean="0">
              <a:solidFill>
                <a:srgbClr val="FFFFFF"/>
              </a:solidFill>
            </a:rPr>
            <a:t>amostras</a:t>
          </a:r>
          <a:endParaRPr lang="en-US" sz="2000" kern="1200" dirty="0"/>
        </a:p>
      </dsp:txBody>
      <dsp:txXfrm>
        <a:off x="2569015" y="3772131"/>
        <a:ext cx="1924853" cy="1342694"/>
      </dsp:txXfrm>
    </dsp:sp>
    <dsp:sp modelId="{41B5387A-8103-E943-B9B0-D64C92F2E187}">
      <dsp:nvSpPr>
        <dsp:cNvPr id="0" name=""/>
        <dsp:cNvSpPr/>
      </dsp:nvSpPr>
      <dsp:spPr>
        <a:xfrm>
          <a:off x="1446551" y="381363"/>
          <a:ext cx="3973681" cy="3973681"/>
        </a:xfrm>
        <a:custGeom>
          <a:avLst/>
          <a:gdLst/>
          <a:ahLst/>
          <a:cxnLst/>
          <a:rect l="0" t="0" r="0" b="0"/>
          <a:pathLst>
            <a:path>
              <a:moveTo>
                <a:pt x="1038891" y="3732958"/>
              </a:moveTo>
              <a:arcTo wR="1986840" hR="1986840" stAng="7109823" swAng="214283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90FE2-5710-B04E-B760-127650A295DB}">
      <dsp:nvSpPr>
        <dsp:cNvPr id="0" name=""/>
        <dsp:cNvSpPr/>
      </dsp:nvSpPr>
      <dsp:spPr>
        <a:xfrm>
          <a:off x="621300" y="2019314"/>
          <a:ext cx="1849351" cy="12020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Construir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modelos</a:t>
          </a:r>
          <a:r>
            <a:rPr lang="en-US" sz="2000" kern="1200" dirty="0" smtClean="0"/>
            <a:t>/ </a:t>
          </a:r>
          <a:r>
            <a:rPr lang="en-US" sz="2000" kern="1200" dirty="0" err="1" smtClean="0"/>
            <a:t>redes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genéticas</a:t>
          </a:r>
          <a:endParaRPr lang="en-US" sz="2000" kern="1200" dirty="0"/>
        </a:p>
      </dsp:txBody>
      <dsp:txXfrm>
        <a:off x="679981" y="2077995"/>
        <a:ext cx="1731989" cy="1084716"/>
      </dsp:txXfrm>
    </dsp:sp>
    <dsp:sp modelId="{FF58B636-991D-434B-96EB-2A3EA33F2510}">
      <dsp:nvSpPr>
        <dsp:cNvPr id="0" name=""/>
        <dsp:cNvSpPr/>
      </dsp:nvSpPr>
      <dsp:spPr>
        <a:xfrm>
          <a:off x="1430414" y="918805"/>
          <a:ext cx="3973681" cy="3973681"/>
        </a:xfrm>
        <a:custGeom>
          <a:avLst/>
          <a:gdLst/>
          <a:ahLst/>
          <a:cxnLst/>
          <a:rect l="0" t="0" r="0" b="0"/>
          <a:pathLst>
            <a:path>
              <a:moveTo>
                <a:pt x="213833" y="1090189"/>
              </a:moveTo>
              <a:arcTo wR="1986840" hR="1986840" stAng="12409607" swAng="198711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7DAF1-B07F-C54E-85AA-76EE639A6C56}">
      <dsp:nvSpPr>
        <dsp:cNvPr id="0" name=""/>
        <dsp:cNvSpPr/>
      </dsp:nvSpPr>
      <dsp:spPr>
        <a:xfrm>
          <a:off x="0" y="106259"/>
          <a:ext cx="7810466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Baseadas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na</a:t>
          </a:r>
          <a:r>
            <a:rPr lang="en-US" sz="4100" kern="1200" dirty="0" smtClean="0"/>
            <a:t> Web</a:t>
          </a:r>
          <a:endParaRPr lang="en-US" sz="4100" kern="1200" dirty="0"/>
        </a:p>
      </dsp:txBody>
      <dsp:txXfrm>
        <a:off x="48005" y="154264"/>
        <a:ext cx="7714456" cy="887374"/>
      </dsp:txXfrm>
    </dsp:sp>
    <dsp:sp modelId="{DCE45414-1135-A144-BA19-ABD9A793EFA1}">
      <dsp:nvSpPr>
        <dsp:cNvPr id="0" name=""/>
        <dsp:cNvSpPr/>
      </dsp:nvSpPr>
      <dsp:spPr>
        <a:xfrm>
          <a:off x="0" y="1089644"/>
          <a:ext cx="781046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8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err="1" smtClean="0"/>
            <a:t>Babelomics</a:t>
          </a:r>
          <a:r>
            <a:rPr lang="en-US" sz="3200" kern="1200" dirty="0" smtClean="0"/>
            <a:t> - http://</a:t>
          </a:r>
          <a:r>
            <a:rPr lang="en-US" sz="3200" kern="1200" dirty="0" err="1" smtClean="0"/>
            <a:t>www.babelomics.org</a:t>
          </a:r>
          <a:r>
            <a:rPr lang="en-US" sz="3200" kern="1200" dirty="0" smtClean="0"/>
            <a:t>/</a:t>
          </a:r>
          <a:endParaRPr lang="en-US" sz="3200" kern="1200" dirty="0"/>
        </a:p>
      </dsp:txBody>
      <dsp:txXfrm>
        <a:off x="0" y="1089644"/>
        <a:ext cx="7810466" cy="678960"/>
      </dsp:txXfrm>
    </dsp:sp>
    <dsp:sp modelId="{5CBBE050-1A05-7649-A26B-E9E280FF7B4F}">
      <dsp:nvSpPr>
        <dsp:cNvPr id="0" name=""/>
        <dsp:cNvSpPr/>
      </dsp:nvSpPr>
      <dsp:spPr>
        <a:xfrm>
          <a:off x="0" y="1768604"/>
          <a:ext cx="7810466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Aplicações</a:t>
          </a:r>
          <a:r>
            <a:rPr lang="en-US" sz="4100" kern="1200" dirty="0" smtClean="0"/>
            <a:t> desktop com GUI</a:t>
          </a:r>
          <a:endParaRPr lang="en-US" sz="4100" kern="1200" dirty="0"/>
        </a:p>
      </dsp:txBody>
      <dsp:txXfrm>
        <a:off x="48005" y="1816609"/>
        <a:ext cx="7714456" cy="887374"/>
      </dsp:txXfrm>
    </dsp:sp>
    <dsp:sp modelId="{16611801-F31E-1B44-B01E-92EB9A303BCC}">
      <dsp:nvSpPr>
        <dsp:cNvPr id="0" name=""/>
        <dsp:cNvSpPr/>
      </dsp:nvSpPr>
      <dsp:spPr>
        <a:xfrm>
          <a:off x="0" y="2751989"/>
          <a:ext cx="7810466" cy="2079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8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MEV - http://www.tm4.org/</a:t>
          </a:r>
          <a:r>
            <a:rPr lang="en-US" sz="3200" kern="1200" dirty="0" err="1" smtClean="0"/>
            <a:t>mev</a:t>
          </a:r>
          <a:r>
            <a:rPr lang="en-US" sz="3200" kern="1200" dirty="0" smtClean="0"/>
            <a:t>/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Mayday - http://www-</a:t>
          </a:r>
          <a:r>
            <a:rPr lang="en-US" sz="3200" kern="1200" dirty="0" err="1" smtClean="0"/>
            <a:t>ps.informatik.uni</a:t>
          </a:r>
          <a:r>
            <a:rPr lang="en-US" sz="3200" kern="1200" dirty="0" smtClean="0"/>
            <a:t>-</a:t>
          </a:r>
          <a:r>
            <a:rPr lang="en-US" sz="3200" kern="1200" dirty="0" err="1" smtClean="0"/>
            <a:t>tuebingen.de</a:t>
          </a:r>
          <a:r>
            <a:rPr lang="en-US" sz="3200" kern="1200" dirty="0" smtClean="0"/>
            <a:t>/mayday/</a:t>
          </a:r>
          <a:r>
            <a:rPr lang="en-US" sz="3200" kern="1200" dirty="0" err="1" smtClean="0"/>
            <a:t>wp</a:t>
          </a:r>
          <a:r>
            <a:rPr lang="en-US" sz="3200" kern="1200" dirty="0" smtClean="0"/>
            <a:t>/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200" kern="1200" dirty="0"/>
        </a:p>
      </dsp:txBody>
      <dsp:txXfrm>
        <a:off x="0" y="2751989"/>
        <a:ext cx="7810466" cy="2079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D3F4-7A84-DD42-ADDF-618F8D9CF06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168C-861C-8545-8A21-6446210B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4764-5789-4FE4-AD6D-526E83BD8EB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1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36A82-8716-FC48-8EA3-B241C2AC6D4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35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D64B9-11B2-3646-BAE9-A5763F35B52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6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5C4A-6584-7C49-B966-F28158887BC5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2E1C-80FA-164D-9151-06E12829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hyperlink" Target="http://www.youtube.com/watch?v=VNsThMNjKh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smtClean="0"/>
              <a:t>Análise de dados de expressão genética</a:t>
            </a:r>
            <a:endParaRPr lang="pt-PT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Conceitos e implementação em R/ </a:t>
            </a:r>
            <a:r>
              <a:rPr lang="pt-PT" dirty="0" err="1" smtClean="0"/>
              <a:t>Bioconductor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659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21" y="0"/>
            <a:ext cx="8229600" cy="1371600"/>
          </a:xfrm>
        </p:spPr>
        <p:txBody>
          <a:bodyPr/>
          <a:lstStyle/>
          <a:p>
            <a:pPr eaLnBrk="1" hangingPunct="1"/>
            <a:r>
              <a:rPr lang="pt-PT" sz="4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Pré-tratamento dos dados brutos</a:t>
            </a:r>
            <a:endParaRPr lang="pt-PT" sz="4000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64021" y="1271027"/>
            <a:ext cx="8615626" cy="525826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pt-PT" sz="1900" dirty="0" smtClean="0">
                <a:latin typeface="Arial" charset="0"/>
              </a:rPr>
              <a:t>Dados provenientes dos equipamentos são tipicamente extensos e com muita informação que é necessário tratar antes da análise dos dados</a:t>
            </a:r>
          </a:p>
          <a:p>
            <a:pPr eaLnBrk="1" hangingPunct="1">
              <a:lnSpc>
                <a:spcPct val="120000"/>
              </a:lnSpc>
            </a:pPr>
            <a:r>
              <a:rPr lang="pt-PT" sz="1900" dirty="0" smtClean="0">
                <a:latin typeface="Arial" charset="0"/>
              </a:rPr>
              <a:t>Grande parte do tratamento inicial é realizado por software específico para cada equipamento, sendo dependente da experiência e equipamento</a:t>
            </a:r>
          </a:p>
          <a:p>
            <a:pPr eaLnBrk="1" hangingPunct="1">
              <a:lnSpc>
                <a:spcPct val="120000"/>
              </a:lnSpc>
            </a:pPr>
            <a:r>
              <a:rPr lang="pt-PT" sz="1900" dirty="0" smtClean="0">
                <a:latin typeface="Arial" charset="0"/>
              </a:rPr>
              <a:t>Passos deste primeiro pré-processamento em </a:t>
            </a:r>
            <a:r>
              <a:rPr lang="pt-PT" sz="1900" dirty="0" err="1" smtClean="0">
                <a:latin typeface="Arial" charset="0"/>
              </a:rPr>
              <a:t>microarrays</a:t>
            </a:r>
            <a:r>
              <a:rPr lang="pt-PT" sz="1900" dirty="0" smtClean="0">
                <a:latin typeface="Arial" charset="0"/>
              </a:rPr>
              <a:t> incluem o tratamento da imagem para chegar a um valor de expressão da </a:t>
            </a:r>
            <a:r>
              <a:rPr lang="pt-PT" sz="1900" dirty="0" err="1" smtClean="0">
                <a:latin typeface="Arial" charset="0"/>
              </a:rPr>
              <a:t>probe</a:t>
            </a:r>
            <a:r>
              <a:rPr lang="pt-PT" sz="1900" dirty="0" smtClean="0">
                <a:latin typeface="Arial" charset="0"/>
              </a:rPr>
              <a:t>, eliminação de ruído de background, consolidação de valores de réplicas de </a:t>
            </a:r>
            <a:r>
              <a:rPr lang="pt-PT" sz="1900" dirty="0" err="1" smtClean="0">
                <a:latin typeface="Arial" charset="0"/>
              </a:rPr>
              <a:t>probes</a:t>
            </a:r>
            <a:r>
              <a:rPr lang="pt-PT" sz="1900" dirty="0" smtClean="0">
                <a:latin typeface="Arial" charset="0"/>
              </a:rPr>
              <a:t>, controlo de qualidade, </a:t>
            </a:r>
            <a:r>
              <a:rPr lang="pt-PT" sz="1900" dirty="0" err="1" smtClean="0">
                <a:latin typeface="Arial" charset="0"/>
              </a:rPr>
              <a:t>etc</a:t>
            </a:r>
            <a:endParaRPr lang="pt-PT" sz="1900" dirty="0" smtClean="0">
              <a:latin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pt-PT" sz="1900" dirty="0" smtClean="0">
                <a:latin typeface="Arial" charset="0"/>
              </a:rPr>
              <a:t>Os dados de </a:t>
            </a:r>
            <a:r>
              <a:rPr lang="pt-PT" sz="1900" dirty="0" err="1" smtClean="0">
                <a:latin typeface="Arial" charset="0"/>
              </a:rPr>
              <a:t>arrays</a:t>
            </a:r>
            <a:r>
              <a:rPr lang="pt-PT" sz="1900" dirty="0" smtClean="0">
                <a:latin typeface="Arial" charset="0"/>
              </a:rPr>
              <a:t> de 2 cores têm tipicamente mais necessidade de pré-tratamento por serem menos </a:t>
            </a:r>
            <a:r>
              <a:rPr lang="pt-PT" sz="1900" dirty="0" err="1" smtClean="0">
                <a:latin typeface="Arial" charset="0"/>
              </a:rPr>
              <a:t>standardizados</a:t>
            </a:r>
            <a:r>
              <a:rPr lang="pt-PT" sz="1900" dirty="0" smtClean="0">
                <a:latin typeface="Arial" charset="0"/>
              </a:rPr>
              <a:t>; os de </a:t>
            </a:r>
            <a:r>
              <a:rPr lang="pt-PT" sz="1900" dirty="0" err="1" smtClean="0">
                <a:latin typeface="Arial" charset="0"/>
              </a:rPr>
              <a:t>arrays</a:t>
            </a:r>
            <a:r>
              <a:rPr lang="pt-PT" sz="1900" dirty="0" smtClean="0">
                <a:latin typeface="Arial" charset="0"/>
              </a:rPr>
              <a:t> de </a:t>
            </a:r>
            <a:r>
              <a:rPr lang="pt-PT" sz="1900" dirty="0" err="1" smtClean="0">
                <a:latin typeface="Arial" charset="0"/>
              </a:rPr>
              <a:t>oligonucleotidos</a:t>
            </a:r>
            <a:r>
              <a:rPr lang="pt-PT" sz="1900" dirty="0" smtClean="0">
                <a:latin typeface="Arial" charset="0"/>
              </a:rPr>
              <a:t> incluem mais processamento feito por software próprio obtendo-se dados em bruto mais consistentes</a:t>
            </a:r>
          </a:p>
          <a:p>
            <a:pPr>
              <a:lnSpc>
                <a:spcPct val="120000"/>
              </a:lnSpc>
            </a:pPr>
            <a:r>
              <a:rPr lang="pt-PT" sz="1900" dirty="0">
                <a:latin typeface="Arial" charset="0"/>
              </a:rPr>
              <a:t>Dados de RNA </a:t>
            </a:r>
            <a:r>
              <a:rPr lang="pt-PT" sz="1900" dirty="0" err="1">
                <a:latin typeface="Arial" charset="0"/>
              </a:rPr>
              <a:t>seq</a:t>
            </a:r>
            <a:r>
              <a:rPr lang="pt-PT" sz="1900" dirty="0">
                <a:latin typeface="Arial" charset="0"/>
              </a:rPr>
              <a:t> têm algumas etapas distintas de processamento pois são contagens absolutas (que têm que ser normalizadas pelo nº de </a:t>
            </a:r>
            <a:r>
              <a:rPr lang="pt-PT" sz="1900" dirty="0" smtClean="0">
                <a:latin typeface="Arial" charset="0"/>
              </a:rPr>
              <a:t>total)</a:t>
            </a:r>
            <a:endParaRPr lang="pt-PT" sz="1900" dirty="0">
              <a:latin typeface="Arial" charset="0"/>
            </a:endParaRPr>
          </a:p>
          <a:p>
            <a:pPr eaLnBrk="1" hangingPunct="1"/>
            <a:endParaRPr lang="pt-PT" sz="1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1" dirty="0" smtClean="0"/>
              <a:t>Análise da imagem em </a:t>
            </a:r>
            <a:r>
              <a:rPr lang="pt-PT" sz="4000" b="1" dirty="0" err="1" smtClean="0"/>
              <a:t>microarrays</a:t>
            </a:r>
            <a:endParaRPr lang="pt-PT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i="1" dirty="0" err="1" smtClean="0"/>
              <a:t>Foreground</a:t>
            </a:r>
            <a:r>
              <a:rPr lang="pt-PT" dirty="0" smtClean="0"/>
              <a:t>: </a:t>
            </a:r>
            <a:r>
              <a:rPr lang="pt-PT" dirty="0"/>
              <a:t>Região ocupada pelo </a:t>
            </a:r>
            <a:r>
              <a:rPr lang="pt-PT" i="1" dirty="0" smtClean="0"/>
              <a:t>spot</a:t>
            </a:r>
            <a:endParaRPr lang="pt-PT" dirty="0"/>
          </a:p>
          <a:p>
            <a:r>
              <a:rPr lang="pt-PT" b="1" i="1" dirty="0" smtClean="0"/>
              <a:t>Background</a:t>
            </a:r>
            <a:r>
              <a:rPr lang="pt-PT" dirty="0"/>
              <a:t>: Imagem de fundo da lâmina (região onde não se encontram </a:t>
            </a:r>
            <a:r>
              <a:rPr lang="pt-PT" dirty="0" smtClean="0"/>
              <a:t>os </a:t>
            </a:r>
            <a:r>
              <a:rPr lang="pt-PT" i="1" dirty="0" smtClean="0"/>
              <a:t>spots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b="1" dirty="0" smtClean="0"/>
              <a:t>Ruído</a:t>
            </a:r>
            <a:r>
              <a:rPr lang="pt-PT" dirty="0"/>
              <a:t>: Falta de contribuição de sinal devido a moléculas que não se </a:t>
            </a:r>
            <a:r>
              <a:rPr lang="pt-PT" dirty="0" smtClean="0"/>
              <a:t>ligaram com </a:t>
            </a:r>
            <a:r>
              <a:rPr lang="pt-PT" dirty="0"/>
              <a:t>nenhuma molécula </a:t>
            </a:r>
            <a:r>
              <a:rPr lang="pt-PT" dirty="0" smtClean="0"/>
              <a:t>fluorescente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9"/>
          <a:stretch/>
        </p:blipFill>
        <p:spPr bwMode="auto">
          <a:xfrm>
            <a:off x="2706138" y="4221088"/>
            <a:ext cx="4811973" cy="25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7255" y="4293096"/>
            <a:ext cx="12744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 smtClean="0"/>
              <a:t>Foreground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466499" y="6093296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Ruído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497839" y="5795972"/>
            <a:ext cx="12918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Background</a:t>
            </a:r>
            <a:endParaRPr lang="pt-PT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93983" y="5949280"/>
            <a:ext cx="108012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/>
              <a:t>Correção</a:t>
            </a:r>
            <a:r>
              <a:rPr lang="pt-PT" b="1" dirty="0" smtClean="0"/>
              <a:t> </a:t>
            </a:r>
            <a:r>
              <a:rPr lang="pt-PT" b="1" i="1" dirty="0" smtClean="0"/>
              <a:t>Background</a:t>
            </a:r>
            <a:endParaRPr lang="pt-PT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Não é possível obter exactamente os valores de ruído encontrados nos </a:t>
            </a:r>
            <a:r>
              <a:rPr lang="pt-PT" i="1" dirty="0" smtClean="0"/>
              <a:t>spots</a:t>
            </a:r>
            <a:r>
              <a:rPr lang="pt-PT" dirty="0" smtClean="0"/>
              <a:t>.</a:t>
            </a:r>
          </a:p>
          <a:p>
            <a:r>
              <a:rPr lang="pt-PT" dirty="0"/>
              <a:t>O</a:t>
            </a:r>
            <a:r>
              <a:rPr lang="pt-PT" dirty="0" smtClean="0"/>
              <a:t> </a:t>
            </a:r>
            <a:r>
              <a:rPr lang="pt-PT" dirty="0"/>
              <a:t>efeito desse ruído pode ser minimizado através da </a:t>
            </a:r>
            <a:r>
              <a:rPr lang="pt-PT" dirty="0" err="1"/>
              <a:t>correção</a:t>
            </a:r>
            <a:r>
              <a:rPr lang="pt-PT" dirty="0"/>
              <a:t> dos </a:t>
            </a:r>
            <a:r>
              <a:rPr lang="pt-PT" dirty="0" smtClean="0"/>
              <a:t>valores de </a:t>
            </a:r>
            <a:r>
              <a:rPr lang="pt-PT" dirty="0"/>
              <a:t>intensidade da região de sinal pelos valores de intensidade do </a:t>
            </a:r>
            <a:r>
              <a:rPr lang="pt-PT" i="1" dirty="0"/>
              <a:t>background</a:t>
            </a:r>
            <a:r>
              <a:rPr lang="pt-PT" dirty="0"/>
              <a:t>.</a:t>
            </a:r>
          </a:p>
          <a:p>
            <a:r>
              <a:rPr lang="pt-PT" dirty="0"/>
              <a:t>A correção do </a:t>
            </a:r>
            <a:r>
              <a:rPr lang="pt-PT" i="1" dirty="0"/>
              <a:t>background </a:t>
            </a:r>
            <a:r>
              <a:rPr lang="pt-PT" dirty="0" smtClean="0"/>
              <a:t>em </a:t>
            </a:r>
            <a:r>
              <a:rPr lang="pt-PT" dirty="0" err="1" smtClean="0"/>
              <a:t>arrays</a:t>
            </a:r>
            <a:r>
              <a:rPr lang="pt-PT" dirty="0" smtClean="0"/>
              <a:t> de 2 cores</a:t>
            </a:r>
            <a:r>
              <a:rPr lang="pt-PT" i="1" dirty="0" smtClean="0"/>
              <a:t> </a:t>
            </a:r>
            <a:r>
              <a:rPr lang="pt-PT" dirty="0" smtClean="0"/>
              <a:t>é </a:t>
            </a:r>
            <a:r>
              <a:rPr lang="pt-PT" dirty="0"/>
              <a:t>feita subtraindo as intensidades do background </a:t>
            </a:r>
            <a:r>
              <a:rPr lang="pt-PT" dirty="0" smtClean="0"/>
              <a:t>às</a:t>
            </a:r>
            <a:r>
              <a:rPr lang="pt-PT" dirty="0"/>
              <a:t> </a:t>
            </a:r>
            <a:r>
              <a:rPr lang="pt-PT" dirty="0" smtClean="0"/>
              <a:t>intensidades </a:t>
            </a:r>
            <a:r>
              <a:rPr lang="pt-PT" dirty="0"/>
              <a:t>do </a:t>
            </a:r>
            <a:r>
              <a:rPr lang="pt-PT" i="1" dirty="0" err="1"/>
              <a:t>foreground</a:t>
            </a:r>
            <a:r>
              <a:rPr lang="pt-PT" dirty="0" smtClean="0"/>
              <a:t>.</a:t>
            </a:r>
          </a:p>
          <a:p>
            <a:r>
              <a:rPr lang="pt-PT" dirty="0" smtClean="0"/>
              <a:t>Em </a:t>
            </a:r>
            <a:r>
              <a:rPr lang="pt-PT" dirty="0" err="1" smtClean="0"/>
              <a:t>arrays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-chip</a:t>
            </a:r>
            <a:r>
              <a:rPr lang="pt-PT" dirty="0"/>
              <a:t>: </a:t>
            </a:r>
            <a:r>
              <a:rPr lang="pt-PT" dirty="0" smtClean="0"/>
              <a:t>nível </a:t>
            </a:r>
            <a:r>
              <a:rPr lang="pt-PT" dirty="0"/>
              <a:t>de expressão = média dos </a:t>
            </a:r>
            <a:r>
              <a:rPr lang="pt-PT" i="1" dirty="0" err="1"/>
              <a:t>perfect</a:t>
            </a:r>
            <a:r>
              <a:rPr lang="pt-PT" i="1" dirty="0"/>
              <a:t> match</a:t>
            </a:r>
            <a:r>
              <a:rPr lang="pt-PT" dirty="0"/>
              <a:t> – média dos </a:t>
            </a:r>
            <a:r>
              <a:rPr lang="pt-PT" i="1" dirty="0" err="1" smtClean="0"/>
              <a:t>mismatch</a:t>
            </a:r>
            <a:r>
              <a:rPr lang="pt-PT" dirty="0" smtClean="0"/>
              <a:t> (</a:t>
            </a:r>
            <a:r>
              <a:rPr lang="pt-PT" dirty="0" err="1" smtClean="0"/>
              <a:t>mismatch</a:t>
            </a:r>
            <a:r>
              <a:rPr lang="pt-PT" dirty="0" smtClean="0"/>
              <a:t> são </a:t>
            </a:r>
            <a:r>
              <a:rPr lang="pt-PT" dirty="0" err="1" smtClean="0"/>
              <a:t>probes</a:t>
            </a:r>
            <a:r>
              <a:rPr lang="pt-PT" dirty="0" smtClean="0"/>
              <a:t> com a mesma sequência apenas com uma diferença, para despistar </a:t>
            </a:r>
            <a:r>
              <a:rPr lang="pt-PT" dirty="0" err="1" smtClean="0"/>
              <a:t>hibrização</a:t>
            </a:r>
            <a:r>
              <a:rPr lang="pt-PT" dirty="0" smtClean="0"/>
              <a:t> “casual”)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69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 dirty="0" smtClean="0">
                <a:latin typeface="Arial" charset="0"/>
              </a:rPr>
              <a:t>Dados </a:t>
            </a:r>
            <a:r>
              <a:rPr lang="en-US" sz="4400" b="1" dirty="0" err="1" smtClean="0">
                <a:latin typeface="Arial" charset="0"/>
              </a:rPr>
              <a:t>processados</a:t>
            </a:r>
            <a:r>
              <a:rPr lang="en-US" sz="4400" b="1" dirty="0" smtClean="0">
                <a:latin typeface="Arial" charset="0"/>
              </a:rPr>
              <a:t> </a:t>
            </a:r>
            <a:r>
              <a:rPr lang="en-US" sz="4400" b="1" dirty="0">
                <a:latin typeface="Arial" charset="0"/>
              </a:rPr>
              <a:t>de </a:t>
            </a:r>
            <a:r>
              <a:rPr lang="en-US" sz="4400" b="1" dirty="0" err="1" smtClean="0">
                <a:latin typeface="Arial" charset="0"/>
              </a:rPr>
              <a:t>expressão</a:t>
            </a:r>
            <a:r>
              <a:rPr lang="en-US" sz="4400" b="1" dirty="0" smtClean="0">
                <a:latin typeface="Arial" charset="0"/>
              </a:rPr>
              <a:t> </a:t>
            </a:r>
            <a:r>
              <a:rPr lang="en-US" sz="4400" b="1" dirty="0" err="1" smtClean="0">
                <a:latin typeface="Arial" charset="0"/>
              </a:rPr>
              <a:t>genética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51257" cy="2667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pt-PT" sz="2600" dirty="0" smtClean="0">
                <a:latin typeface="Arial" charset="0"/>
              </a:rPr>
              <a:t>Independentemente da técnica usada, dados </a:t>
            </a:r>
            <a:r>
              <a:rPr lang="pt-PT" sz="2600" dirty="0">
                <a:latin typeface="Arial" charset="0"/>
              </a:rPr>
              <a:t>de </a:t>
            </a:r>
            <a:r>
              <a:rPr lang="pt-PT" sz="2600" dirty="0" smtClean="0">
                <a:latin typeface="Arial" charset="0"/>
              </a:rPr>
              <a:t>expressão são </a:t>
            </a:r>
            <a:r>
              <a:rPr lang="pt-PT" sz="2600" dirty="0">
                <a:latin typeface="Arial" charset="0"/>
              </a:rPr>
              <a:t>normalmente transformados numa matriz de </a:t>
            </a:r>
            <a:r>
              <a:rPr lang="pt-PT" sz="2600" dirty="0" smtClean="0">
                <a:latin typeface="Arial" charset="0"/>
              </a:rPr>
              <a:t>valores </a:t>
            </a:r>
            <a:r>
              <a:rPr lang="pt-PT" sz="2600" b="1" dirty="0" smtClean="0">
                <a:solidFill>
                  <a:srgbClr val="A47B38"/>
                </a:solidFill>
                <a:latin typeface="Arial" charset="0"/>
              </a:rPr>
              <a:t>genes</a:t>
            </a:r>
            <a:r>
              <a:rPr lang="pt-PT" sz="2600" dirty="0" smtClean="0">
                <a:solidFill>
                  <a:srgbClr val="A47B38"/>
                </a:solidFill>
                <a:latin typeface="Arial" charset="0"/>
              </a:rPr>
              <a:t> </a:t>
            </a:r>
            <a:r>
              <a:rPr lang="pt-PT" sz="2600" dirty="0" smtClean="0">
                <a:latin typeface="Arial" charset="0"/>
              </a:rPr>
              <a:t>por </a:t>
            </a:r>
            <a:r>
              <a:rPr lang="pt-PT" sz="2600" b="1" dirty="0" smtClean="0">
                <a:solidFill>
                  <a:srgbClr val="A47B38"/>
                </a:solidFill>
                <a:latin typeface="Arial" charset="0"/>
              </a:rPr>
              <a:t>amostras</a:t>
            </a:r>
            <a:endParaRPr lang="pt-PT" sz="2600" b="1" dirty="0">
              <a:solidFill>
                <a:srgbClr val="A47B38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sz="2600" dirty="0">
                <a:latin typeface="Arial" charset="0"/>
              </a:rPr>
              <a:t>P</a:t>
            </a:r>
            <a:r>
              <a:rPr lang="pt-PT" sz="2600" dirty="0" smtClean="0">
                <a:latin typeface="Arial" charset="0"/>
              </a:rPr>
              <a:t>ermite </a:t>
            </a:r>
            <a:r>
              <a:rPr lang="pt-PT" sz="2600" dirty="0">
                <a:latin typeface="Arial" charset="0"/>
              </a:rPr>
              <a:t>que os biólogos cheguem a correlações entre genes diferentes e que tentem perceber como as suas funções podem estar ligadas</a:t>
            </a:r>
          </a:p>
          <a:p>
            <a:pPr eaLnBrk="1" hangingPunct="1">
              <a:lnSpc>
                <a:spcPct val="90000"/>
              </a:lnSpc>
            </a:pPr>
            <a:endParaRPr lang="pt-PT" sz="2600" dirty="0">
              <a:latin typeface="Arial" charset="0"/>
            </a:endParaRPr>
          </a:p>
        </p:txBody>
      </p:sp>
      <p:graphicFrame>
        <p:nvGraphicFramePr>
          <p:cNvPr id="38005" name="Group 1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320721"/>
              </p:ext>
            </p:extLst>
          </p:nvPr>
        </p:nvGraphicFramePr>
        <p:xfrm>
          <a:off x="4268982" y="4351338"/>
          <a:ext cx="4005262" cy="2103438"/>
        </p:xfrm>
        <a:graphic>
          <a:graphicData uri="http://schemas.openxmlformats.org/drawingml/2006/table">
            <a:tbl>
              <a:tblPr/>
              <a:tblGrid>
                <a:gridCol w="1185862"/>
                <a:gridCol w="914400"/>
                <a:gridCol w="731838"/>
                <a:gridCol w="1173162"/>
              </a:tblGrid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Condição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Gene 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Gene 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Gene 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8.6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Gene 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Gene 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8" name="Text Box 104"/>
          <p:cNvSpPr txBox="1">
            <a:spLocks noChangeArrowheads="1"/>
          </p:cNvSpPr>
          <p:nvPr/>
        </p:nvSpPr>
        <p:spPr bwMode="auto">
          <a:xfrm>
            <a:off x="609600" y="48768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Intensidade (nível de expressão) do gene 3 na condição X</a:t>
            </a:r>
          </a:p>
        </p:txBody>
      </p:sp>
      <p:sp>
        <p:nvSpPr>
          <p:cNvPr id="27689" name="Line 105"/>
          <p:cNvSpPr>
            <a:spLocks noChangeShapeType="1"/>
          </p:cNvSpPr>
          <p:nvPr/>
        </p:nvSpPr>
        <p:spPr bwMode="auto">
          <a:xfrm>
            <a:off x="3733800" y="5562600"/>
            <a:ext cx="1928746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663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 smtClean="0">
                <a:latin typeface="Arial" charset="0"/>
              </a:rPr>
              <a:t>Dados de </a:t>
            </a:r>
            <a:r>
              <a:rPr lang="en-US" sz="4400" b="1" dirty="0" err="1" smtClean="0">
                <a:latin typeface="Arial" charset="0"/>
              </a:rPr>
              <a:t>expressão</a:t>
            </a:r>
            <a:r>
              <a:rPr lang="en-US" sz="4400" b="1" dirty="0" smtClean="0">
                <a:latin typeface="Arial" charset="0"/>
              </a:rPr>
              <a:t> </a:t>
            </a:r>
            <a:r>
              <a:rPr lang="en-US" sz="4400" b="1" dirty="0" err="1" smtClean="0">
                <a:latin typeface="Arial" charset="0"/>
              </a:rPr>
              <a:t>genética</a:t>
            </a:r>
            <a:endParaRPr lang="en-US" sz="2800" b="1" dirty="0">
              <a:latin typeface="Arial" charset="0"/>
            </a:endParaRPr>
          </a:p>
        </p:txBody>
      </p:sp>
      <p:pic>
        <p:nvPicPr>
          <p:cNvPr id="26626" name="Picture 3" descr="array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2613"/>
            <a:ext cx="4800600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248400" y="5638800"/>
            <a:ext cx="2438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Expressão de um gene ao longo do tempo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 flipV="1">
            <a:off x="54102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156325" y="133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pt-PT" sz="1800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653680" y="1420784"/>
            <a:ext cx="2775423" cy="385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pt-PT" sz="1800" dirty="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pt-PT" dirty="0" smtClean="0"/>
              <a:t>Comparar a expressão dos genes em diversos instantes de tempo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pt-PT" dirty="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pt-PT" dirty="0" smtClean="0"/>
              <a:t>Comparar a expressão dos genes em duas condições ambientais distintas </a:t>
            </a:r>
            <a:endParaRPr lang="pt-PT" dirty="0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5851525" y="1560513"/>
            <a:ext cx="329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42543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75" y="23069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pt-PT" sz="4400" b="1" dirty="0" smtClean="0">
                <a:solidFill>
                  <a:schemeClr val="accent2">
                    <a:lumMod val="50000"/>
                  </a:schemeClr>
                </a:solidFill>
              </a:rPr>
              <a:t>Representação de dados no </a:t>
            </a:r>
            <a:r>
              <a:rPr lang="pt-PT" sz="4400" b="1" dirty="0" err="1" smtClean="0">
                <a:solidFill>
                  <a:schemeClr val="accent2">
                    <a:lumMod val="50000"/>
                  </a:schemeClr>
                </a:solidFill>
              </a:rPr>
              <a:t>Bioconductor</a:t>
            </a:r>
            <a:endParaRPr lang="pt-PT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540" y="1820171"/>
            <a:ext cx="7652526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Um dos objetos base para representar dados de expressão no </a:t>
            </a:r>
            <a:r>
              <a:rPr lang="pt-PT" dirty="0" err="1" smtClean="0"/>
              <a:t>Bioconductor</a:t>
            </a:r>
            <a:r>
              <a:rPr lang="pt-PT" dirty="0" smtClean="0"/>
              <a:t> é o </a:t>
            </a:r>
            <a:r>
              <a:rPr lang="pt-PT" b="1" i="1" dirty="0" err="1" smtClean="0">
                <a:solidFill>
                  <a:srgbClr val="A47B38"/>
                </a:solidFill>
              </a:rPr>
              <a:t>ExpressionSet</a:t>
            </a:r>
            <a:r>
              <a:rPr lang="pt-PT" dirty="0" smtClean="0"/>
              <a:t>, que é constituído por diversas componentes:</a:t>
            </a:r>
          </a:p>
          <a:p>
            <a:endParaRPr lang="pt-PT" sz="1200" dirty="0" smtClean="0"/>
          </a:p>
          <a:p>
            <a:pPr marL="285750" indent="-285750">
              <a:buFont typeface="Arial"/>
              <a:buChar char="•"/>
            </a:pPr>
            <a:r>
              <a:rPr lang="pt-PT" b="1" dirty="0" smtClean="0"/>
              <a:t>Dados de expressão</a:t>
            </a:r>
            <a:r>
              <a:rPr lang="pt-PT" dirty="0" smtClean="0"/>
              <a:t>: uma matriz numérica que guarda os valores numéricos de expressão (genes nas linhas, amostras nas colunas): consultado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exprs</a:t>
            </a:r>
            <a:endParaRPr lang="pt-PT" b="1" i="1" dirty="0" smtClean="0">
              <a:solidFill>
                <a:srgbClr val="A47B3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smtClean="0"/>
              <a:t>Nomes dos genes </a:t>
            </a:r>
            <a:r>
              <a:rPr lang="pt-PT" dirty="0" smtClean="0"/>
              <a:t>(ou </a:t>
            </a:r>
            <a:r>
              <a:rPr lang="pt-PT" dirty="0" err="1" smtClean="0"/>
              <a:t>features</a:t>
            </a:r>
            <a:r>
              <a:rPr lang="pt-PT" dirty="0" smtClean="0"/>
              <a:t>): vetor de </a:t>
            </a:r>
            <a:r>
              <a:rPr lang="pt-PT" dirty="0" err="1" smtClean="0"/>
              <a:t>strings</a:t>
            </a:r>
            <a:r>
              <a:rPr lang="pt-PT" dirty="0" smtClean="0"/>
              <a:t> que pode ser consultado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featureNames</a:t>
            </a:r>
            <a:endParaRPr lang="pt-PT" b="1" i="1" dirty="0" smtClean="0">
              <a:solidFill>
                <a:srgbClr val="A47B3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smtClean="0"/>
              <a:t>Nomes das amostras</a:t>
            </a:r>
            <a:r>
              <a:rPr lang="pt-PT" dirty="0" smtClean="0"/>
              <a:t>: vetor de </a:t>
            </a:r>
            <a:r>
              <a:rPr lang="pt-PT" dirty="0" err="1" smtClean="0"/>
              <a:t>strings</a:t>
            </a:r>
            <a:r>
              <a:rPr lang="pt-PT" dirty="0" smtClean="0"/>
              <a:t> que pode ser consultado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sampleNames</a:t>
            </a:r>
            <a:endParaRPr lang="pt-PT" b="1" i="1" dirty="0" smtClean="0">
              <a:solidFill>
                <a:srgbClr val="A47B3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dirty="0" smtClean="0"/>
              <a:t>Lista de </a:t>
            </a:r>
            <a:r>
              <a:rPr lang="pt-PT" b="1" dirty="0" smtClean="0"/>
              <a:t>atributos</a:t>
            </a:r>
            <a:r>
              <a:rPr lang="pt-PT" dirty="0" smtClean="0"/>
              <a:t> usado na caracterização das amostras (</a:t>
            </a:r>
            <a:r>
              <a:rPr lang="pt-PT" dirty="0" err="1" smtClean="0"/>
              <a:t>metadata</a:t>
            </a:r>
            <a:r>
              <a:rPr lang="pt-PT" dirty="0" smtClean="0"/>
              <a:t>): consultado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varMetadata</a:t>
            </a:r>
            <a:r>
              <a:rPr lang="pt-PT" dirty="0" smtClean="0"/>
              <a:t>, que retorna um data </a:t>
            </a:r>
            <a:r>
              <a:rPr lang="pt-PT" dirty="0" err="1" smtClean="0"/>
              <a:t>frame</a:t>
            </a:r>
            <a:r>
              <a:rPr lang="pt-PT" dirty="0" smtClean="0"/>
              <a:t> com dois campos: o nome e a descrição de cada atributo</a:t>
            </a:r>
          </a:p>
          <a:p>
            <a:pPr marL="285750" indent="-285750">
              <a:buFont typeface="Arial"/>
              <a:buChar char="•"/>
            </a:pPr>
            <a:r>
              <a:rPr lang="pt-PT" b="1" dirty="0" smtClean="0"/>
              <a:t>Valores dos atributos </a:t>
            </a:r>
            <a:r>
              <a:rPr lang="pt-PT" dirty="0" smtClean="0"/>
              <a:t>de </a:t>
            </a:r>
            <a:r>
              <a:rPr lang="pt-PT" dirty="0" err="1" smtClean="0"/>
              <a:t>metadata</a:t>
            </a:r>
            <a:r>
              <a:rPr lang="pt-PT" dirty="0" smtClean="0"/>
              <a:t> para cada amostra: um objeto do tipo data </a:t>
            </a:r>
            <a:r>
              <a:rPr lang="pt-PT" dirty="0" err="1" smtClean="0"/>
              <a:t>frame</a:t>
            </a:r>
            <a:r>
              <a:rPr lang="pt-PT" dirty="0" smtClean="0"/>
              <a:t> que pode ser obtido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phenoData</a:t>
            </a:r>
            <a:endParaRPr lang="pt-PT" b="1" i="1" dirty="0">
              <a:solidFill>
                <a:srgbClr val="A47B3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dirty="0" smtClean="0"/>
              <a:t>Informação sobre a experiência, obtida com 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experimentData</a:t>
            </a:r>
            <a:endParaRPr lang="pt-PT" b="1" i="1" dirty="0" smtClean="0">
              <a:solidFill>
                <a:srgbClr val="A47B3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dirty="0" smtClean="0"/>
              <a:t>Biblioteca a usar na anotação dos genes (i.e. ligação </a:t>
            </a:r>
            <a:r>
              <a:rPr lang="pt-PT" dirty="0" err="1" smtClean="0"/>
              <a:t>probe</a:t>
            </a:r>
            <a:r>
              <a:rPr lang="pt-PT" dirty="0" smtClean="0"/>
              <a:t>-gene), obtido pela função </a:t>
            </a:r>
            <a:r>
              <a:rPr lang="pt-PT" b="1" i="1" dirty="0" err="1" smtClean="0">
                <a:solidFill>
                  <a:srgbClr val="A47B38"/>
                </a:solidFill>
              </a:rPr>
              <a:t>annotation</a:t>
            </a:r>
            <a:endParaRPr lang="pt-PT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Caso de estudo - ALL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i="1" dirty="0" err="1" smtClean="0"/>
              <a:t>Acute</a:t>
            </a:r>
            <a:r>
              <a:rPr lang="pt-PT" i="1" dirty="0" smtClean="0"/>
              <a:t> </a:t>
            </a:r>
            <a:r>
              <a:rPr lang="pt-PT" i="1" dirty="0" err="1" smtClean="0"/>
              <a:t>lymphoblastic</a:t>
            </a:r>
            <a:r>
              <a:rPr lang="pt-PT" i="1" dirty="0" smtClean="0"/>
              <a:t> </a:t>
            </a:r>
            <a:r>
              <a:rPr lang="pt-PT" i="1" dirty="0" err="1" smtClean="0"/>
              <a:t>leukemia</a:t>
            </a:r>
            <a:r>
              <a:rPr lang="pt-PT" i="1" dirty="0" smtClean="0"/>
              <a:t> </a:t>
            </a:r>
            <a:r>
              <a:rPr lang="pt-PT" dirty="0" smtClean="0"/>
              <a:t>(</a:t>
            </a:r>
            <a:r>
              <a:rPr lang="pt-PT" i="1" dirty="0" smtClean="0"/>
              <a:t>ALL</a:t>
            </a:r>
            <a:r>
              <a:rPr lang="pt-PT" dirty="0" smtClean="0"/>
              <a:t>) : é o tipo de leucemia mais comum em crianças.</a:t>
            </a:r>
          </a:p>
          <a:p>
            <a:r>
              <a:rPr lang="pt-PT" b="1" dirty="0" smtClean="0"/>
              <a:t>ALL</a:t>
            </a:r>
            <a:r>
              <a:rPr lang="pt-PT" dirty="0" smtClean="0"/>
              <a:t>: informação recolhida de 128 pacientes com leucemia; 12625 genes</a:t>
            </a:r>
          </a:p>
          <a:p>
            <a:pPr lvl="1"/>
            <a:r>
              <a:rPr lang="pt-PT" dirty="0" smtClean="0"/>
              <a:t>95 exemplos referentes a células B (</a:t>
            </a:r>
            <a:r>
              <a:rPr lang="pt-PT" dirty="0" err="1" smtClean="0"/>
              <a:t>linfócitos</a:t>
            </a:r>
            <a:r>
              <a:rPr lang="pt-PT" dirty="0" smtClean="0"/>
              <a:t> B)</a:t>
            </a:r>
          </a:p>
          <a:p>
            <a:pPr lvl="1"/>
            <a:r>
              <a:rPr lang="pt-PT" dirty="0" smtClean="0"/>
              <a:t>33 exemplos referentes a  células T (</a:t>
            </a:r>
            <a:r>
              <a:rPr lang="pt-PT" dirty="0" err="1" smtClean="0"/>
              <a:t>linfócitos</a:t>
            </a:r>
            <a:r>
              <a:rPr lang="pt-PT" dirty="0" smtClean="0"/>
              <a:t> B)</a:t>
            </a:r>
          </a:p>
          <a:p>
            <a:pPr lvl="1"/>
            <a:r>
              <a:rPr lang="pt-PT" dirty="0" smtClean="0"/>
              <a:t>Dados fenótipo dos pacientes: idade, sexo,</a:t>
            </a:r>
            <a:r>
              <a:rPr lang="pt-PT" dirty="0"/>
              <a:t> </a:t>
            </a:r>
            <a:r>
              <a:rPr lang="pt-PT" dirty="0" smtClean="0"/>
              <a:t>dados analíticos, testes biologia molecular, </a:t>
            </a:r>
            <a:r>
              <a:rPr lang="pt-PT" dirty="0" err="1" smtClean="0"/>
              <a:t>etc</a:t>
            </a:r>
            <a:endParaRPr lang="pt-P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1508" y="5827983"/>
            <a:ext cx="727280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biocLite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("ALL")</a:t>
            </a:r>
          </a:p>
          <a:p>
            <a:pPr lvl="1"/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(ALL)</a:t>
            </a:r>
          </a:p>
          <a:p>
            <a:pPr lvl="1"/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data(ALL)</a:t>
            </a:r>
            <a:endParaRPr lang="pt-PT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5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65973"/>
            <a:ext cx="8229600" cy="13716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31859C"/>
                </a:solidFill>
              </a:rPr>
              <a:t>Exemplo</a:t>
            </a:r>
            <a:r>
              <a:rPr lang="en-US" sz="4000" b="1" dirty="0" smtClean="0">
                <a:solidFill>
                  <a:srgbClr val="31859C"/>
                </a:solidFill>
              </a:rPr>
              <a:t>: </a:t>
            </a:r>
            <a:r>
              <a:rPr lang="en-US" sz="4000" b="1" dirty="0" err="1" smtClean="0">
                <a:solidFill>
                  <a:srgbClr val="31859C"/>
                </a:solidFill>
              </a:rPr>
              <a:t>Estrutura</a:t>
            </a:r>
            <a:r>
              <a:rPr lang="en-US" sz="4000" b="1" dirty="0" smtClean="0">
                <a:solidFill>
                  <a:srgbClr val="31859C"/>
                </a:solidFill>
              </a:rPr>
              <a:t> do </a:t>
            </a:r>
            <a:r>
              <a:rPr lang="en-US" sz="4000" b="1" dirty="0" err="1" smtClean="0">
                <a:solidFill>
                  <a:srgbClr val="31859C"/>
                </a:solidFill>
              </a:rPr>
              <a:t>ExpressionSet</a:t>
            </a:r>
            <a:endParaRPr lang="en-US" sz="4000" b="1" dirty="0">
              <a:solidFill>
                <a:srgbClr val="31859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949" y="1779722"/>
            <a:ext cx="6675325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Lucida Console"/>
                <a:cs typeface="Lucida Console"/>
              </a:rPr>
              <a:t>&gt; library(ALL)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data(ALL)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ALL</a:t>
            </a:r>
          </a:p>
          <a:p>
            <a:r>
              <a:rPr lang="en-US" sz="1500" dirty="0" err="1" smtClean="0">
                <a:latin typeface="Lucida Console"/>
                <a:cs typeface="Lucida Console"/>
              </a:rPr>
              <a:t>ExpressionSet</a:t>
            </a:r>
            <a:r>
              <a:rPr lang="en-US" sz="1500" dirty="0" smtClean="0">
                <a:latin typeface="Lucida Console"/>
                <a:cs typeface="Lucida Console"/>
              </a:rPr>
              <a:t> (</a:t>
            </a:r>
            <a:r>
              <a:rPr lang="en-US" sz="1500" dirty="0" err="1" smtClean="0">
                <a:latin typeface="Lucida Console"/>
                <a:cs typeface="Lucida Console"/>
              </a:rPr>
              <a:t>storageMode</a:t>
            </a:r>
            <a:r>
              <a:rPr lang="en-US" sz="1500" dirty="0" smtClean="0">
                <a:latin typeface="Lucida Console"/>
                <a:cs typeface="Lucida Console"/>
              </a:rPr>
              <a:t>: </a:t>
            </a:r>
            <a:r>
              <a:rPr lang="en-US" sz="1500" dirty="0" err="1" smtClean="0">
                <a:latin typeface="Lucida Console"/>
                <a:cs typeface="Lucida Console"/>
              </a:rPr>
              <a:t>lockedEnvironment</a:t>
            </a:r>
            <a:r>
              <a:rPr lang="en-US" sz="15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500" dirty="0" err="1" smtClean="0">
                <a:latin typeface="Lucida Console"/>
                <a:cs typeface="Lucida Console"/>
              </a:rPr>
              <a:t>assayData</a:t>
            </a:r>
            <a:r>
              <a:rPr lang="en-US" sz="1500" dirty="0" smtClean="0">
                <a:latin typeface="Lucida Console"/>
                <a:cs typeface="Lucida Console"/>
              </a:rPr>
              <a:t>: 12625 features, 128 samples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element names: </a:t>
            </a:r>
            <a:r>
              <a:rPr lang="en-US" sz="1500" dirty="0" err="1" smtClean="0">
                <a:latin typeface="Lucida Console"/>
                <a:cs typeface="Lucida Console"/>
              </a:rPr>
              <a:t>exprs</a:t>
            </a:r>
            <a:r>
              <a:rPr lang="en-US" sz="1500" dirty="0" smtClean="0">
                <a:latin typeface="Lucida Console"/>
                <a:cs typeface="Lucida Console"/>
              </a:rPr>
              <a:t> </a:t>
            </a:r>
          </a:p>
          <a:p>
            <a:r>
              <a:rPr lang="en-US" sz="1500" dirty="0" err="1" smtClean="0">
                <a:latin typeface="Lucida Console"/>
                <a:cs typeface="Lucida Console"/>
              </a:rPr>
              <a:t>protocolData</a:t>
            </a:r>
            <a:r>
              <a:rPr lang="en-US" sz="1500" dirty="0" smtClean="0">
                <a:latin typeface="Lucida Console"/>
                <a:cs typeface="Lucida Console"/>
              </a:rPr>
              <a:t>: none</a:t>
            </a:r>
          </a:p>
          <a:p>
            <a:r>
              <a:rPr lang="en-US" sz="1500" dirty="0" err="1" smtClean="0">
                <a:latin typeface="Lucida Console"/>
                <a:cs typeface="Lucida Console"/>
              </a:rPr>
              <a:t>phenoData</a:t>
            </a:r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  </a:t>
            </a:r>
            <a:r>
              <a:rPr lang="en-US" sz="1500" dirty="0" err="1" smtClean="0">
                <a:latin typeface="Lucida Console"/>
                <a:cs typeface="Lucida Console"/>
              </a:rPr>
              <a:t>sampleNames</a:t>
            </a:r>
            <a:r>
              <a:rPr lang="en-US" sz="1500" dirty="0" smtClean="0">
                <a:latin typeface="Lucida Console"/>
                <a:cs typeface="Lucida Console"/>
              </a:rPr>
              <a:t>: 01005 01010 ... LAL4 (128 total)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</a:t>
            </a:r>
            <a:r>
              <a:rPr lang="en-US" sz="1500" dirty="0" err="1" smtClean="0">
                <a:latin typeface="Lucida Console"/>
                <a:cs typeface="Lucida Console"/>
              </a:rPr>
              <a:t>varLabels</a:t>
            </a:r>
            <a:r>
              <a:rPr lang="en-US" sz="1500" dirty="0" smtClean="0">
                <a:latin typeface="Lucida Console"/>
                <a:cs typeface="Lucida Console"/>
              </a:rPr>
              <a:t>: cod diagnosis ... date last seen (21 total)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</a:t>
            </a:r>
            <a:r>
              <a:rPr lang="en-US" sz="1500" dirty="0" err="1" smtClean="0">
                <a:latin typeface="Lucida Console"/>
                <a:cs typeface="Lucida Console"/>
              </a:rPr>
              <a:t>varMetadata</a:t>
            </a:r>
            <a:r>
              <a:rPr lang="en-US" sz="1500" dirty="0" smtClean="0">
                <a:latin typeface="Lucida Console"/>
                <a:cs typeface="Lucida Console"/>
              </a:rPr>
              <a:t>: </a:t>
            </a:r>
            <a:r>
              <a:rPr lang="en-US" sz="1500" dirty="0" err="1" smtClean="0">
                <a:latin typeface="Lucida Console"/>
                <a:cs typeface="Lucida Console"/>
              </a:rPr>
              <a:t>labelDescription</a:t>
            </a:r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err="1" smtClean="0">
                <a:latin typeface="Lucida Console"/>
                <a:cs typeface="Lucida Console"/>
              </a:rPr>
              <a:t>featureData</a:t>
            </a:r>
            <a:r>
              <a:rPr lang="en-US" sz="1500" dirty="0" smtClean="0">
                <a:latin typeface="Lucida Console"/>
                <a:cs typeface="Lucida Console"/>
              </a:rPr>
              <a:t>: none</a:t>
            </a:r>
          </a:p>
          <a:p>
            <a:r>
              <a:rPr lang="en-US" sz="1500" dirty="0" err="1" smtClean="0">
                <a:latin typeface="Lucida Console"/>
                <a:cs typeface="Lucida Console"/>
              </a:rPr>
              <a:t>experimentData</a:t>
            </a:r>
            <a:r>
              <a:rPr lang="en-US" sz="1500" dirty="0" smtClean="0">
                <a:latin typeface="Lucida Console"/>
                <a:cs typeface="Lucida Console"/>
              </a:rPr>
              <a:t>: use '</a:t>
            </a:r>
            <a:r>
              <a:rPr lang="en-US" sz="1500" dirty="0" err="1" smtClean="0">
                <a:latin typeface="Lucida Console"/>
                <a:cs typeface="Lucida Console"/>
              </a:rPr>
              <a:t>experimentData</a:t>
            </a:r>
            <a:r>
              <a:rPr lang="en-US" sz="1500" dirty="0" smtClean="0">
                <a:latin typeface="Lucida Console"/>
                <a:cs typeface="Lucida Console"/>
              </a:rPr>
              <a:t>(object)'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</a:t>
            </a:r>
            <a:r>
              <a:rPr lang="en-US" sz="1500" dirty="0" err="1" smtClean="0">
                <a:latin typeface="Lucida Console"/>
                <a:cs typeface="Lucida Console"/>
              </a:rPr>
              <a:t>pubMedIds</a:t>
            </a:r>
            <a:r>
              <a:rPr lang="en-US" sz="1500" dirty="0" smtClean="0">
                <a:latin typeface="Lucida Console"/>
                <a:cs typeface="Lucida Console"/>
              </a:rPr>
              <a:t>: 14684422 16243790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Annotation: hgu95av2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dim(ALL)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Features  Samples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 12625      128 </a:t>
            </a: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1459" y="2248922"/>
            <a:ext cx="236209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 dirty="0" smtClean="0"/>
              <a:t>Carregar o conjunto de dados e verificar o seu conteúdo e dimensão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3263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65973"/>
            <a:ext cx="8229600" cy="13716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31859C"/>
                </a:solidFill>
              </a:rPr>
              <a:t>Exemplo</a:t>
            </a:r>
            <a:r>
              <a:rPr lang="en-US" sz="4000" b="1" dirty="0" smtClean="0">
                <a:solidFill>
                  <a:srgbClr val="31859C"/>
                </a:solidFill>
              </a:rPr>
              <a:t>: </a:t>
            </a:r>
            <a:r>
              <a:rPr lang="en-US" sz="4000" b="1" dirty="0" err="1" smtClean="0">
                <a:solidFill>
                  <a:srgbClr val="31859C"/>
                </a:solidFill>
              </a:rPr>
              <a:t>Estrutura</a:t>
            </a:r>
            <a:r>
              <a:rPr lang="en-US" sz="4000" b="1" dirty="0" smtClean="0">
                <a:solidFill>
                  <a:srgbClr val="31859C"/>
                </a:solidFill>
              </a:rPr>
              <a:t> do </a:t>
            </a:r>
            <a:r>
              <a:rPr lang="en-US" sz="4000" b="1" dirty="0" err="1" smtClean="0">
                <a:solidFill>
                  <a:srgbClr val="31859C"/>
                </a:solidFill>
              </a:rPr>
              <a:t>ExpressionSet</a:t>
            </a:r>
            <a:endParaRPr lang="en-US" sz="4000" b="1" dirty="0">
              <a:solidFill>
                <a:srgbClr val="31859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161" y="1669681"/>
            <a:ext cx="7254848" cy="4939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 = </a:t>
            </a:r>
            <a:r>
              <a:rPr lang="en-US" sz="1500" dirty="0" err="1" smtClean="0">
                <a:latin typeface="Lucida Console"/>
                <a:cs typeface="Lucida Console"/>
              </a:rPr>
              <a:t>exprs</a:t>
            </a:r>
            <a:r>
              <a:rPr lang="en-US" sz="1500" dirty="0" smtClean="0">
                <a:latin typeface="Lucida Console"/>
                <a:cs typeface="Lucida Console"/>
              </a:rPr>
              <a:t>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dim(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12625   128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class(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"matrix”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[1,1:5]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 01005    01010    03002    04006    04007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7.597323 7.479445 7.567593 7.384684 7.905312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sampleNames</a:t>
            </a:r>
            <a:r>
              <a:rPr lang="en-US" sz="1500" dirty="0" smtClean="0">
                <a:latin typeface="Lucida Console"/>
                <a:cs typeface="Lucida Console"/>
              </a:rPr>
              <a:t>(ALL)[1:5]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"01005" "01010" "03002" "04006" "04007"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featureNames</a:t>
            </a:r>
            <a:r>
              <a:rPr lang="en-US" sz="1500" dirty="0" smtClean="0">
                <a:latin typeface="Lucida Console"/>
                <a:cs typeface="Lucida Console"/>
              </a:rPr>
              <a:t>(ALL)[1:5]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"1000_at"   "1001_at"   "1002_f_at" "1003_s_at" "1004_at”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varMetadata</a:t>
            </a:r>
            <a:r>
              <a:rPr lang="en-US" sz="1500" dirty="0" smtClean="0">
                <a:latin typeface="Lucida Console"/>
                <a:cs typeface="Lucida Console"/>
              </a:rPr>
              <a:t>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                             </a:t>
            </a:r>
            <a:r>
              <a:rPr lang="en-US" sz="1500" dirty="0" err="1" smtClean="0">
                <a:latin typeface="Lucida Console"/>
                <a:cs typeface="Lucida Console"/>
              </a:rPr>
              <a:t>labelDescription</a:t>
            </a:r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cod                                  Patient ID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diagnosis                     Date of diagnosis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sex                        Gender of the patient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age                  Age of the patient at entry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…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ALL$sex</a:t>
            </a:r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  [1] M    M    F    M    M    M    F …</a:t>
            </a: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442" y="1536731"/>
            <a:ext cx="236209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err="1" smtClean="0"/>
              <a:t>Exp</a:t>
            </a:r>
            <a:r>
              <a:rPr lang="pt-PT" dirty="0" smtClean="0"/>
              <a:t> – matriz de dados de expressão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300442" y="3424008"/>
            <a:ext cx="236209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Nomes das amostras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6300442" y="3870924"/>
            <a:ext cx="236209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Nomes das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211459" y="4961723"/>
            <a:ext cx="270300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Atributos dos </a:t>
            </a:r>
            <a:r>
              <a:rPr lang="pt-PT" dirty="0" err="1" smtClean="0"/>
              <a:t>metadados</a:t>
            </a:r>
            <a:r>
              <a:rPr lang="pt-PT" dirty="0" smtClean="0"/>
              <a:t> das amostras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6211459" y="5934670"/>
            <a:ext cx="270300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Valores da variável “</a:t>
            </a:r>
            <a:r>
              <a:rPr lang="pt-PT" dirty="0" err="1" smtClean="0"/>
              <a:t>sex</a:t>
            </a:r>
            <a:r>
              <a:rPr lang="pt-PT" dirty="0" smtClean="0"/>
              <a:t>” dos </a:t>
            </a:r>
            <a:r>
              <a:rPr lang="pt-PT" dirty="0" err="1" smtClean="0"/>
              <a:t>metadados</a:t>
            </a:r>
            <a:r>
              <a:rPr lang="pt-PT" dirty="0" smtClean="0"/>
              <a:t> para cada amostra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740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65973"/>
            <a:ext cx="8229600" cy="13716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31859C"/>
                </a:solidFill>
              </a:rPr>
              <a:t>Exemplo</a:t>
            </a:r>
            <a:r>
              <a:rPr lang="en-US" sz="4000" b="1" dirty="0" smtClean="0">
                <a:solidFill>
                  <a:srgbClr val="31859C"/>
                </a:solidFill>
              </a:rPr>
              <a:t>: </a:t>
            </a:r>
            <a:r>
              <a:rPr lang="en-US" sz="4000" b="1" dirty="0" err="1" smtClean="0">
                <a:solidFill>
                  <a:srgbClr val="31859C"/>
                </a:solidFill>
              </a:rPr>
              <a:t>Estrutura</a:t>
            </a:r>
            <a:r>
              <a:rPr lang="en-US" sz="4000" b="1" dirty="0" smtClean="0">
                <a:solidFill>
                  <a:srgbClr val="31859C"/>
                </a:solidFill>
              </a:rPr>
              <a:t> do </a:t>
            </a:r>
            <a:r>
              <a:rPr lang="en-US" sz="4000" b="1" dirty="0" err="1" smtClean="0">
                <a:solidFill>
                  <a:srgbClr val="31859C"/>
                </a:solidFill>
              </a:rPr>
              <a:t>ExpressionSet</a:t>
            </a:r>
            <a:endParaRPr lang="en-US" sz="4000" b="1" dirty="0">
              <a:solidFill>
                <a:srgbClr val="31859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162" y="1669681"/>
            <a:ext cx="6753670" cy="30931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Lucida Console"/>
                <a:cs typeface="Lucida Console"/>
              </a:rPr>
              <a:t>&gt; annotation(ALL)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"hgu95av2"</a:t>
            </a:r>
          </a:p>
          <a:p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experimentData</a:t>
            </a:r>
            <a:r>
              <a:rPr lang="en-US" sz="1500" dirty="0" smtClean="0">
                <a:latin typeface="Lucida Console"/>
                <a:cs typeface="Lucida Console"/>
              </a:rPr>
              <a:t>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Experiment data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Experimenter name: </a:t>
            </a:r>
            <a:r>
              <a:rPr lang="en-US" sz="1500" dirty="0" err="1" smtClean="0">
                <a:latin typeface="Lucida Console"/>
                <a:cs typeface="Lucida Console"/>
              </a:rPr>
              <a:t>Chiaretti</a:t>
            </a:r>
            <a:r>
              <a:rPr lang="en-US" sz="1500" dirty="0" smtClean="0">
                <a:latin typeface="Lucida Console"/>
                <a:cs typeface="Lucida Console"/>
              </a:rPr>
              <a:t> et al. 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Laboratory …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PMIDs: 14684422 16243790 </a:t>
            </a:r>
          </a:p>
          <a:p>
            <a:endParaRPr lang="en-US" sz="1500" dirty="0" smtClean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&gt; abstract(ALL)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[1] "Gene expression profiles were examined in 33 adult patients with T-cell acute lymphocytic leukemia (T-ALL).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… </a:t>
            </a: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614" y="1446020"/>
            <a:ext cx="26140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Biblioteca de anotação – serve para saber que genes estão associados a cada </a:t>
            </a:r>
            <a:r>
              <a:rPr lang="pt-PT" dirty="0" err="1" smtClean="0"/>
              <a:t>probe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5881574" y="4547293"/>
            <a:ext cx="236209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Informação sobre a experiência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347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10" y="228600"/>
            <a:ext cx="8934823" cy="1371600"/>
          </a:xfrm>
        </p:spPr>
        <p:txBody>
          <a:bodyPr/>
          <a:lstStyle/>
          <a:p>
            <a:pPr eaLnBrk="1" hangingPunct="1"/>
            <a:r>
              <a:rPr lang="en-US" sz="4000" b="1" dirty="0" err="1" smtClean="0">
                <a:latin typeface="Arial" charset="0"/>
              </a:rPr>
              <a:t>Porquê</a:t>
            </a:r>
            <a:r>
              <a:rPr lang="en-US" sz="4000" b="1" dirty="0" smtClean="0">
                <a:latin typeface="Arial" charset="0"/>
              </a:rPr>
              <a:t> </a:t>
            </a:r>
            <a:r>
              <a:rPr lang="en-US" sz="4000" b="1" dirty="0" err="1" smtClean="0">
                <a:latin typeface="Arial" charset="0"/>
              </a:rPr>
              <a:t>medir</a:t>
            </a:r>
            <a:r>
              <a:rPr lang="en-US" sz="4000" b="1" dirty="0" smtClean="0">
                <a:latin typeface="Arial" charset="0"/>
              </a:rPr>
              <a:t> </a:t>
            </a:r>
            <a:r>
              <a:rPr lang="en-US" sz="4000" b="1" dirty="0" err="1" smtClean="0">
                <a:latin typeface="Arial" charset="0"/>
              </a:rPr>
              <a:t>expressão</a:t>
            </a:r>
            <a:r>
              <a:rPr lang="en-US" sz="4000" b="1" dirty="0" smtClean="0">
                <a:latin typeface="Arial" charset="0"/>
              </a:rPr>
              <a:t> </a:t>
            </a:r>
            <a:r>
              <a:rPr lang="en-US" sz="4000" b="1" dirty="0" err="1" smtClean="0">
                <a:latin typeface="Arial" charset="0"/>
              </a:rPr>
              <a:t>genética</a:t>
            </a:r>
            <a:r>
              <a:rPr lang="en-US" sz="4000" b="1" dirty="0" smtClean="0">
                <a:latin typeface="Arial" charset="0"/>
              </a:rPr>
              <a:t> ?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1475"/>
            <a:ext cx="776967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PT" sz="2600" dirty="0">
                <a:latin typeface="Arial" charset="0"/>
              </a:rPr>
              <a:t>Um dos grandes objectivos da investigação biomédica </a:t>
            </a:r>
            <a:r>
              <a:rPr lang="pt-PT" sz="2600" dirty="0" smtClean="0">
                <a:latin typeface="Arial" charset="0"/>
              </a:rPr>
              <a:t>atual </a:t>
            </a:r>
            <a:r>
              <a:rPr lang="pt-PT" sz="2600" dirty="0">
                <a:latin typeface="Arial" charset="0"/>
              </a:rPr>
              <a:t>é a descoberta da função associada a cada gene (</a:t>
            </a:r>
            <a:r>
              <a:rPr lang="pt-PT" sz="26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genómica</a:t>
            </a:r>
            <a:r>
              <a:rPr lang="pt-PT" sz="26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 funcional</a:t>
            </a:r>
            <a:r>
              <a:rPr lang="pt-PT" sz="2600" dirty="0" smtClean="0">
                <a:latin typeface="Arial" charset="0"/>
              </a:rPr>
              <a:t>)</a:t>
            </a: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sz="2600" dirty="0">
                <a:latin typeface="Arial" charset="0"/>
              </a:rPr>
              <a:t>Quando temos um novo gene, a comparação da sua sequência com sequências conhecidas pode ajudar na descoberta da função, mas </a:t>
            </a:r>
            <a:r>
              <a:rPr lang="pt-PT" sz="2600" dirty="0" smtClean="0">
                <a:latin typeface="Arial" charset="0"/>
              </a:rPr>
              <a:t>em muitos casos este método não funciona</a:t>
            </a: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sz="2600" b="1" dirty="0" smtClean="0">
                <a:solidFill>
                  <a:srgbClr val="A47B38"/>
                </a:solidFill>
                <a:latin typeface="Arial" charset="0"/>
              </a:rPr>
              <a:t>Expressão genética</a:t>
            </a:r>
            <a:r>
              <a:rPr lang="pt-PT" sz="2600" dirty="0" smtClean="0">
                <a:latin typeface="Arial" charset="0"/>
              </a:rPr>
              <a:t>– novas técnicas permitem </a:t>
            </a:r>
            <a:r>
              <a:rPr lang="pt-PT" sz="2600" dirty="0">
                <a:latin typeface="Arial" charset="0"/>
              </a:rPr>
              <a:t>aos biólogos inferir a função de um gene a partir de dados respeitantes à sua expressão em diversas condições</a:t>
            </a:r>
          </a:p>
        </p:txBody>
      </p:sp>
    </p:spTree>
    <p:extLst>
      <p:ext uri="{BB962C8B-B14F-4D97-AF65-F5344CB8AC3E}">
        <p14:creationId xmlns:p14="http://schemas.microsoft.com/office/powerpoint/2010/main" val="142888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05" y="157883"/>
            <a:ext cx="8229600" cy="1371600"/>
          </a:xfrm>
        </p:spPr>
        <p:txBody>
          <a:bodyPr/>
          <a:lstStyle/>
          <a:p>
            <a:r>
              <a:rPr lang="pt-PT" sz="3600" b="1" dirty="0" smtClean="0">
                <a:solidFill>
                  <a:srgbClr val="31859C"/>
                </a:solidFill>
              </a:rPr>
              <a:t>Exemplo: acesso a dados e indexação do  </a:t>
            </a:r>
            <a:r>
              <a:rPr lang="pt-PT" sz="3600" b="1" i="1" dirty="0" err="1" smtClean="0">
                <a:solidFill>
                  <a:srgbClr val="31859C"/>
                </a:solidFill>
              </a:rPr>
              <a:t>ExpressionSet</a:t>
            </a:r>
            <a:endParaRPr lang="pt-PT" sz="3600" b="1" i="1" dirty="0">
              <a:solidFill>
                <a:srgbClr val="31859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4" y="1755839"/>
            <a:ext cx="5516279" cy="49552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500" dirty="0" smtClean="0">
                <a:latin typeface="Lucida Console"/>
                <a:cs typeface="Lucida Console"/>
              </a:rPr>
              <a:t>&gt; </a:t>
            </a:r>
            <a:r>
              <a:rPr lang="en-GB" sz="1500" dirty="0" err="1" smtClean="0">
                <a:latin typeface="Lucida Console"/>
                <a:cs typeface="Lucida Console"/>
              </a:rPr>
              <a:t>subALL</a:t>
            </a:r>
            <a:r>
              <a:rPr lang="en-GB" sz="1500" dirty="0" smtClean="0">
                <a:latin typeface="Lucida Console"/>
                <a:cs typeface="Lucida Console"/>
              </a:rPr>
              <a:t> </a:t>
            </a:r>
            <a:r>
              <a:rPr lang="en-GB" sz="1500" dirty="0">
                <a:latin typeface="Lucida Console"/>
                <a:cs typeface="Lucida Console"/>
              </a:rPr>
              <a:t>= ALL [2:4,4:7</a:t>
            </a:r>
            <a:r>
              <a:rPr lang="en-GB" sz="1500" dirty="0" smtClean="0">
                <a:latin typeface="Lucida Console"/>
                <a:cs typeface="Lucida Console"/>
              </a:rPr>
              <a:t>]</a:t>
            </a:r>
          </a:p>
          <a:p>
            <a:r>
              <a:rPr lang="en-GB" sz="1500" dirty="0" smtClean="0">
                <a:latin typeface="Lucida Console"/>
                <a:cs typeface="Lucida Console"/>
              </a:rPr>
              <a:t>&gt; </a:t>
            </a:r>
            <a:r>
              <a:rPr lang="en-GB" sz="1500" dirty="0" err="1" smtClean="0">
                <a:latin typeface="Lucida Console"/>
                <a:cs typeface="Lucida Console"/>
              </a:rPr>
              <a:t>subALL</a:t>
            </a:r>
            <a:endParaRPr lang="en-GB" sz="1500" dirty="0" smtClean="0">
              <a:latin typeface="Lucida Console"/>
              <a:cs typeface="Lucida Console"/>
            </a:endParaRPr>
          </a:p>
          <a:p>
            <a:r>
              <a:rPr lang="en-GB" sz="1500" dirty="0" err="1" smtClean="0">
                <a:latin typeface="Lucida Console"/>
                <a:cs typeface="Lucida Console"/>
              </a:rPr>
              <a:t>ExpressionSet</a:t>
            </a:r>
            <a:r>
              <a:rPr lang="en-GB" sz="1500" dirty="0" smtClean="0">
                <a:latin typeface="Lucida Console"/>
                <a:cs typeface="Lucida Console"/>
              </a:rPr>
              <a:t> (</a:t>
            </a:r>
            <a:r>
              <a:rPr lang="en-GB" sz="1500" dirty="0" err="1" smtClean="0">
                <a:latin typeface="Lucida Console"/>
                <a:cs typeface="Lucida Console"/>
              </a:rPr>
              <a:t>storageMode</a:t>
            </a:r>
            <a:r>
              <a:rPr lang="en-GB" sz="1500" dirty="0" smtClean="0">
                <a:latin typeface="Lucida Console"/>
                <a:cs typeface="Lucida Console"/>
              </a:rPr>
              <a:t>: </a:t>
            </a:r>
            <a:r>
              <a:rPr lang="en-GB" sz="1500" dirty="0" err="1" smtClean="0">
                <a:latin typeface="Lucida Console"/>
                <a:cs typeface="Lucida Console"/>
              </a:rPr>
              <a:t>lockedEnvironment</a:t>
            </a:r>
            <a:r>
              <a:rPr lang="en-GB" sz="15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sz="1500" dirty="0" err="1" smtClean="0">
                <a:latin typeface="Lucida Console"/>
                <a:cs typeface="Lucida Console"/>
              </a:rPr>
              <a:t>assayData</a:t>
            </a:r>
            <a:r>
              <a:rPr lang="en-GB" sz="1500" dirty="0" smtClean="0">
                <a:latin typeface="Lucida Console"/>
                <a:cs typeface="Lucida Console"/>
              </a:rPr>
              <a:t>: 3 features, 4 samples </a:t>
            </a:r>
          </a:p>
          <a:p>
            <a:r>
              <a:rPr lang="en-GB" sz="1500" dirty="0" smtClean="0">
                <a:latin typeface="Lucida Console"/>
                <a:cs typeface="Lucida Console"/>
              </a:rPr>
              <a:t>…</a:t>
            </a:r>
          </a:p>
          <a:p>
            <a:r>
              <a:rPr lang="en-GB" sz="1500" dirty="0" smtClean="0">
                <a:latin typeface="Lucida Console"/>
                <a:cs typeface="Lucida Console"/>
              </a:rPr>
              <a:t>&gt; females = ALL [, </a:t>
            </a:r>
            <a:r>
              <a:rPr lang="en-GB" sz="1500" dirty="0" err="1" smtClean="0">
                <a:latin typeface="Lucida Console"/>
                <a:cs typeface="Lucida Console"/>
              </a:rPr>
              <a:t>ALL$sex</a:t>
            </a:r>
            <a:r>
              <a:rPr lang="en-GB" sz="1500" dirty="0" smtClean="0">
                <a:latin typeface="Lucida Console"/>
                <a:cs typeface="Lucida Console"/>
              </a:rPr>
              <a:t> == "F"]</a:t>
            </a:r>
          </a:p>
          <a:p>
            <a:r>
              <a:rPr lang="en-GB" sz="1500" dirty="0" smtClean="0">
                <a:latin typeface="Lucida Console"/>
                <a:cs typeface="Lucida Console"/>
              </a:rPr>
              <a:t>&gt; females</a:t>
            </a:r>
          </a:p>
          <a:p>
            <a:r>
              <a:rPr lang="en-GB" sz="1500" dirty="0" err="1" smtClean="0">
                <a:latin typeface="Lucida Console"/>
                <a:cs typeface="Lucida Console"/>
              </a:rPr>
              <a:t>ExpressionSet</a:t>
            </a:r>
            <a:r>
              <a:rPr lang="en-GB" sz="1500" dirty="0" smtClean="0">
                <a:latin typeface="Lucida Console"/>
                <a:cs typeface="Lucida Console"/>
              </a:rPr>
              <a:t> (</a:t>
            </a:r>
            <a:r>
              <a:rPr lang="en-GB" sz="1500" dirty="0" err="1" smtClean="0">
                <a:latin typeface="Lucida Console"/>
                <a:cs typeface="Lucida Console"/>
              </a:rPr>
              <a:t>storageMode</a:t>
            </a:r>
            <a:r>
              <a:rPr lang="en-GB" sz="1500" dirty="0" smtClean="0">
                <a:latin typeface="Lucida Console"/>
                <a:cs typeface="Lucida Console"/>
              </a:rPr>
              <a:t>: </a:t>
            </a:r>
            <a:r>
              <a:rPr lang="en-GB" sz="1500" dirty="0" err="1" smtClean="0">
                <a:latin typeface="Lucida Console"/>
                <a:cs typeface="Lucida Console"/>
              </a:rPr>
              <a:t>lockedEnvironment</a:t>
            </a:r>
            <a:r>
              <a:rPr lang="en-GB" sz="15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sz="1500" dirty="0" err="1" smtClean="0">
                <a:latin typeface="Lucida Console"/>
                <a:cs typeface="Lucida Console"/>
              </a:rPr>
              <a:t>assayData</a:t>
            </a:r>
            <a:r>
              <a:rPr lang="en-GB" sz="1500" dirty="0" smtClean="0">
                <a:latin typeface="Lucida Console"/>
                <a:cs typeface="Lucida Console"/>
              </a:rPr>
              <a:t>: 12625 features, 45 samples </a:t>
            </a:r>
          </a:p>
          <a:p>
            <a:r>
              <a:rPr lang="en-GB" sz="1500" dirty="0" smtClean="0">
                <a:latin typeface="Lucida Console"/>
                <a:cs typeface="Lucida Console"/>
              </a:rPr>
              <a:t>…</a:t>
            </a:r>
          </a:p>
          <a:p>
            <a:r>
              <a:rPr lang="en-US" sz="1500" dirty="0">
                <a:latin typeface="Lucida Console"/>
                <a:cs typeface="Lucida Console"/>
              </a:rPr>
              <a:t>&gt; </a:t>
            </a:r>
            <a:r>
              <a:rPr lang="en-US" sz="1500" dirty="0" err="1">
                <a:latin typeface="Lucida Console"/>
                <a:cs typeface="Lucida Console"/>
              </a:rPr>
              <a:t>anyB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dirty="0" err="1">
                <a:latin typeface="Lucida Console"/>
                <a:cs typeface="Lucida Console"/>
              </a:rPr>
              <a:t>grep</a:t>
            </a:r>
            <a:r>
              <a:rPr lang="en-US" sz="1500" dirty="0">
                <a:latin typeface="Lucida Console"/>
                <a:cs typeface="Lucida Console"/>
              </a:rPr>
              <a:t>("^B", ALL$BT)</a:t>
            </a:r>
          </a:p>
          <a:p>
            <a:r>
              <a:rPr lang="en-US" sz="1500" dirty="0">
                <a:latin typeface="Lucida Console"/>
                <a:cs typeface="Lucida Console"/>
              </a:rPr>
              <a:t>&gt; </a:t>
            </a:r>
            <a:r>
              <a:rPr lang="en-US" sz="1500" dirty="0" err="1">
                <a:latin typeface="Lucida Console"/>
                <a:cs typeface="Lucida Console"/>
              </a:rPr>
              <a:t>anyB</a:t>
            </a:r>
            <a:endParaRPr lang="en-US" sz="1500" dirty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&gt; ALL[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 err="1">
                <a:latin typeface="Lucida Console"/>
                <a:cs typeface="Lucida Console"/>
              </a:rPr>
              <a:t>anyB</a:t>
            </a:r>
            <a:r>
              <a:rPr lang="en-US" sz="1500" dirty="0">
                <a:latin typeface="Lucida Console"/>
                <a:cs typeface="Lucida Console"/>
              </a:rPr>
              <a:t>]</a:t>
            </a:r>
          </a:p>
          <a:p>
            <a:r>
              <a:rPr lang="en-US" sz="1500" dirty="0" err="1">
                <a:latin typeface="Lucida Console"/>
                <a:cs typeface="Lucida Console"/>
              </a:rPr>
              <a:t>ExpressionSet</a:t>
            </a:r>
            <a:r>
              <a:rPr lang="en-US" sz="1500" dirty="0">
                <a:latin typeface="Lucida Console"/>
                <a:cs typeface="Lucida Console"/>
              </a:rPr>
              <a:t> (</a:t>
            </a:r>
            <a:r>
              <a:rPr lang="en-US" sz="1500" dirty="0" err="1">
                <a:latin typeface="Lucida Console"/>
                <a:cs typeface="Lucida Console"/>
              </a:rPr>
              <a:t>storageMode</a:t>
            </a:r>
            <a:r>
              <a:rPr lang="en-US" sz="1500" dirty="0">
                <a:latin typeface="Lucida Console"/>
                <a:cs typeface="Lucida Console"/>
              </a:rPr>
              <a:t>: </a:t>
            </a:r>
            <a:r>
              <a:rPr lang="en-US" sz="1500" dirty="0" err="1">
                <a:latin typeface="Lucida Console"/>
                <a:cs typeface="Lucida Console"/>
              </a:rPr>
              <a:t>lockedEnvironment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r>
              <a:rPr lang="en-US" sz="1500" dirty="0" err="1">
                <a:latin typeface="Lucida Console"/>
                <a:cs typeface="Lucida Console"/>
              </a:rPr>
              <a:t>assayData</a:t>
            </a:r>
            <a:r>
              <a:rPr lang="en-US" sz="1500" dirty="0">
                <a:latin typeface="Lucida Console"/>
                <a:cs typeface="Lucida Console"/>
              </a:rPr>
              <a:t>: 12625 features, 95 samples 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= </a:t>
            </a:r>
            <a:r>
              <a:rPr lang="en-US" sz="1500" dirty="0" err="1" smtClean="0">
                <a:latin typeface="Lucida Console"/>
                <a:cs typeface="Lucida Console"/>
              </a:rPr>
              <a:t>exprs</a:t>
            </a:r>
            <a:r>
              <a:rPr lang="en-US" sz="1500" dirty="0" smtClean="0">
                <a:latin typeface="Lucida Console"/>
                <a:cs typeface="Lucida Console"/>
              </a:rPr>
              <a:t>(ALL)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&gt; </a:t>
            </a:r>
            <a:r>
              <a:rPr lang="en-US" sz="1500" dirty="0" err="1" smtClean="0">
                <a:latin typeface="Lucida Console"/>
                <a:cs typeface="Lucida Console"/>
              </a:rPr>
              <a:t>exp</a:t>
            </a:r>
            <a:r>
              <a:rPr lang="en-US" sz="1500" dirty="0" smtClean="0">
                <a:latin typeface="Lucida Console"/>
                <a:cs typeface="Lucida Console"/>
              </a:rPr>
              <a:t>[2:3,4:5]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             04006    04007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1001_at   4.922627 4.844565</a:t>
            </a:r>
          </a:p>
          <a:p>
            <a:r>
              <a:rPr lang="en-US" sz="1500" dirty="0" smtClean="0">
                <a:latin typeface="Lucida Console"/>
                <a:cs typeface="Lucida Console"/>
              </a:rPr>
              <a:t>1002_f_at 4.206798 3.416923</a:t>
            </a: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834" y="1075834"/>
            <a:ext cx="301732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Considerar</a:t>
            </a:r>
            <a:r>
              <a:rPr lang="en-US" dirty="0" smtClean="0"/>
              <a:t> 4ª a 7ª </a:t>
            </a:r>
            <a:r>
              <a:rPr lang="en-US" dirty="0" err="1" smtClean="0"/>
              <a:t>amostras</a:t>
            </a:r>
            <a:r>
              <a:rPr lang="en-US" dirty="0" smtClean="0"/>
              <a:t> e 2º a 4º genes; </a:t>
            </a: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metadados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amostras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0990" y="2672458"/>
            <a:ext cx="301732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 </a:t>
            </a:r>
            <a:r>
              <a:rPr lang="en-US" dirty="0" err="1" smtClean="0"/>
              <a:t>cuja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“sex” == “F”; </a:t>
            </a:r>
            <a:r>
              <a:rPr lang="en-US" dirty="0" err="1" smtClean="0"/>
              <a:t>resultado</a:t>
            </a:r>
            <a:r>
              <a:rPr lang="en-US" dirty="0" smtClean="0"/>
              <a:t>: </a:t>
            </a:r>
            <a:r>
              <a:rPr lang="en-US" dirty="0" err="1" smtClean="0"/>
              <a:t>ExpressionSet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7854" y="5473005"/>
            <a:ext cx="359655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expressão</a:t>
            </a:r>
            <a:r>
              <a:rPr lang="en-US" dirty="0" smtClean="0"/>
              <a:t> dos genes 2 e 3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amostras</a:t>
            </a:r>
            <a:r>
              <a:rPr lang="en-US" dirty="0" smtClean="0"/>
              <a:t> 4 e 5;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0819" y="4042585"/>
            <a:ext cx="33033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 </a:t>
            </a:r>
            <a:r>
              <a:rPr lang="en-US" dirty="0" err="1" smtClean="0"/>
              <a:t>cuja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campo BT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6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Pré-processamento dos dados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70218" y="1524000"/>
            <a:ext cx="7793938" cy="4833676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pt-PT" sz="2800" dirty="0" smtClean="0">
                <a:latin typeface="Arial" charset="0"/>
              </a:rPr>
              <a:t>Mesmo quando já temos os dados na forma de uma matriz genes x amostras há necessidade de algumas tarefas adicionais de pré-processamento para várias tarefas de análise de dados</a:t>
            </a:r>
          </a:p>
          <a:p>
            <a:pPr eaLnBrk="1" hangingPunct="1">
              <a:lnSpc>
                <a:spcPct val="120000"/>
              </a:lnSpc>
            </a:pPr>
            <a:r>
              <a:rPr lang="pt-PT" sz="2800" dirty="0" smtClean="0">
                <a:latin typeface="Arial" charset="0"/>
              </a:rPr>
              <a:t>Passos do pré-processamento a este nível incluem tratamento de valores omissos, normalização, filtros de </a:t>
            </a:r>
            <a:r>
              <a:rPr lang="pt-PT" sz="2800" i="1" dirty="0" err="1" smtClean="0">
                <a:latin typeface="Arial" charset="0"/>
              </a:rPr>
              <a:t>flat</a:t>
            </a:r>
            <a:r>
              <a:rPr lang="pt-PT" sz="2800" i="1" dirty="0" smtClean="0">
                <a:latin typeface="Arial" charset="0"/>
              </a:rPr>
              <a:t> </a:t>
            </a:r>
            <a:r>
              <a:rPr lang="pt-PT" sz="2800" i="1" dirty="0" err="1" smtClean="0">
                <a:latin typeface="Arial" charset="0"/>
              </a:rPr>
              <a:t>patterns</a:t>
            </a:r>
            <a:r>
              <a:rPr lang="pt-PT" sz="2800" dirty="0" smtClean="0">
                <a:latin typeface="Arial" charset="0"/>
              </a:rPr>
              <a:t>, transformações logarítmicas, etc.</a:t>
            </a:r>
          </a:p>
          <a:p>
            <a:pPr eaLnBrk="1" hangingPunct="1">
              <a:lnSpc>
                <a:spcPct val="120000"/>
              </a:lnSpc>
            </a:pPr>
            <a:r>
              <a:rPr lang="pt-PT" sz="2800" dirty="0" smtClean="0">
                <a:latin typeface="Arial" charset="0"/>
              </a:rPr>
              <a:t>Estes passos permitem que os dados sejam de dimensões mais tratáveis e que estejam em gamas de valores adequadas para análise posterior</a:t>
            </a:r>
          </a:p>
          <a:p>
            <a:pPr eaLnBrk="1" hangingPunct="1"/>
            <a:endParaRPr lang="pt-PT" sz="2800" dirty="0">
              <a:latin typeface="Arial" charset="0"/>
            </a:endParaRPr>
          </a:p>
          <a:p>
            <a:pPr eaLnBrk="1" hangingPunct="1"/>
            <a:endParaRPr lang="pt-PT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7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>
                <a:latin typeface="Arial" charset="0"/>
              </a:rPr>
              <a:t>Transformação logarítmica</a:t>
            </a:r>
          </a:p>
        </p:txBody>
      </p:sp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52425" y="1563688"/>
            <a:ext cx="76327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 dirty="0" err="1"/>
              <a:t>Rácio</a:t>
            </a:r>
            <a:r>
              <a:rPr lang="en-GB" sz="2000" dirty="0"/>
              <a:t> = </a:t>
            </a:r>
            <a:r>
              <a:rPr lang="da-DK" sz="2000" dirty="0" err="1"/>
              <a:t>Nível</a:t>
            </a:r>
            <a:r>
              <a:rPr lang="da-DK" sz="2000" dirty="0"/>
              <a:t> RNA</a:t>
            </a:r>
            <a:r>
              <a:rPr lang="en-GB" sz="2000" dirty="0"/>
              <a:t> </a:t>
            </a:r>
            <a:r>
              <a:rPr lang="en-GB" sz="2000" u="sng" dirty="0" err="1"/>
              <a:t>experiência</a:t>
            </a:r>
            <a:r>
              <a:rPr lang="da-DK" sz="2000" dirty="0"/>
              <a:t> </a:t>
            </a:r>
            <a:r>
              <a:rPr lang="en-GB" sz="2000" dirty="0"/>
              <a:t>/ </a:t>
            </a:r>
            <a:r>
              <a:rPr lang="da-DK" sz="2000" dirty="0" err="1"/>
              <a:t>Nível</a:t>
            </a:r>
            <a:r>
              <a:rPr lang="da-DK" sz="2000" dirty="0"/>
              <a:t> RNA </a:t>
            </a:r>
            <a:r>
              <a:rPr lang="da-DK" sz="2000" u="sng" dirty="0" err="1"/>
              <a:t>controlo</a:t>
            </a:r>
            <a:endParaRPr lang="en-GB" sz="2000" u="sng" dirty="0"/>
          </a:p>
          <a:p>
            <a:pPr>
              <a:spcBef>
                <a:spcPct val="50000"/>
              </a:spcBef>
            </a:pPr>
            <a:endParaRPr lang="en-GB" sz="2000" dirty="0"/>
          </a:p>
          <a:p>
            <a:pPr>
              <a:spcBef>
                <a:spcPct val="50000"/>
              </a:spcBef>
            </a:pPr>
            <a:endParaRPr lang="da-DK" sz="2000" dirty="0"/>
          </a:p>
          <a:p>
            <a:pPr>
              <a:spcBef>
                <a:spcPct val="50000"/>
              </a:spcBef>
            </a:pPr>
            <a:endParaRPr lang="da-DK" sz="2000" dirty="0"/>
          </a:p>
        </p:txBody>
      </p:sp>
      <p:grpSp>
        <p:nvGrpSpPr>
          <p:cNvPr id="30723" name="Group 5"/>
          <p:cNvGrpSpPr>
            <a:grpSpLocks/>
          </p:cNvGrpSpPr>
          <p:nvPr/>
        </p:nvGrpSpPr>
        <p:grpSpPr bwMode="auto">
          <a:xfrm>
            <a:off x="4062413" y="3219450"/>
            <a:ext cx="3648075" cy="3203575"/>
            <a:chOff x="1787" y="2006"/>
            <a:chExt cx="2298" cy="2018"/>
          </a:xfrm>
        </p:grpSpPr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 rot="16200000" flipH="1">
              <a:off x="1129" y="2727"/>
              <a:ext cx="15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800"/>
                <a:t>log </a:t>
              </a:r>
              <a:r>
                <a:rPr lang="en-GB" sz="1800" baseline="-25000"/>
                <a:t>2 </a:t>
              </a:r>
              <a:r>
                <a:rPr lang="en-GB" sz="1800"/>
                <a:t>rácio</a:t>
              </a:r>
              <a:endParaRPr lang="en-GB"/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2309" y="2090"/>
              <a:ext cx="1632" cy="1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2304" y="3793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800"/>
                <a:t>rácio</a:t>
              </a:r>
              <a:endParaRPr lang="en-GB"/>
            </a:p>
          </p:txBody>
        </p:sp>
        <p:sp>
          <p:nvSpPr>
            <p:cNvPr id="30733" name="Freeform 9"/>
            <p:cNvSpPr>
              <a:spLocks/>
            </p:cNvSpPr>
            <p:nvPr/>
          </p:nvSpPr>
          <p:spPr bwMode="auto">
            <a:xfrm>
              <a:off x="2357" y="2138"/>
              <a:ext cx="1584" cy="1520"/>
            </a:xfrm>
            <a:custGeom>
              <a:avLst/>
              <a:gdLst>
                <a:gd name="T0" fmla="*/ 0 w 1392"/>
                <a:gd name="T1" fmla="*/ 1187 h 1584"/>
                <a:gd name="T2" fmla="*/ 236 w 1392"/>
                <a:gd name="T3" fmla="*/ 719 h 1584"/>
                <a:gd name="T4" fmla="*/ 710 w 1392"/>
                <a:gd name="T5" fmla="*/ 432 h 1584"/>
                <a:gd name="T6" fmla="*/ 1898 w 1392"/>
                <a:gd name="T7" fmla="*/ 179 h 1584"/>
                <a:gd name="T8" fmla="*/ 3439 w 1392"/>
                <a:gd name="T9" fmla="*/ 0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584"/>
                <a:gd name="T17" fmla="*/ 1392 w 1392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584">
                  <a:moveTo>
                    <a:pt x="0" y="1584"/>
                  </a:moveTo>
                  <a:cubicBezTo>
                    <a:pt x="24" y="1356"/>
                    <a:pt x="48" y="1128"/>
                    <a:pt x="96" y="960"/>
                  </a:cubicBezTo>
                  <a:cubicBezTo>
                    <a:pt x="144" y="792"/>
                    <a:pt x="176" y="696"/>
                    <a:pt x="288" y="576"/>
                  </a:cubicBezTo>
                  <a:cubicBezTo>
                    <a:pt x="400" y="456"/>
                    <a:pt x="584" y="336"/>
                    <a:pt x="768" y="240"/>
                  </a:cubicBezTo>
                  <a:cubicBezTo>
                    <a:pt x="952" y="144"/>
                    <a:pt x="1288" y="40"/>
                    <a:pt x="13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>
              <a:off x="2261" y="2858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1"/>
            <p:cNvSpPr>
              <a:spLocks noChangeShapeType="1"/>
            </p:cNvSpPr>
            <p:nvPr/>
          </p:nvSpPr>
          <p:spPr bwMode="auto">
            <a:xfrm>
              <a:off x="2261" y="3242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2"/>
            <p:cNvSpPr>
              <a:spLocks noChangeShapeType="1"/>
            </p:cNvSpPr>
            <p:nvPr/>
          </p:nvSpPr>
          <p:spPr bwMode="auto">
            <a:xfrm>
              <a:off x="2261" y="2474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 rot="5400000">
              <a:off x="3078" y="3673"/>
              <a:ext cx="96" cy="1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4"/>
            <p:cNvSpPr>
              <a:spLocks noChangeShapeType="1"/>
            </p:cNvSpPr>
            <p:nvPr/>
          </p:nvSpPr>
          <p:spPr bwMode="auto">
            <a:xfrm rot="5400000">
              <a:off x="2646" y="3673"/>
              <a:ext cx="96" cy="1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 rot="5400000">
              <a:off x="3510" y="3673"/>
              <a:ext cx="96" cy="1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Text Box 16"/>
            <p:cNvSpPr txBox="1">
              <a:spLocks noChangeArrowheads="1"/>
            </p:cNvSpPr>
            <p:nvPr/>
          </p:nvSpPr>
          <p:spPr bwMode="auto">
            <a:xfrm>
              <a:off x="2213" y="367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0</a:t>
              </a:r>
            </a:p>
          </p:txBody>
        </p:sp>
        <p:sp>
          <p:nvSpPr>
            <p:cNvPr id="30741" name="Text Box 17"/>
            <p:cNvSpPr txBox="1">
              <a:spLocks noChangeArrowheads="1"/>
            </p:cNvSpPr>
            <p:nvPr/>
          </p:nvSpPr>
          <p:spPr bwMode="auto">
            <a:xfrm>
              <a:off x="2117" y="2006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1</a:t>
              </a:r>
            </a:p>
          </p:txBody>
        </p:sp>
        <p:sp>
          <p:nvSpPr>
            <p:cNvPr id="30742" name="Text Box 18"/>
            <p:cNvSpPr txBox="1">
              <a:spLocks noChangeArrowheads="1"/>
            </p:cNvSpPr>
            <p:nvPr/>
          </p:nvSpPr>
          <p:spPr bwMode="auto">
            <a:xfrm>
              <a:off x="2117" y="357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-1</a:t>
              </a:r>
            </a:p>
          </p:txBody>
        </p:sp>
        <p:sp>
          <p:nvSpPr>
            <p:cNvPr id="30743" name="Text Box 19"/>
            <p:cNvSpPr txBox="1">
              <a:spLocks noChangeArrowheads="1"/>
            </p:cNvSpPr>
            <p:nvPr/>
          </p:nvSpPr>
          <p:spPr bwMode="auto">
            <a:xfrm>
              <a:off x="3029" y="367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30744" name="Text Box 20"/>
            <p:cNvSpPr txBox="1">
              <a:spLocks noChangeArrowheads="1"/>
            </p:cNvSpPr>
            <p:nvPr/>
          </p:nvSpPr>
          <p:spPr bwMode="auto">
            <a:xfrm>
              <a:off x="3845" y="367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10</a:t>
              </a:r>
            </a:p>
          </p:txBody>
        </p:sp>
        <p:sp>
          <p:nvSpPr>
            <p:cNvPr id="30745" name="Text Box 21"/>
            <p:cNvSpPr txBox="1">
              <a:spLocks noChangeArrowheads="1"/>
            </p:cNvSpPr>
            <p:nvPr/>
          </p:nvSpPr>
          <p:spPr bwMode="auto">
            <a:xfrm>
              <a:off x="1973" y="314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-0.5</a:t>
              </a:r>
            </a:p>
          </p:txBody>
        </p:sp>
        <p:sp>
          <p:nvSpPr>
            <p:cNvPr id="30746" name="Text Box 22"/>
            <p:cNvSpPr txBox="1">
              <a:spLocks noChangeArrowheads="1"/>
            </p:cNvSpPr>
            <p:nvPr/>
          </p:nvSpPr>
          <p:spPr bwMode="auto">
            <a:xfrm>
              <a:off x="2021" y="237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0.5</a:t>
              </a:r>
            </a:p>
          </p:txBody>
        </p:sp>
        <p:sp>
          <p:nvSpPr>
            <p:cNvPr id="30747" name="Text Box 23"/>
            <p:cNvSpPr txBox="1">
              <a:spLocks noChangeArrowheads="1"/>
            </p:cNvSpPr>
            <p:nvPr/>
          </p:nvSpPr>
          <p:spPr bwMode="auto">
            <a:xfrm>
              <a:off x="2117" y="276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/>
                <a:t>0</a:t>
              </a:r>
            </a:p>
          </p:txBody>
        </p:sp>
      </p:grpSp>
      <p:sp>
        <p:nvSpPr>
          <p:cNvPr id="30724" name="Line 24"/>
          <p:cNvSpPr>
            <a:spLocks noChangeShapeType="1"/>
          </p:cNvSpPr>
          <p:nvPr/>
        </p:nvSpPr>
        <p:spPr bwMode="auto">
          <a:xfrm>
            <a:off x="2743200" y="2905125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25"/>
          <p:cNvSpPr txBox="1">
            <a:spLocks noChangeArrowheads="1"/>
          </p:cNvSpPr>
          <p:nvPr/>
        </p:nvSpPr>
        <p:spPr bwMode="auto">
          <a:xfrm>
            <a:off x="2601913" y="290512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a-DK"/>
              <a:t>0      1                                                      </a:t>
            </a:r>
            <a:endParaRPr lang="en-GB"/>
          </a:p>
        </p:txBody>
      </p:sp>
      <p:sp>
        <p:nvSpPr>
          <p:cNvPr id="30726" name="AutoShape 26"/>
          <p:cNvSpPr>
            <a:spLocks/>
          </p:cNvSpPr>
          <p:nvPr/>
        </p:nvSpPr>
        <p:spPr bwMode="auto">
          <a:xfrm rot="5383850">
            <a:off x="3005138" y="2397125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27" name="AutoShape 27"/>
          <p:cNvSpPr>
            <a:spLocks/>
          </p:cNvSpPr>
          <p:nvPr/>
        </p:nvSpPr>
        <p:spPr bwMode="auto">
          <a:xfrm rot="5383850">
            <a:off x="5588000" y="609600"/>
            <a:ext cx="228600" cy="4191000"/>
          </a:xfrm>
          <a:prstGeom prst="leftBrace">
            <a:avLst>
              <a:gd name="adj1" fmla="val 152778"/>
              <a:gd name="adj2" fmla="val 495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28" name="Text Box 28"/>
          <p:cNvSpPr txBox="1">
            <a:spLocks noChangeArrowheads="1"/>
          </p:cNvSpPr>
          <p:nvPr/>
        </p:nvSpPr>
        <p:spPr bwMode="auto">
          <a:xfrm>
            <a:off x="2174875" y="2133600"/>
            <a:ext cx="5081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a-DK" sz="1800"/>
              <a:t>Exper. &lt; Controlo                 Exper. &gt; Controlo</a:t>
            </a:r>
            <a:endParaRPr lang="en-GB"/>
          </a:p>
        </p:txBody>
      </p:sp>
      <p:sp>
        <p:nvSpPr>
          <p:cNvPr id="30729" name="Text Box 35"/>
          <p:cNvSpPr txBox="1">
            <a:spLocks noChangeArrowheads="1"/>
          </p:cNvSpPr>
          <p:nvPr/>
        </p:nvSpPr>
        <p:spPr bwMode="auto">
          <a:xfrm>
            <a:off x="441325" y="3581400"/>
            <a:ext cx="2606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dirty="0"/>
              <a:t>Log base 2:</a:t>
            </a:r>
          </a:p>
          <a:p>
            <a:pPr eaLnBrk="1" hangingPunct="1"/>
            <a:endParaRPr lang="pt-PT" dirty="0"/>
          </a:p>
          <a:p>
            <a:pPr eaLnBrk="1" hangingPunct="1"/>
            <a:r>
              <a:rPr lang="pt-PT" dirty="0"/>
              <a:t>(…)</a:t>
            </a:r>
          </a:p>
          <a:p>
            <a:pPr eaLnBrk="1" hangingPunct="1"/>
            <a:r>
              <a:rPr lang="pt-PT" dirty="0"/>
              <a:t>Rácio ½– log = -1</a:t>
            </a:r>
          </a:p>
          <a:p>
            <a:pPr eaLnBrk="1" hangingPunct="1"/>
            <a:r>
              <a:rPr lang="pt-PT" dirty="0"/>
              <a:t>Rácio 1 - log = 0</a:t>
            </a:r>
          </a:p>
          <a:p>
            <a:pPr eaLnBrk="1" hangingPunct="1"/>
            <a:r>
              <a:rPr lang="pt-PT" dirty="0"/>
              <a:t>Rácio 2– log = 1</a:t>
            </a:r>
          </a:p>
          <a:p>
            <a:pPr eaLnBrk="1" hangingPunct="1"/>
            <a:r>
              <a:rPr lang="pt-PT" dirty="0"/>
              <a:t>Rácio 4 – log = 2</a:t>
            </a:r>
          </a:p>
          <a:p>
            <a:pPr eaLnBrk="1" hangingPunct="1"/>
            <a:r>
              <a:rPr lang="pt-PT" dirty="0"/>
              <a:t>(…)</a:t>
            </a:r>
          </a:p>
          <a:p>
            <a:pPr eaLnBrk="1" hangingPunct="1"/>
            <a:endParaRPr lang="pt-PT" dirty="0"/>
          </a:p>
        </p:txBody>
      </p:sp>
      <p:sp>
        <p:nvSpPr>
          <p:cNvPr id="2" name="TextBox 1"/>
          <p:cNvSpPr txBox="1"/>
          <p:nvPr/>
        </p:nvSpPr>
        <p:spPr>
          <a:xfrm>
            <a:off x="1049167" y="6392053"/>
            <a:ext cx="2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|log2</a:t>
            </a:r>
            <a:r>
              <a:rPr lang="en-US" dirty="0">
                <a:solidFill>
                  <a:srgbClr val="FF0000"/>
                </a:solidFill>
              </a:rPr>
              <a:t>(0.01</a:t>
            </a:r>
            <a:r>
              <a:rPr lang="en-US" dirty="0" smtClean="0">
                <a:solidFill>
                  <a:srgbClr val="FF0000"/>
                </a:solidFill>
              </a:rPr>
              <a:t>)|    ==  log2</a:t>
            </a:r>
            <a:r>
              <a:rPr lang="en-US" dirty="0">
                <a:solidFill>
                  <a:srgbClr val="FF0000"/>
                </a:solidFill>
              </a:rPr>
              <a:t>(100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 smtClean="0">
                <a:latin typeface="Arial" charset="0"/>
              </a:rPr>
              <a:t>Filtros de “</a:t>
            </a:r>
            <a:r>
              <a:rPr lang="pt-PT" b="1" dirty="0" err="1" smtClean="0">
                <a:latin typeface="Arial" charset="0"/>
              </a:rPr>
              <a:t>flat</a:t>
            </a:r>
            <a:r>
              <a:rPr lang="pt-PT" b="1" dirty="0" smtClean="0">
                <a:latin typeface="Arial" charset="0"/>
              </a:rPr>
              <a:t> </a:t>
            </a:r>
            <a:r>
              <a:rPr lang="pt-PT" b="1" dirty="0" err="1" smtClean="0">
                <a:latin typeface="Arial" charset="0"/>
              </a:rPr>
              <a:t>patterns</a:t>
            </a:r>
            <a:r>
              <a:rPr lang="pt-PT" b="1" dirty="0" smtClean="0">
                <a:latin typeface="Arial" charset="0"/>
              </a:rPr>
              <a:t>”</a:t>
            </a:r>
            <a:endParaRPr lang="pt-PT" b="1" dirty="0">
              <a:latin typeface="Arial" charset="0"/>
            </a:endParaRPr>
          </a:p>
        </p:txBody>
      </p:sp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533400" y="1647825"/>
            <a:ext cx="838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PT" dirty="0"/>
              <a:t> Genes com valores muito constantes normalmente não trazem informação relevante</a:t>
            </a:r>
          </a:p>
          <a:p>
            <a:pPr eaLnBrk="1" hangingPunct="1">
              <a:buFontTx/>
              <a:buChar char="•"/>
            </a:pPr>
            <a:endParaRPr lang="pt-PT" dirty="0"/>
          </a:p>
          <a:p>
            <a:pPr eaLnBrk="1" hangingPunct="1"/>
            <a:r>
              <a:rPr lang="pt-PT" dirty="0"/>
              <a:t>COMO DETECTAR ?</a:t>
            </a:r>
          </a:p>
          <a:p>
            <a:pPr eaLnBrk="1" hangingPunct="1"/>
            <a:endParaRPr lang="pt-PT" dirty="0"/>
          </a:p>
          <a:p>
            <a:pPr eaLnBrk="1" hangingPunct="1">
              <a:buFontTx/>
              <a:buChar char="•"/>
            </a:pPr>
            <a:r>
              <a:rPr lang="pt-PT" dirty="0"/>
              <a:t> Desvio padrão/ desvio absoluto </a:t>
            </a:r>
            <a:r>
              <a:rPr lang="pt-PT" dirty="0" smtClean="0"/>
              <a:t>médio / IQR</a:t>
            </a:r>
            <a:endParaRPr lang="pt-PT" dirty="0"/>
          </a:p>
          <a:p>
            <a:pPr eaLnBrk="1" hangingPunct="1">
              <a:buFontTx/>
              <a:buChar char="•"/>
            </a:pPr>
            <a:r>
              <a:rPr lang="pt-PT" dirty="0"/>
              <a:t> Valor dos picos mínimos e máximos (e.g. </a:t>
            </a:r>
            <a:r>
              <a:rPr lang="pt-PT" dirty="0" err="1"/>
              <a:t>max</a:t>
            </a:r>
            <a:r>
              <a:rPr lang="pt-PT" dirty="0"/>
              <a:t>/min)</a:t>
            </a:r>
          </a:p>
          <a:p>
            <a:pPr eaLnBrk="1" hangingPunct="1">
              <a:buFontTx/>
              <a:buChar char="•"/>
            </a:pPr>
            <a:endParaRPr lang="pt-PT" dirty="0"/>
          </a:p>
          <a:p>
            <a:pPr eaLnBrk="1" hangingPunct="1"/>
            <a:r>
              <a:rPr lang="pt-PT" dirty="0"/>
              <a:t>SOLUÇÃO</a:t>
            </a:r>
          </a:p>
          <a:p>
            <a:pPr eaLnBrk="1" hangingPunct="1">
              <a:buFontTx/>
              <a:buChar char="•"/>
            </a:pPr>
            <a:r>
              <a:rPr lang="pt-PT" dirty="0"/>
              <a:t> Remover estes genes da análise</a:t>
            </a:r>
          </a:p>
          <a:p>
            <a:pPr eaLnBrk="1" hangingPunct="1">
              <a:buFontTx/>
              <a:buChar char="•"/>
            </a:pPr>
            <a:r>
              <a:rPr lang="pt-PT" dirty="0"/>
              <a:t> Remover apenas os que têm valores </a:t>
            </a:r>
            <a:r>
              <a:rPr lang="pt-PT" dirty="0" smtClean="0"/>
              <a:t>médios próximos </a:t>
            </a:r>
            <a:r>
              <a:rPr lang="pt-PT" dirty="0"/>
              <a:t>de 0</a:t>
            </a:r>
          </a:p>
        </p:txBody>
      </p:sp>
    </p:spTree>
    <p:extLst>
      <p:ext uri="{BB962C8B-B14F-4D97-AF65-F5344CB8AC3E}">
        <p14:creationId xmlns:p14="http://schemas.microsoft.com/office/powerpoint/2010/main" val="306539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83263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Filtros</a:t>
            </a:r>
            <a:r>
              <a:rPr lang="en-US" b="1" dirty="0" smtClean="0">
                <a:solidFill>
                  <a:srgbClr val="31859C"/>
                </a:solidFill>
              </a:rPr>
              <a:t> flat patterns - </a:t>
            </a:r>
            <a:r>
              <a:rPr lang="en-US" b="1" dirty="0" err="1" smtClean="0">
                <a:solidFill>
                  <a:srgbClr val="31859C"/>
                </a:solidFill>
              </a:rPr>
              <a:t>exemplos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123" y="1330649"/>
            <a:ext cx="5500825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>
                <a:latin typeface="Lucida Console"/>
                <a:cs typeface="Lucida Console"/>
              </a:rPr>
              <a:t>library(</a:t>
            </a:r>
            <a:r>
              <a:rPr lang="en-US" sz="1600" dirty="0" err="1">
                <a:latin typeface="Lucida Console"/>
                <a:cs typeface="Lucida Console"/>
              </a:rPr>
              <a:t>genefilter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exp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(ALL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sds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rowSds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exp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m = median(</a:t>
            </a:r>
            <a:r>
              <a:rPr lang="en-US" sz="1600" dirty="0" err="1">
                <a:latin typeface="Lucida Console"/>
                <a:cs typeface="Lucida Console"/>
              </a:rPr>
              <a:t>sds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hist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sds</a:t>
            </a:r>
            <a:r>
              <a:rPr lang="en-US" sz="1600" dirty="0">
                <a:latin typeface="Lucida Console"/>
                <a:cs typeface="Lucida Console"/>
              </a:rPr>
              <a:t>, breaks = 50, col = "</a:t>
            </a:r>
            <a:r>
              <a:rPr lang="en-US" sz="1600" dirty="0" err="1">
                <a:latin typeface="Lucida Console"/>
                <a:cs typeface="Lucida Console"/>
              </a:rPr>
              <a:t>mistyrose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abline</a:t>
            </a:r>
            <a:r>
              <a:rPr lang="en-US" sz="1600" dirty="0">
                <a:latin typeface="Lucida Console"/>
                <a:cs typeface="Lucida Console"/>
              </a:rPr>
              <a:t>(v=m, </a:t>
            </a:r>
            <a:r>
              <a:rPr lang="en-US" sz="1600" dirty="0" smtClean="0">
                <a:latin typeface="Lucida Console"/>
                <a:cs typeface="Lucida Console"/>
              </a:rPr>
              <a:t>col="blue”,</a:t>
            </a:r>
            <a:r>
              <a:rPr lang="en-US" sz="1600" dirty="0" err="1" smtClean="0">
                <a:latin typeface="Lucida Console"/>
                <a:cs typeface="Lucida Console"/>
              </a:rPr>
              <a:t>lwd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4</a:t>
            </a:r>
            <a:r>
              <a:rPr lang="en-US" sz="1600" dirty="0" smtClean="0">
                <a:latin typeface="Lucida Console"/>
                <a:cs typeface="Lucida Console"/>
              </a:rPr>
              <a:t>,lty </a:t>
            </a:r>
            <a:r>
              <a:rPr lang="en-US" sz="1600" dirty="0">
                <a:latin typeface="Lucida Console"/>
                <a:cs typeface="Lucida Console"/>
              </a:rPr>
              <a:t>= 2)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abline</a:t>
            </a:r>
            <a:r>
              <a:rPr lang="en-US" sz="1600" dirty="0">
                <a:latin typeface="Lucida Console"/>
                <a:cs typeface="Lucida Console"/>
              </a:rPr>
              <a:t>(v=m*2, </a:t>
            </a:r>
            <a:r>
              <a:rPr lang="en-US" sz="1600" dirty="0" smtClean="0">
                <a:latin typeface="Lucida Console"/>
                <a:cs typeface="Lucida Console"/>
              </a:rPr>
              <a:t>col="red”,</a:t>
            </a:r>
            <a:r>
              <a:rPr lang="en-US" sz="1600" dirty="0" err="1" smtClean="0">
                <a:latin typeface="Lucida Console"/>
                <a:cs typeface="Lucida Console"/>
              </a:rPr>
              <a:t>lwd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4</a:t>
            </a:r>
            <a:r>
              <a:rPr lang="en-US" sz="1600" dirty="0" smtClean="0">
                <a:latin typeface="Lucida Console"/>
                <a:cs typeface="Lucida Console"/>
              </a:rPr>
              <a:t>,lty </a:t>
            </a:r>
            <a:r>
              <a:rPr lang="en-US" sz="1600" dirty="0">
                <a:latin typeface="Lucida Console"/>
                <a:cs typeface="Lucida Console"/>
              </a:rPr>
              <a:t>= 2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ALLr</a:t>
            </a:r>
            <a:r>
              <a:rPr lang="en-US" sz="1600" dirty="0">
                <a:latin typeface="Lucida Console"/>
                <a:cs typeface="Lucida Console"/>
              </a:rPr>
              <a:t> = ALL[</a:t>
            </a:r>
            <a:r>
              <a:rPr lang="en-US" sz="1600" dirty="0" err="1">
                <a:latin typeface="Lucida Console"/>
                <a:cs typeface="Lucida Console"/>
              </a:rPr>
              <a:t>sds</a:t>
            </a:r>
            <a:r>
              <a:rPr lang="en-US" sz="1600" dirty="0">
                <a:latin typeface="Lucida Console"/>
                <a:cs typeface="Lucida Console"/>
              </a:rPr>
              <a:t> &gt;= 3*median(</a:t>
            </a:r>
            <a:r>
              <a:rPr lang="en-US" sz="1600" dirty="0" err="1">
                <a:latin typeface="Lucida Console"/>
                <a:cs typeface="Lucida Console"/>
              </a:rPr>
              <a:t>sds</a:t>
            </a:r>
            <a:r>
              <a:rPr lang="en-US" sz="1600" dirty="0">
                <a:latin typeface="Lucida Console"/>
                <a:cs typeface="Lucida Console"/>
              </a:rPr>
              <a:t>), ]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ALLr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err="1">
                <a:latin typeface="Lucida Console"/>
                <a:cs typeface="Lucida Console"/>
              </a:rPr>
              <a:t>ExpressionSet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err="1" smtClean="0">
                <a:latin typeface="Lucida Console"/>
                <a:cs typeface="Lucida Console"/>
              </a:rPr>
              <a:t>assayData</a:t>
            </a:r>
            <a:r>
              <a:rPr lang="en-US" sz="1600" dirty="0">
                <a:latin typeface="Lucida Console"/>
                <a:cs typeface="Lucida Console"/>
              </a:rPr>
              <a:t>: 430 features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128 samples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82" y="3377132"/>
            <a:ext cx="5882169" cy="3521606"/>
          </a:xfrm>
          <a:prstGeom prst="rect">
            <a:avLst/>
          </a:prstGeom>
          <a:ln>
            <a:solidFill>
              <a:srgbClr val="A9A57C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0820" y="1226263"/>
            <a:ext cx="3261831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Filtra genes cujo desvio padrão dos valores de expressão é maior do que duas vezes a mediana dos desvios padrão de todos os genes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08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1859C"/>
                </a:solidFill>
              </a:rPr>
              <a:t>Filtros</a:t>
            </a:r>
            <a:r>
              <a:rPr lang="en-US" b="1" dirty="0">
                <a:solidFill>
                  <a:srgbClr val="31859C"/>
                </a:solidFill>
              </a:rPr>
              <a:t> flat patterns - </a:t>
            </a:r>
            <a:r>
              <a:rPr lang="en-US" b="1" dirty="0" err="1">
                <a:solidFill>
                  <a:srgbClr val="31859C"/>
                </a:solidFill>
              </a:rPr>
              <a:t>exemplos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82" y="1783276"/>
            <a:ext cx="487987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maximos</a:t>
            </a:r>
            <a:r>
              <a:rPr lang="en-US" dirty="0"/>
              <a:t> = apply(exp,1,max)</a:t>
            </a:r>
          </a:p>
          <a:p>
            <a:r>
              <a:rPr lang="en-US" dirty="0"/>
              <a:t>&gt; </a:t>
            </a:r>
            <a:r>
              <a:rPr lang="en-US" dirty="0" err="1"/>
              <a:t>minimos</a:t>
            </a:r>
            <a:r>
              <a:rPr lang="en-US" dirty="0"/>
              <a:t> = apply(exp,1,min)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vl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maximos</a:t>
            </a:r>
            <a:r>
              <a:rPr lang="en-US" dirty="0"/>
              <a:t>/</a:t>
            </a:r>
            <a:r>
              <a:rPr lang="en-US" dirty="0" err="1"/>
              <a:t>minimos</a:t>
            </a:r>
            <a:r>
              <a:rPr lang="en-US" dirty="0"/>
              <a:t> &gt; </a:t>
            </a:r>
            <a:r>
              <a:rPr lang="en-US" dirty="0" smtClean="0"/>
              <a:t>2</a:t>
            </a:r>
          </a:p>
          <a:p>
            <a:r>
              <a:rPr lang="en-US" dirty="0"/>
              <a:t>&gt; ALLm2=ALL[</a:t>
            </a:r>
            <a:r>
              <a:rPr lang="en-US" dirty="0" err="1"/>
              <a:t>vl</a:t>
            </a:r>
            <a:r>
              <a:rPr lang="en-US" dirty="0"/>
              <a:t>,]</a:t>
            </a:r>
          </a:p>
          <a:p>
            <a:r>
              <a:rPr lang="en-US" dirty="0"/>
              <a:t>&gt; ALLm2</a:t>
            </a:r>
          </a:p>
          <a:p>
            <a:r>
              <a:rPr lang="en-US" dirty="0" err="1"/>
              <a:t>ExpressionSet</a:t>
            </a:r>
            <a:r>
              <a:rPr lang="en-US" dirty="0"/>
              <a:t> (</a:t>
            </a:r>
            <a:r>
              <a:rPr lang="en-US" dirty="0" err="1"/>
              <a:t>storageMode</a:t>
            </a:r>
            <a:r>
              <a:rPr lang="en-US" dirty="0"/>
              <a:t>: </a:t>
            </a:r>
            <a:r>
              <a:rPr lang="en-US" dirty="0" err="1"/>
              <a:t>lockedEnvironment</a:t>
            </a:r>
            <a:r>
              <a:rPr lang="en-US" dirty="0"/>
              <a:t>)</a:t>
            </a:r>
          </a:p>
          <a:p>
            <a:r>
              <a:rPr lang="en-US" dirty="0" err="1"/>
              <a:t>assayData</a:t>
            </a:r>
            <a:r>
              <a:rPr lang="en-US" dirty="0"/>
              <a:t>: 1023 features, 128 samples 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8377" y="3922870"/>
            <a:ext cx="359882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Filtra genes cujo rácio do máximo valor sobre o mínimo valor de expressão seja superior a 2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911412" y="5378824"/>
            <a:ext cx="43154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Outros </a:t>
            </a:r>
            <a:r>
              <a:rPr lang="en-US" sz="2400" dirty="0" err="1" smtClean="0"/>
              <a:t>filtros</a:t>
            </a:r>
            <a:r>
              <a:rPr lang="en-US" sz="2400" dirty="0" smtClean="0"/>
              <a:t>: </a:t>
            </a:r>
            <a:r>
              <a:rPr lang="en-US" sz="2400" dirty="0" err="1" smtClean="0"/>
              <a:t>ver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nsFilter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sz="4000" b="1" dirty="0">
                <a:latin typeface="Arial" charset="0"/>
              </a:rPr>
              <a:t>Normalização – entre diferentes amostras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7247"/>
            <a:ext cx="7559347" cy="41787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PT" sz="2800" dirty="0">
                <a:latin typeface="Arial" charset="0"/>
              </a:rPr>
              <a:t>Tipicamente, os valores são </a:t>
            </a:r>
            <a:r>
              <a:rPr lang="pt-PT" sz="2800" dirty="0" err="1">
                <a:latin typeface="Arial" charset="0"/>
              </a:rPr>
              <a:t>re-escalonadas</a:t>
            </a:r>
            <a:r>
              <a:rPr lang="pt-PT" sz="2800" dirty="0">
                <a:latin typeface="Arial" charset="0"/>
              </a:rPr>
              <a:t> para ficarem dentro de limites normalizados (distribuição normal com média 0 e variância 1)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dirty="0">
                <a:latin typeface="Arial" charset="0"/>
              </a:rPr>
              <a:t>Como: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 Subtrair o valor de cada gene pela média (ou mediana) dos valores de expressão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 Dividir pelo desvio padrão da amostra (ou desvio absoluto médio)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 Por vezes faz-se apenas a primeira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199" y="6211019"/>
            <a:ext cx="435723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smtClean="0">
                <a:latin typeface="Lucida Console"/>
                <a:cs typeface="Lucida Console"/>
              </a:rPr>
              <a:t>exp_m2 = </a:t>
            </a:r>
            <a:r>
              <a:rPr lang="en-US" dirty="0" err="1" smtClean="0">
                <a:latin typeface="Lucida Console"/>
                <a:cs typeface="Lucida Console"/>
              </a:rPr>
              <a:t>exprs</a:t>
            </a:r>
            <a:r>
              <a:rPr lang="en-US" dirty="0">
                <a:latin typeface="Lucida Console"/>
                <a:cs typeface="Lucida Console"/>
              </a:rPr>
              <a:t>(ALLm2)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exprs</a:t>
            </a:r>
            <a:r>
              <a:rPr lang="en-US" dirty="0">
                <a:latin typeface="Lucida Console"/>
                <a:cs typeface="Lucida Console"/>
              </a:rPr>
              <a:t>(ALLm2) </a:t>
            </a:r>
            <a:r>
              <a:rPr lang="en-US" dirty="0" smtClean="0">
                <a:latin typeface="Lucida Console"/>
                <a:cs typeface="Lucida Console"/>
              </a:rPr>
              <a:t>= scale</a:t>
            </a:r>
            <a:r>
              <a:rPr lang="en-US" dirty="0">
                <a:latin typeface="Lucida Console"/>
                <a:cs typeface="Lucida Console"/>
              </a:rPr>
              <a:t>(exp_m2) </a:t>
            </a:r>
          </a:p>
        </p:txBody>
      </p:sp>
    </p:spTree>
    <p:extLst>
      <p:ext uri="{BB962C8B-B14F-4D97-AF65-F5344CB8AC3E}">
        <p14:creationId xmlns:p14="http://schemas.microsoft.com/office/powerpoint/2010/main" val="396307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Questões</a:t>
            </a:r>
            <a:r>
              <a:rPr lang="en-US" b="1" dirty="0" smtClean="0"/>
              <a:t> </a:t>
            </a:r>
            <a:r>
              <a:rPr lang="en-US" b="1" dirty="0" err="1" smtClean="0"/>
              <a:t>básicas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análise</a:t>
            </a:r>
            <a:r>
              <a:rPr lang="en-US" b="1" dirty="0" smtClean="0"/>
              <a:t> de dados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2199476"/>
              </p:ext>
            </p:extLst>
          </p:nvPr>
        </p:nvGraphicFramePr>
        <p:xfrm>
          <a:off x="1289393" y="1397000"/>
          <a:ext cx="7397407" cy="517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3555" y="2027675"/>
            <a:ext cx="2397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Inferência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estatística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55339" y="6163229"/>
            <a:ext cx="1254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Clustering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88830" y="4905164"/>
            <a:ext cx="1525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Classificação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4235" y="3652692"/>
            <a:ext cx="1718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Reconstrução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modelos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30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Expressão diferencial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599"/>
            <a:ext cx="8402918" cy="4657165"/>
          </a:xfrm>
        </p:spPr>
        <p:txBody>
          <a:bodyPr>
            <a:normAutofit/>
          </a:bodyPr>
          <a:lstStyle/>
          <a:p>
            <a:pPr eaLnBrk="1" hangingPunct="1"/>
            <a:r>
              <a:rPr lang="pt-PT" sz="2400" dirty="0">
                <a:latin typeface="Arial" charset="0"/>
              </a:rPr>
              <a:t>Em termos de investigação biológica é muito importante </a:t>
            </a:r>
            <a:r>
              <a:rPr lang="pt-PT" sz="2400" b="1" dirty="0">
                <a:solidFill>
                  <a:srgbClr val="A47B38"/>
                </a:solidFill>
                <a:latin typeface="Arial" charset="0"/>
              </a:rPr>
              <a:t>identificar o conjunto de genes que têm níveis diferentes de expressão</a:t>
            </a:r>
            <a:r>
              <a:rPr lang="pt-PT" sz="2400" dirty="0">
                <a:solidFill>
                  <a:srgbClr val="A47B38"/>
                </a:solidFill>
                <a:latin typeface="Arial" charset="0"/>
              </a:rPr>
              <a:t> </a:t>
            </a:r>
            <a:r>
              <a:rPr lang="pt-PT" sz="2400" dirty="0">
                <a:latin typeface="Arial" charset="0"/>
              </a:rPr>
              <a:t>comparando duas condições experimentais (e.g. célula normal </a:t>
            </a:r>
            <a:r>
              <a:rPr lang="pt-PT" sz="2400" dirty="0" err="1">
                <a:latin typeface="Arial" charset="0"/>
              </a:rPr>
              <a:t>vs</a:t>
            </a:r>
            <a:r>
              <a:rPr lang="pt-PT" sz="2400" dirty="0">
                <a:latin typeface="Arial" charset="0"/>
              </a:rPr>
              <a:t> cancerígena, </a:t>
            </a:r>
            <a:r>
              <a:rPr lang="pt-PT" sz="2400" dirty="0" err="1">
                <a:latin typeface="Arial" charset="0"/>
              </a:rPr>
              <a:t>wild</a:t>
            </a:r>
            <a:r>
              <a:rPr lang="pt-PT" sz="2400" dirty="0">
                <a:latin typeface="Arial" charset="0"/>
              </a:rPr>
              <a:t> </a:t>
            </a:r>
            <a:r>
              <a:rPr lang="pt-PT" sz="2400" dirty="0" err="1">
                <a:latin typeface="Arial" charset="0"/>
              </a:rPr>
              <a:t>type</a:t>
            </a:r>
            <a:r>
              <a:rPr lang="pt-PT" sz="2400" dirty="0">
                <a:latin typeface="Arial" charset="0"/>
              </a:rPr>
              <a:t> </a:t>
            </a:r>
            <a:r>
              <a:rPr lang="pt-PT" sz="2400" dirty="0" err="1">
                <a:latin typeface="Arial" charset="0"/>
              </a:rPr>
              <a:t>vs</a:t>
            </a:r>
            <a:r>
              <a:rPr lang="pt-PT" sz="2400" dirty="0">
                <a:latin typeface="Arial" charset="0"/>
              </a:rPr>
              <a:t> mutante).</a:t>
            </a:r>
          </a:p>
          <a:p>
            <a:pPr eaLnBrk="1" hangingPunct="1"/>
            <a:endParaRPr lang="pt-PT" sz="2400" dirty="0">
              <a:latin typeface="Arial" charset="0"/>
            </a:endParaRPr>
          </a:p>
          <a:p>
            <a:pPr eaLnBrk="1" hangingPunct="1"/>
            <a:r>
              <a:rPr lang="pt-PT" sz="2400" dirty="0">
                <a:latin typeface="Arial" charset="0"/>
              </a:rPr>
              <a:t>A identificação dos genes que são </a:t>
            </a:r>
            <a:r>
              <a:rPr lang="pt-PT" sz="2400" dirty="0" err="1">
                <a:latin typeface="Arial" charset="0"/>
              </a:rPr>
              <a:t>diferencialmente</a:t>
            </a:r>
            <a:r>
              <a:rPr lang="pt-PT" sz="2400" dirty="0">
                <a:latin typeface="Arial" charset="0"/>
              </a:rPr>
              <a:t> expressos assenta em </a:t>
            </a:r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testes estatísticos de hipóteses</a:t>
            </a:r>
            <a:r>
              <a:rPr lang="pt-PT" sz="2400" dirty="0">
                <a:latin typeface="Arial" charset="0"/>
              </a:rPr>
              <a:t>, baseados na presunção de que os valores de expressão genética são “gerados” seguindo uma distribuição normal.</a:t>
            </a:r>
          </a:p>
          <a:p>
            <a:pPr eaLnBrk="1" hangingPunct="1"/>
            <a:endParaRPr lang="pt-PT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5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>
                <a:latin typeface="Arial" charset="0"/>
              </a:rPr>
              <a:t>Expressão diferencial</a:t>
            </a:r>
          </a:p>
        </p:txBody>
      </p:sp>
      <p:pic>
        <p:nvPicPr>
          <p:cNvPr id="34818" name="Picture 4" descr="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628775"/>
            <a:ext cx="5854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371600" y="6019800"/>
            <a:ext cx="693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PT" dirty="0"/>
              <a:t>Hipótese nula: As médias dos níveis de transcrição das duas situações são idênticas?</a:t>
            </a:r>
          </a:p>
        </p:txBody>
      </p:sp>
    </p:spTree>
    <p:extLst>
      <p:ext uri="{BB962C8B-B14F-4D97-AF65-F5344CB8AC3E}">
        <p14:creationId xmlns:p14="http://schemas.microsoft.com/office/powerpoint/2010/main" val="10178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 t="28204" r="16328" b="28229"/>
          <a:stretch/>
        </p:blipFill>
        <p:spPr bwMode="auto">
          <a:xfrm>
            <a:off x="2075783" y="4542118"/>
            <a:ext cx="7049009" cy="231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Ferramenta : R/ </a:t>
            </a:r>
            <a:r>
              <a:rPr lang="pt-PT" b="1" dirty="0" err="1" smtClean="0"/>
              <a:t>Bioconductor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56" y="1417638"/>
            <a:ext cx="7620000" cy="4800600"/>
          </a:xfrm>
        </p:spPr>
        <p:txBody>
          <a:bodyPr>
            <a:normAutofit/>
          </a:bodyPr>
          <a:lstStyle/>
          <a:p>
            <a:r>
              <a:rPr lang="pt-PT" sz="2800" dirty="0" err="1" smtClean="0"/>
              <a:t>Bioconductor</a:t>
            </a:r>
            <a:r>
              <a:rPr lang="pt-PT" sz="2800" dirty="0" smtClean="0"/>
              <a:t>: conjunto de </a:t>
            </a:r>
            <a:r>
              <a:rPr lang="pt-PT" sz="2800" i="1" dirty="0" err="1" smtClean="0"/>
              <a:t>packages</a:t>
            </a:r>
            <a:r>
              <a:rPr lang="pt-PT" sz="2800" dirty="0" smtClean="0"/>
              <a:t> do R para análise e compreensão de dados </a:t>
            </a:r>
            <a:r>
              <a:rPr lang="pt-PT" sz="2800" dirty="0" err="1" smtClean="0"/>
              <a:t>genómicos</a:t>
            </a:r>
            <a:endParaRPr lang="pt-PT" sz="2800" dirty="0" smtClean="0"/>
          </a:p>
          <a:p>
            <a:r>
              <a:rPr lang="pt-PT" sz="2800" dirty="0" smtClean="0"/>
              <a:t>Instalação de packages </a:t>
            </a:r>
            <a:r>
              <a:rPr lang="pt-PT" sz="2800" i="1" dirty="0" err="1" smtClean="0"/>
              <a:t>Bioconductor</a:t>
            </a:r>
            <a:endParaRPr lang="pt-PT" sz="2800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pt-PT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PT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PT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("http://bioconductor.org/biocLite.R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&gt; </a:t>
            </a:r>
            <a:r>
              <a:rPr lang="pt-PT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biocLite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PT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biocLite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pt-PT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limma</a:t>
            </a:r>
            <a:r>
              <a:rPr lang="pt-PT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pt-PT" sz="2800" dirty="0" smtClean="0"/>
          </a:p>
          <a:p>
            <a:r>
              <a:rPr lang="pt-PT" sz="2800" dirty="0" smtClean="0"/>
              <a:t>Inúmeros </a:t>
            </a:r>
            <a:r>
              <a:rPr lang="pt-PT" sz="2800" dirty="0" err="1" smtClean="0"/>
              <a:t>packages</a:t>
            </a:r>
            <a:r>
              <a:rPr lang="pt-PT" sz="2800" dirty="0" smtClean="0"/>
              <a:t> para análise de expressão genética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9963" y="2563249"/>
            <a:ext cx="253483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dos packages de 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9176" y="3506720"/>
            <a:ext cx="34056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de packages </a:t>
            </a:r>
            <a:r>
              <a:rPr lang="en-US" dirty="0" err="1" smtClean="0"/>
              <a:t>específicos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07156" y="3668407"/>
            <a:ext cx="1682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25059" y="3209580"/>
            <a:ext cx="3905975" cy="167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8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7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b="1" dirty="0">
                <a:latin typeface="Arial" charset="0"/>
              </a:rPr>
              <a:t>Testes estatísticos apropriados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800" b="1" dirty="0" err="1">
                <a:solidFill>
                  <a:srgbClr val="990000"/>
                </a:solidFill>
                <a:latin typeface="Arial" charset="0"/>
              </a:rPr>
              <a:t>Paired</a:t>
            </a:r>
            <a:r>
              <a:rPr lang="pt-PT" sz="2800" b="1" dirty="0">
                <a:solidFill>
                  <a:srgbClr val="990000"/>
                </a:solidFill>
                <a:latin typeface="Arial" charset="0"/>
              </a:rPr>
              <a:t> t-</a:t>
            </a:r>
            <a:r>
              <a:rPr lang="pt-PT" sz="2800" b="1" dirty="0" err="1">
                <a:solidFill>
                  <a:srgbClr val="990000"/>
                </a:solidFill>
                <a:latin typeface="Arial" charset="0"/>
              </a:rPr>
              <a:t>test</a:t>
            </a:r>
            <a:r>
              <a:rPr lang="pt-PT" sz="2800" b="1" dirty="0">
                <a:solidFill>
                  <a:srgbClr val="990000"/>
                </a:solidFill>
                <a:latin typeface="Arial" charset="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 se as amostras são emparelhadas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pt-PT" sz="2000" dirty="0">
                <a:latin typeface="Arial" charset="0"/>
                <a:cs typeface="Arial" charset="0"/>
              </a:rPr>
              <a:t>(e.g. duas condições por paciente, um com o tratamento A e outro com o tratamento B)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b="1" dirty="0" err="1">
                <a:solidFill>
                  <a:srgbClr val="990000"/>
                </a:solidFill>
                <a:latin typeface="Arial" charset="0"/>
              </a:rPr>
              <a:t>Unpaired</a:t>
            </a:r>
            <a:r>
              <a:rPr lang="pt-PT" sz="2800" b="1" dirty="0">
                <a:solidFill>
                  <a:srgbClr val="990000"/>
                </a:solidFill>
                <a:latin typeface="Arial" charset="0"/>
              </a:rPr>
              <a:t> t-</a:t>
            </a:r>
            <a:r>
              <a:rPr lang="pt-PT" sz="2800" b="1" dirty="0" err="1">
                <a:solidFill>
                  <a:srgbClr val="990000"/>
                </a:solidFill>
                <a:latin typeface="Arial" charset="0"/>
              </a:rPr>
              <a:t>test</a:t>
            </a:r>
            <a:r>
              <a:rPr lang="pt-PT" sz="2800" b="1" dirty="0">
                <a:solidFill>
                  <a:srgbClr val="990000"/>
                </a:solidFill>
                <a:latin typeface="Arial" charset="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 as amostras dos dois grupos não são relacionadas</a:t>
            </a:r>
          </a:p>
          <a:p>
            <a:pPr lvl="1" eaLnBrk="1" hangingPunct="1">
              <a:lnSpc>
                <a:spcPct val="90000"/>
              </a:lnSpc>
            </a:pPr>
            <a:endParaRPr lang="pt-PT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sz="2800" dirty="0">
                <a:latin typeface="Arial" charset="0"/>
              </a:rPr>
              <a:t>Em ambos os casos, faz-se calcula-se a t-</a:t>
            </a:r>
            <a:r>
              <a:rPr lang="pt-PT" sz="2800" dirty="0" err="1">
                <a:latin typeface="Arial" charset="0"/>
              </a:rPr>
              <a:t>statistic</a:t>
            </a:r>
            <a:r>
              <a:rPr lang="pt-PT" sz="2800" dirty="0">
                <a:latin typeface="Arial" charset="0"/>
              </a:rPr>
              <a:t> e o correspondente p-</a:t>
            </a:r>
            <a:r>
              <a:rPr lang="pt-PT" sz="2800" dirty="0" err="1">
                <a:latin typeface="Arial" charset="0"/>
              </a:rPr>
              <a:t>value</a:t>
            </a:r>
            <a:r>
              <a:rPr lang="pt-PT" sz="2800" dirty="0">
                <a:latin typeface="Arial" charset="0"/>
              </a:rPr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valores de p-</a:t>
            </a:r>
            <a:r>
              <a:rPr lang="pt-PT" sz="2400" dirty="0" err="1">
                <a:latin typeface="Arial" charset="0"/>
                <a:cs typeface="Arial" charset="0"/>
              </a:rPr>
              <a:t>value</a:t>
            </a:r>
            <a:r>
              <a:rPr lang="pt-PT" sz="2400" dirty="0">
                <a:latin typeface="Arial" charset="0"/>
                <a:cs typeface="Arial" charset="0"/>
              </a:rPr>
              <a:t> mais baixos significam maior confiança </a:t>
            </a:r>
            <a:r>
              <a:rPr lang="pt-PT" sz="2400" dirty="0" smtClean="0">
                <a:latin typeface="Arial" charset="0"/>
                <a:cs typeface="Arial" charset="0"/>
              </a:rPr>
              <a:t>que </a:t>
            </a:r>
            <a:r>
              <a:rPr lang="pt-PT" sz="2400" dirty="0">
                <a:latin typeface="Arial" charset="0"/>
                <a:cs typeface="Arial" charset="0"/>
              </a:rPr>
              <a:t>as médias são diferentes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endParaRPr lang="pt-PT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5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b="1" dirty="0">
                <a:latin typeface="Arial" charset="0"/>
              </a:rPr>
              <a:t>Expressão diferencial - exemplo</a:t>
            </a:r>
          </a:p>
        </p:txBody>
      </p:sp>
      <p:graphicFrame>
        <p:nvGraphicFramePr>
          <p:cNvPr id="176459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35392"/>
              </p:ext>
            </p:extLst>
          </p:nvPr>
        </p:nvGraphicFramePr>
        <p:xfrm>
          <a:off x="427573" y="1756242"/>
          <a:ext cx="8259227" cy="41148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26668"/>
                <a:gridCol w="1028102"/>
                <a:gridCol w="1025233"/>
                <a:gridCol w="1028102"/>
                <a:gridCol w="1026668"/>
                <a:gridCol w="1028101"/>
                <a:gridCol w="1026668"/>
                <a:gridCol w="1069685"/>
              </a:tblGrid>
              <a:tr h="7715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Gene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Control 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Control 2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Control 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</a:t>
                      </a:r>
                      <a:endParaRPr kumimoji="0" lang="en-GB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</a:t>
                      </a:r>
                      <a:endParaRPr kumimoji="0" lang="en-GB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</a:t>
                      </a:r>
                      <a:endParaRPr kumimoji="0" lang="en-GB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P-value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8.41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8.45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8.37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9.29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9.39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9.20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0.003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8.82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8.93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9.20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9.84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9.79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9.56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0.004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11.70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11.70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11.66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12.03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11.99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0.005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N-2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6.05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6.30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5.73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0.423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8.32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8.26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8.23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8.77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8.08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7.73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0.733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10.93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10.71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11.59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10.99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0.827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3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40" y="-81734"/>
            <a:ext cx="8041454" cy="1143000"/>
          </a:xfrm>
        </p:spPr>
        <p:txBody>
          <a:bodyPr>
            <a:normAutofit/>
          </a:bodyPr>
          <a:lstStyle/>
          <a:p>
            <a:r>
              <a:rPr lang="pt-PT" sz="4400" b="1" dirty="0" smtClean="0">
                <a:solidFill>
                  <a:srgbClr val="31859C"/>
                </a:solidFill>
              </a:rPr>
              <a:t>Expressão diferencial – exemplo</a:t>
            </a:r>
            <a:endParaRPr lang="pt-PT" sz="4400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840" y="966087"/>
            <a:ext cx="6413197" cy="5632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s </a:t>
            </a:r>
            <a:r>
              <a:rPr lang="en-US" dirty="0"/>
              <a:t>= which(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ALL$mol.biol</a:t>
            </a:r>
            <a:r>
              <a:rPr lang="en-US" dirty="0"/>
              <a:t>) %in% c("BCR/ABL", "NEG")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ALLs </a:t>
            </a:r>
            <a:r>
              <a:rPr lang="en-US" dirty="0"/>
              <a:t>= ALLm2[, s</a:t>
            </a:r>
            <a:r>
              <a:rPr lang="en-US" dirty="0" smtClean="0"/>
              <a:t>]</a:t>
            </a:r>
          </a:p>
          <a:p>
            <a:r>
              <a:rPr lang="en-US" dirty="0" smtClean="0"/>
              <a:t>&gt; ALLs</a:t>
            </a:r>
            <a:endParaRPr lang="en-US" dirty="0"/>
          </a:p>
          <a:p>
            <a:r>
              <a:rPr lang="en-US" dirty="0" err="1" smtClean="0"/>
              <a:t>assayData</a:t>
            </a:r>
            <a:r>
              <a:rPr lang="en-US" dirty="0"/>
              <a:t>: 1023 features, 111 samples 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&gt; </a:t>
            </a:r>
            <a:r>
              <a:rPr lang="en-US" dirty="0" err="1"/>
              <a:t>ALLs$mol.biol</a:t>
            </a:r>
            <a:r>
              <a:rPr lang="en-US" dirty="0"/>
              <a:t> = factor(</a:t>
            </a:r>
            <a:r>
              <a:rPr lang="en-US" dirty="0" err="1"/>
              <a:t>ALLs$mol.biol</a:t>
            </a:r>
            <a:r>
              <a:rPr lang="en-US" dirty="0"/>
              <a:t>)</a:t>
            </a:r>
          </a:p>
          <a:p>
            <a:r>
              <a:rPr lang="en-US" dirty="0"/>
              <a:t>&gt; table(</a:t>
            </a:r>
            <a:r>
              <a:rPr lang="en-US" dirty="0" err="1"/>
              <a:t>ALLs$mol.biol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BCR/ABL     NEG </a:t>
            </a:r>
          </a:p>
          <a:p>
            <a:r>
              <a:rPr lang="en-US" dirty="0"/>
              <a:t>     37      74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tt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rowttests</a:t>
            </a:r>
            <a:r>
              <a:rPr lang="en-US" dirty="0"/>
              <a:t>(ALLs, "</a:t>
            </a:r>
            <a:r>
              <a:rPr lang="en-US" dirty="0" err="1"/>
              <a:t>mol.biol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fi-FI" dirty="0"/>
              <a:t>&gt; </a:t>
            </a:r>
            <a:r>
              <a:rPr lang="fi-FI" dirty="0" err="1"/>
              <a:t>names(tt</a:t>
            </a:r>
            <a:r>
              <a:rPr lang="fi-FI" dirty="0"/>
              <a:t>)</a:t>
            </a:r>
          </a:p>
          <a:p>
            <a:r>
              <a:rPr lang="fi-FI" dirty="0"/>
              <a:t>[1] "</a:t>
            </a:r>
            <a:r>
              <a:rPr lang="fi-FI" dirty="0" err="1"/>
              <a:t>statistic</a:t>
            </a:r>
            <a:r>
              <a:rPr lang="fi-FI" dirty="0"/>
              <a:t>" "dm"        "</a:t>
            </a:r>
            <a:r>
              <a:rPr lang="fi-FI" dirty="0" err="1"/>
              <a:t>p.value</a:t>
            </a:r>
            <a:r>
              <a:rPr lang="fi-FI" dirty="0"/>
              <a:t>"  </a:t>
            </a:r>
          </a:p>
          <a:p>
            <a:r>
              <a:rPr lang="fi-FI" dirty="0"/>
              <a:t>&gt; </a:t>
            </a:r>
            <a:r>
              <a:rPr lang="fi-FI" dirty="0" err="1"/>
              <a:t>tt$p.value</a:t>
            </a:r>
            <a:endParaRPr lang="fi-FI" dirty="0"/>
          </a:p>
          <a:p>
            <a:r>
              <a:rPr lang="fi-FI" dirty="0"/>
              <a:t>   [1] 1.731621e-02 9.113902e-01 4.774039e-</a:t>
            </a:r>
            <a:r>
              <a:rPr lang="fi-FI" dirty="0" smtClean="0"/>
              <a:t>01 …</a:t>
            </a:r>
          </a:p>
          <a:p>
            <a:r>
              <a:rPr lang="fi-FI" dirty="0"/>
              <a:t>&gt; </a:t>
            </a:r>
            <a:r>
              <a:rPr lang="fi-FI" dirty="0" err="1"/>
              <a:t>rank</a:t>
            </a:r>
            <a:r>
              <a:rPr lang="fi-FI" dirty="0"/>
              <a:t> = </a:t>
            </a:r>
            <a:r>
              <a:rPr lang="fi-FI" dirty="0" err="1"/>
              <a:t>order(tt$p.value</a:t>
            </a:r>
            <a:r>
              <a:rPr lang="fi-FI" dirty="0"/>
              <a:t>)</a:t>
            </a:r>
          </a:p>
          <a:p>
            <a:r>
              <a:rPr lang="fi-FI" dirty="0"/>
              <a:t>&gt; p20 = rank[1:20]</a:t>
            </a:r>
          </a:p>
          <a:p>
            <a:r>
              <a:rPr lang="fi-FI" dirty="0"/>
              <a:t>&gt; tt$p.value[p20]</a:t>
            </a:r>
          </a:p>
          <a:p>
            <a:r>
              <a:rPr lang="fi-FI" dirty="0"/>
              <a:t> [1] 7.353928e-16 1.696610e-13 8.419987e-12 </a:t>
            </a:r>
            <a:r>
              <a:rPr lang="fi-FI" dirty="0" smtClean="0"/>
              <a:t>…</a:t>
            </a:r>
          </a:p>
          <a:p>
            <a:r>
              <a:rPr lang="en-US" dirty="0"/>
              <a:t>&gt; </a:t>
            </a:r>
            <a:r>
              <a:rPr lang="en-US" dirty="0" err="1"/>
              <a:t>featureNames</a:t>
            </a:r>
            <a:r>
              <a:rPr lang="en-US" dirty="0"/>
              <a:t>(ALLm2[p20])</a:t>
            </a:r>
          </a:p>
          <a:p>
            <a:r>
              <a:rPr lang="en-US" dirty="0"/>
              <a:t> [1] "40202_at"   "40504_at"   "</a:t>
            </a:r>
            <a:r>
              <a:rPr lang="en-US" dirty="0" smtClean="0"/>
              <a:t>32979_at” 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6437" y="1895830"/>
            <a:ext cx="383208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de forma 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campo </a:t>
            </a:r>
            <a:r>
              <a:rPr lang="en-US" dirty="0" err="1" smtClean="0"/>
              <a:t>mol.biol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5389" y="3344789"/>
            <a:ext cx="39120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t-tests e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p-values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5385" y="5237775"/>
            <a:ext cx="391201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20 genes com </a:t>
            </a:r>
            <a:r>
              <a:rPr lang="en-US" dirty="0" err="1" smtClean="0"/>
              <a:t>menor</a:t>
            </a:r>
            <a:r>
              <a:rPr lang="en-US" dirty="0" smtClean="0"/>
              <a:t> p-values (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evidência</a:t>
            </a:r>
            <a:r>
              <a:rPr lang="en-US" dirty="0" smtClean="0"/>
              <a:t> de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3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40" y="-81734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pt-PT" sz="4400" b="1" dirty="0" smtClean="0">
                <a:solidFill>
                  <a:srgbClr val="31859C"/>
                </a:solidFill>
              </a:rPr>
              <a:t>Expressão diferencial – exemplo</a:t>
            </a:r>
            <a:endParaRPr lang="pt-PT" sz="4400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839" y="1391964"/>
            <a:ext cx="8002282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smtClean="0">
                <a:latin typeface="Lucida Console"/>
                <a:cs typeface="Lucida Console"/>
              </a:rPr>
              <a:t>g = </a:t>
            </a:r>
            <a:r>
              <a:rPr lang="en-US" sz="1600" dirty="0" err="1" smtClean="0">
                <a:latin typeface="Lucida Console"/>
                <a:cs typeface="Lucida Console"/>
              </a:rPr>
              <a:t>featureNames</a:t>
            </a:r>
            <a:r>
              <a:rPr lang="en-US" sz="1600" dirty="0">
                <a:latin typeface="Lucida Console"/>
                <a:cs typeface="Lucida Console"/>
              </a:rPr>
              <a:t>(ALLm2[p20]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g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[1] "40202_at"   "40504_at"   "</a:t>
            </a:r>
            <a:r>
              <a:rPr lang="en-US" sz="1600" dirty="0" smtClean="0">
                <a:latin typeface="Lucida Console"/>
                <a:cs typeface="Lucida Console"/>
              </a:rPr>
              <a:t>32979_at” ….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&gt; annotation(ALL)</a:t>
            </a:r>
          </a:p>
          <a:p>
            <a:r>
              <a:rPr lang="en-US" sz="1600" dirty="0">
                <a:latin typeface="Lucida Console"/>
                <a:cs typeface="Lucida Console"/>
              </a:rPr>
              <a:t>[1] "</a:t>
            </a:r>
            <a:r>
              <a:rPr lang="en-US" sz="1600" dirty="0" smtClean="0">
                <a:latin typeface="Lucida Console"/>
                <a:cs typeface="Lucida Console"/>
              </a:rPr>
              <a:t>hgu95av2”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&gt;</a:t>
            </a:r>
            <a:r>
              <a:rPr lang="en-US" sz="1600" dirty="0" err="1" smtClean="0">
                <a:latin typeface="Lucida Console"/>
                <a:cs typeface="Lucida Console"/>
              </a:rPr>
              <a:t>biocLite</a:t>
            </a:r>
            <a:r>
              <a:rPr lang="en-US" sz="1600" dirty="0">
                <a:latin typeface="Lucida Console"/>
                <a:cs typeface="Lucida Console"/>
              </a:rPr>
              <a:t>("hgu95av2.db")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&gt;library</a:t>
            </a:r>
            <a:r>
              <a:rPr lang="en-US" sz="1600" dirty="0">
                <a:latin typeface="Lucida Console"/>
                <a:cs typeface="Lucida Console"/>
              </a:rPr>
              <a:t>(hgu95av2.db)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>
              <a:latin typeface="Lucida Console"/>
              <a:cs typeface="Lucida Console"/>
            </a:endParaRP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is-IS" sz="1600" dirty="0">
                <a:latin typeface="Lucida Console"/>
                <a:cs typeface="Lucida Console"/>
              </a:rPr>
              <a:t>&gt; unlist(mget(g, hgu95av2SYMBOL))</a:t>
            </a:r>
          </a:p>
          <a:p>
            <a:r>
              <a:rPr lang="is-IS" sz="1600" dirty="0">
                <a:latin typeface="Lucida Console"/>
                <a:cs typeface="Lucida Console"/>
              </a:rPr>
              <a:t> </a:t>
            </a:r>
            <a:r>
              <a:rPr lang="is-IS" sz="1600" dirty="0" smtClean="0">
                <a:latin typeface="Lucida Console"/>
                <a:cs typeface="Lucida Console"/>
              </a:rPr>
              <a:t>40202_at 40504_at 32979_at 37363_at 32542_at 36638_at 36275_at</a:t>
            </a:r>
            <a:endParaRPr lang="is-IS" sz="1600" dirty="0">
              <a:latin typeface="Lucida Console"/>
              <a:cs typeface="Lucida Console"/>
            </a:endParaRPr>
          </a:p>
          <a:p>
            <a:r>
              <a:rPr lang="is-IS" sz="1600" dirty="0">
                <a:latin typeface="Lucida Console"/>
                <a:cs typeface="Lucida Console"/>
              </a:rPr>
              <a:t>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KLF9"  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PON2"  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GAB1"  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MTSS1" 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FHL1"   </a:t>
            </a:r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CTGF"   "</a:t>
            </a:r>
            <a:r>
              <a:rPr lang="is-IS" sz="1600" dirty="0" smtClean="0">
                <a:latin typeface="Lucida Console"/>
                <a:cs typeface="Lucida Console"/>
              </a:rPr>
              <a:t>SEMA6A”</a:t>
            </a:r>
          </a:p>
          <a:p>
            <a:r>
              <a:rPr lang="is-IS" sz="1600" dirty="0" smtClean="0">
                <a:latin typeface="Lucida Console"/>
                <a:cs typeface="Lucida Console"/>
              </a:rPr>
              <a:t>...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4977" y="2749275"/>
            <a:ext cx="435938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Usando a anotação recomendada, podem recuperar-se os nomes dos genes que correspondem às </a:t>
            </a:r>
            <a:r>
              <a:rPr lang="pt-PT" dirty="0" err="1" smtClean="0"/>
              <a:t>probes</a:t>
            </a:r>
            <a:r>
              <a:rPr lang="pt-PT" dirty="0" smtClean="0"/>
              <a:t> identificadas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6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Bootstrap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latin typeface="Arial" charset="0"/>
              </a:rPr>
              <a:t>Ideia: para cada gene:</a:t>
            </a: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criar muitos conjuntos de valores de expressão retirados aleatoriamente de cada um dos grupos </a:t>
            </a: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em cada conjunto calcular p-</a:t>
            </a:r>
            <a:r>
              <a:rPr lang="pt-PT" dirty="0" err="1">
                <a:latin typeface="Arial" charset="0"/>
                <a:cs typeface="Arial" charset="0"/>
              </a:rPr>
              <a:t>value</a:t>
            </a:r>
            <a:r>
              <a:rPr lang="pt-PT" dirty="0">
                <a:latin typeface="Arial" charset="0"/>
                <a:cs typeface="Arial" charset="0"/>
              </a:rPr>
              <a:t> e criar a distribuição dos p-</a:t>
            </a:r>
            <a:r>
              <a:rPr lang="pt-PT" dirty="0" err="1">
                <a:latin typeface="Arial" charset="0"/>
                <a:cs typeface="Arial" charset="0"/>
              </a:rPr>
              <a:t>values</a:t>
            </a:r>
            <a:endParaRPr lang="pt-PT" dirty="0">
              <a:latin typeface="Arial" charset="0"/>
              <a:cs typeface="Arial" charset="0"/>
            </a:endParaRP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verificar onde se situa o p-</a:t>
            </a:r>
            <a:r>
              <a:rPr lang="pt-PT" dirty="0" err="1">
                <a:latin typeface="Arial" charset="0"/>
                <a:cs typeface="Arial" charset="0"/>
              </a:rPr>
              <a:t>value</a:t>
            </a:r>
            <a:r>
              <a:rPr lang="pt-PT" dirty="0">
                <a:latin typeface="Arial" charset="0"/>
                <a:cs typeface="Arial" charset="0"/>
              </a:rPr>
              <a:t> dos valores reais nessa </a:t>
            </a:r>
            <a:r>
              <a:rPr lang="pt-PT" dirty="0" smtClean="0">
                <a:latin typeface="Arial" charset="0"/>
                <a:cs typeface="Arial" charset="0"/>
              </a:rPr>
              <a:t>distribuição</a:t>
            </a:r>
          </a:p>
          <a:p>
            <a:pPr lvl="1"/>
            <a:endParaRPr lang="pt-PT" dirty="0">
              <a:latin typeface="Arial" charset="0"/>
              <a:cs typeface="Arial" charset="0"/>
            </a:endParaRPr>
          </a:p>
          <a:p>
            <a:r>
              <a:rPr lang="pt-PT" sz="2800" dirty="0">
                <a:latin typeface="Arial" charset="0"/>
              </a:rPr>
              <a:t>Algoritmo com esta abordagem mais conhecido: </a:t>
            </a:r>
            <a:r>
              <a:rPr lang="pt-PT" sz="28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SAM -  </a:t>
            </a:r>
            <a:r>
              <a:rPr lang="pt-PT" sz="28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Significance</a:t>
            </a:r>
            <a:r>
              <a:rPr lang="pt-PT" sz="28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pt-PT" sz="28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Analysis</a:t>
            </a:r>
            <a:r>
              <a:rPr lang="pt-PT" sz="28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pt-PT" sz="28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of</a:t>
            </a:r>
            <a:r>
              <a:rPr lang="pt-PT" sz="28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pt-PT" sz="28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Microarrays</a:t>
            </a:r>
            <a:endParaRPr lang="pt-PT" sz="2800" b="1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4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371600"/>
          </a:xfrm>
        </p:spPr>
        <p:txBody>
          <a:bodyPr/>
          <a:lstStyle/>
          <a:p>
            <a:r>
              <a:rPr lang="pt-PT" b="1" dirty="0">
                <a:latin typeface="Arial" charset="0"/>
              </a:rPr>
              <a:t>Testes múltiplos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53824" cy="4473388"/>
          </a:xfrm>
        </p:spPr>
        <p:txBody>
          <a:bodyPr>
            <a:normAutofit/>
          </a:bodyPr>
          <a:lstStyle/>
          <a:p>
            <a:r>
              <a:rPr lang="pt-PT" sz="2800" dirty="0">
                <a:latin typeface="Arial" charset="0"/>
              </a:rPr>
              <a:t>Problema: ao testar R genes em simultâneo, mesmo com uma probabilidade baixa de erro (p) o nº esperado de erros (falsos positivos) é </a:t>
            </a:r>
            <a:r>
              <a:rPr lang="pt-PT" sz="2800" dirty="0" err="1" smtClean="0">
                <a:latin typeface="Arial" charset="0"/>
              </a:rPr>
              <a:t>R.p</a:t>
            </a:r>
            <a:r>
              <a:rPr lang="pt-PT" sz="2800" dirty="0">
                <a:latin typeface="Arial" charset="0"/>
              </a:rPr>
              <a:t>, que pode ser alto pois R pode ser de vários milhares.</a:t>
            </a:r>
          </a:p>
          <a:p>
            <a:r>
              <a:rPr lang="pt-PT" sz="2800" dirty="0">
                <a:latin typeface="Arial" charset="0"/>
              </a:rPr>
              <a:t>Algumas correções têm sido sugeridas (e.g. </a:t>
            </a:r>
            <a:r>
              <a:rPr lang="pt-PT" sz="2800" dirty="0" err="1">
                <a:latin typeface="Arial" charset="0"/>
              </a:rPr>
              <a:t>Bonferroni</a:t>
            </a:r>
            <a:r>
              <a:rPr lang="pt-PT" sz="2800" dirty="0">
                <a:latin typeface="Arial" charset="0"/>
              </a:rPr>
              <a:t>, </a:t>
            </a:r>
            <a:r>
              <a:rPr lang="pt-PT" sz="2800" dirty="0" err="1">
                <a:latin typeface="Arial" charset="0"/>
              </a:rPr>
              <a:t>Holm</a:t>
            </a:r>
            <a:r>
              <a:rPr lang="pt-PT" sz="2800" dirty="0">
                <a:latin typeface="Arial" charset="0"/>
              </a:rPr>
              <a:t>) mas todas elas levam a critérios que levam a nº muito alto de falsos negativos.</a:t>
            </a:r>
          </a:p>
          <a:p>
            <a:r>
              <a:rPr lang="pt-PT" sz="2800" dirty="0">
                <a:latin typeface="Arial" charset="0"/>
              </a:rPr>
              <a:t>Solução típica: fixar valor do p-</a:t>
            </a:r>
            <a:r>
              <a:rPr lang="pt-PT" sz="2800" dirty="0" err="1">
                <a:latin typeface="Arial" charset="0"/>
              </a:rPr>
              <a:t>value</a:t>
            </a:r>
            <a:r>
              <a:rPr lang="pt-PT" sz="2800" dirty="0">
                <a:latin typeface="Arial" charset="0"/>
              </a:rPr>
              <a:t> para garantir uma taxa de falsos positivos aceitável</a:t>
            </a:r>
          </a:p>
        </p:txBody>
      </p:sp>
    </p:spTree>
    <p:extLst>
      <p:ext uri="{BB962C8B-B14F-4D97-AF65-F5344CB8AC3E}">
        <p14:creationId xmlns:p14="http://schemas.microsoft.com/office/powerpoint/2010/main" val="151764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4000" b="1" dirty="0">
                <a:latin typeface="Arial" charset="0"/>
              </a:rPr>
              <a:t>Análises estatísticas mais elaboradas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92486" y="1769566"/>
            <a:ext cx="7557684" cy="3886200"/>
          </a:xfrm>
        </p:spPr>
        <p:txBody>
          <a:bodyPr>
            <a:normAutofit fontScale="92500"/>
          </a:bodyPr>
          <a:lstStyle/>
          <a:p>
            <a:r>
              <a:rPr lang="pt-PT" dirty="0" err="1">
                <a:latin typeface="Arial" charset="0"/>
              </a:rPr>
              <a:t>One</a:t>
            </a:r>
            <a:r>
              <a:rPr lang="pt-PT" dirty="0">
                <a:latin typeface="Arial" charset="0"/>
              </a:rPr>
              <a:t> </a:t>
            </a:r>
            <a:r>
              <a:rPr lang="pt-PT" dirty="0" err="1">
                <a:latin typeface="Arial" charset="0"/>
              </a:rPr>
              <a:t>way</a:t>
            </a:r>
            <a:r>
              <a:rPr lang="pt-PT" dirty="0">
                <a:latin typeface="Arial" charset="0"/>
              </a:rPr>
              <a:t> </a:t>
            </a:r>
            <a:r>
              <a:rPr lang="pt-PT" b="1" dirty="0">
                <a:solidFill>
                  <a:srgbClr val="A47B38"/>
                </a:solidFill>
                <a:latin typeface="Arial" charset="0"/>
              </a:rPr>
              <a:t>ANOVA</a:t>
            </a:r>
            <a:r>
              <a:rPr lang="pt-PT" dirty="0">
                <a:solidFill>
                  <a:srgbClr val="A47B38"/>
                </a:solidFill>
                <a:latin typeface="Arial" charset="0"/>
              </a:rPr>
              <a:t> </a:t>
            </a:r>
            <a:r>
              <a:rPr lang="pt-PT" dirty="0">
                <a:latin typeface="Arial" charset="0"/>
              </a:rPr>
              <a:t>(</a:t>
            </a:r>
            <a:r>
              <a:rPr lang="pt-PT" dirty="0" err="1">
                <a:latin typeface="Arial" charset="0"/>
              </a:rPr>
              <a:t>analysis</a:t>
            </a:r>
            <a:r>
              <a:rPr lang="pt-PT" dirty="0">
                <a:latin typeface="Arial" charset="0"/>
              </a:rPr>
              <a:t> </a:t>
            </a:r>
            <a:r>
              <a:rPr lang="pt-PT" dirty="0" err="1">
                <a:latin typeface="Arial" charset="0"/>
              </a:rPr>
              <a:t>of</a:t>
            </a:r>
            <a:r>
              <a:rPr lang="pt-PT" dirty="0">
                <a:latin typeface="Arial" charset="0"/>
              </a:rPr>
              <a:t> </a:t>
            </a:r>
            <a:r>
              <a:rPr lang="pt-PT" dirty="0" err="1">
                <a:latin typeface="Arial" charset="0"/>
              </a:rPr>
              <a:t>variance</a:t>
            </a:r>
            <a:r>
              <a:rPr lang="pt-PT" dirty="0">
                <a:latin typeface="Arial" charset="0"/>
              </a:rPr>
              <a:t>)</a:t>
            </a: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quando temos 3 ou + grupos de condições (amostras)</a:t>
            </a:r>
          </a:p>
          <a:p>
            <a:r>
              <a:rPr lang="pt-PT" dirty="0" err="1">
                <a:latin typeface="Arial" charset="0"/>
              </a:rPr>
              <a:t>Multifactor</a:t>
            </a:r>
            <a:r>
              <a:rPr lang="pt-PT" dirty="0">
                <a:latin typeface="Arial" charset="0"/>
              </a:rPr>
              <a:t> ANOVA</a:t>
            </a: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quando temos 2 ou + factores (variáveis)</a:t>
            </a:r>
          </a:p>
          <a:p>
            <a:r>
              <a:rPr lang="pt-PT" b="1" dirty="0">
                <a:latin typeface="Arial" charset="0"/>
              </a:rPr>
              <a:t>General linear </a:t>
            </a:r>
            <a:r>
              <a:rPr lang="pt-PT" b="1" dirty="0" err="1">
                <a:latin typeface="Arial" charset="0"/>
              </a:rPr>
              <a:t>models</a:t>
            </a:r>
            <a:endParaRPr lang="pt-PT" b="1" dirty="0">
              <a:latin typeface="Arial" charset="0"/>
            </a:endParaRPr>
          </a:p>
          <a:p>
            <a:pPr lvl="1"/>
            <a:r>
              <a:rPr lang="pt-PT" dirty="0">
                <a:latin typeface="Arial" charset="0"/>
                <a:cs typeface="Arial" charset="0"/>
              </a:rPr>
              <a:t> podem incorporar análise da influência de variáveis </a:t>
            </a:r>
            <a:r>
              <a:rPr lang="pt-PT" dirty="0" smtClean="0">
                <a:latin typeface="Arial" charset="0"/>
                <a:cs typeface="Arial" charset="0"/>
              </a:rPr>
              <a:t>contínuas – </a:t>
            </a:r>
            <a:r>
              <a:rPr lang="pt-PT" dirty="0" err="1" smtClean="0">
                <a:latin typeface="Arial" charset="0"/>
                <a:cs typeface="Arial" charset="0"/>
              </a:rPr>
              <a:t>package</a:t>
            </a:r>
            <a:r>
              <a:rPr lang="pt-PT" dirty="0" smtClean="0">
                <a:latin typeface="Arial" charset="0"/>
                <a:cs typeface="Arial" charset="0"/>
              </a:rPr>
              <a:t> </a:t>
            </a:r>
            <a:r>
              <a:rPr lang="pt-PT" b="1" i="1" dirty="0" err="1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limma</a:t>
            </a:r>
            <a:endParaRPr lang="pt-PT" b="1" i="1" dirty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553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r>
              <a:rPr lang="en-US" b="1" dirty="0" smtClean="0">
                <a:solidFill>
                  <a:srgbClr val="31859C"/>
                </a:solidFill>
              </a:rPr>
              <a:t> – package </a:t>
            </a:r>
            <a:r>
              <a:rPr lang="en-US" b="1" dirty="0" err="1" smtClean="0">
                <a:solidFill>
                  <a:srgbClr val="31859C"/>
                </a:solidFill>
              </a:rPr>
              <a:t>limma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648" y="1312547"/>
            <a:ext cx="8715247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library(</a:t>
            </a:r>
            <a:r>
              <a:rPr lang="en-US" sz="1600" dirty="0" err="1">
                <a:latin typeface="Lucida Console"/>
                <a:cs typeface="Lucida Console"/>
              </a:rPr>
              <a:t>limma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&gt; design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model.matrix</a:t>
            </a:r>
            <a:r>
              <a:rPr lang="en-US" sz="1600" dirty="0">
                <a:latin typeface="Lucida Console"/>
                <a:cs typeface="Lucida Console"/>
              </a:rPr>
              <a:t>(~ALLm2$mol.biol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fit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lmFit</a:t>
            </a:r>
            <a:r>
              <a:rPr lang="en-US" sz="1600" dirty="0">
                <a:latin typeface="Lucida Console"/>
                <a:cs typeface="Lucida Console"/>
              </a:rPr>
              <a:t>(ALLm2,design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fit2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eBayes</a:t>
            </a:r>
            <a:r>
              <a:rPr lang="en-US" sz="1600" dirty="0">
                <a:latin typeface="Lucida Console"/>
                <a:cs typeface="Lucida Console"/>
              </a:rPr>
              <a:t>(fit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diff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topTable</a:t>
            </a:r>
            <a:r>
              <a:rPr lang="en-US" sz="1600" dirty="0">
                <a:latin typeface="Lucida Console"/>
                <a:cs typeface="Lucida Console"/>
              </a:rPr>
              <a:t>(fit2, </a:t>
            </a:r>
            <a:r>
              <a:rPr lang="en-US" sz="1600" dirty="0" err="1">
                <a:latin typeface="Lucida Console"/>
                <a:cs typeface="Lucida Console"/>
              </a:rPr>
              <a:t>coef</a:t>
            </a:r>
            <a:r>
              <a:rPr lang="en-US" sz="1600" dirty="0">
                <a:latin typeface="Lucida Console"/>
                <a:cs typeface="Lucida Console"/>
              </a:rPr>
              <a:t>=2, 10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fi-FI" sz="1600" dirty="0">
                <a:latin typeface="Lucida Console"/>
                <a:cs typeface="Lucida Console"/>
              </a:rPr>
              <a:t>&gt; </a:t>
            </a:r>
            <a:r>
              <a:rPr lang="fi-FI" sz="1600" dirty="0" err="1">
                <a:latin typeface="Lucida Console"/>
                <a:cs typeface="Lucida Console"/>
              </a:rPr>
              <a:t>diff</a:t>
            </a:r>
            <a:endParaRPr lang="fi-FI" sz="1600" dirty="0">
              <a:latin typeface="Lucida Console"/>
              <a:cs typeface="Lucida Console"/>
            </a:endParaRPr>
          </a:p>
          <a:p>
            <a:r>
              <a:rPr lang="fi-FI" sz="1600" dirty="0">
                <a:latin typeface="Lucida Console"/>
                <a:cs typeface="Lucida Console"/>
              </a:rPr>
              <a:t>          ID    </a:t>
            </a:r>
            <a:r>
              <a:rPr lang="fi-FI" sz="1600" dirty="0" err="1" smtClean="0">
                <a:latin typeface="Lucida Console"/>
                <a:cs typeface="Lucida Console"/>
              </a:rPr>
              <a:t>logFC</a:t>
            </a:r>
            <a:r>
              <a:rPr lang="fi-FI" sz="1600" dirty="0" smtClean="0">
                <a:latin typeface="Lucida Console"/>
                <a:cs typeface="Lucida Console"/>
              </a:rPr>
              <a:t>  </a:t>
            </a:r>
            <a:r>
              <a:rPr lang="fi-FI" sz="1600" dirty="0" err="1">
                <a:latin typeface="Lucida Console"/>
                <a:cs typeface="Lucida Console"/>
              </a:rPr>
              <a:t>AveExpr</a:t>
            </a:r>
            <a:r>
              <a:rPr lang="fi-FI" sz="1600" dirty="0">
                <a:latin typeface="Lucida Console"/>
                <a:cs typeface="Lucida Console"/>
              </a:rPr>
              <a:t>        </a:t>
            </a:r>
            <a:r>
              <a:rPr lang="fi-FI" sz="1600" dirty="0" smtClean="0">
                <a:latin typeface="Lucida Console"/>
                <a:cs typeface="Lucida Console"/>
              </a:rPr>
              <a:t>t    </a:t>
            </a:r>
            <a:r>
              <a:rPr lang="fi-FI" sz="1600" dirty="0" err="1" smtClean="0">
                <a:latin typeface="Lucida Console"/>
                <a:cs typeface="Lucida Console"/>
              </a:rPr>
              <a:t>P.Value</a:t>
            </a:r>
            <a:r>
              <a:rPr lang="fi-FI" sz="1600" dirty="0" smtClean="0">
                <a:latin typeface="Lucida Console"/>
                <a:cs typeface="Lucida Console"/>
              </a:rPr>
              <a:t>  </a:t>
            </a:r>
            <a:r>
              <a:rPr lang="fi-FI" sz="1600" dirty="0" err="1" smtClean="0">
                <a:latin typeface="Lucida Console"/>
                <a:cs typeface="Lucida Console"/>
              </a:rPr>
              <a:t>adj.P.Val</a:t>
            </a:r>
            <a:r>
              <a:rPr lang="fi-FI" sz="1600" dirty="0" smtClean="0">
                <a:latin typeface="Lucida Console"/>
                <a:cs typeface="Lucida Console"/>
              </a:rPr>
              <a:t>       B</a:t>
            </a:r>
            <a:endParaRPr lang="fi-FI" sz="1600" dirty="0">
              <a:latin typeface="Lucida Console"/>
              <a:cs typeface="Lucida Console"/>
            </a:endParaRPr>
          </a:p>
          <a:p>
            <a:r>
              <a:rPr lang="fi-FI" sz="1600" dirty="0">
                <a:latin typeface="Lucida Console"/>
                <a:cs typeface="Lucida Console"/>
              </a:rPr>
              <a:t>879 40763_at -</a:t>
            </a:r>
            <a:r>
              <a:rPr lang="fi-FI" sz="1600" dirty="0" smtClean="0">
                <a:latin typeface="Lucida Console"/>
                <a:cs typeface="Lucida Console"/>
              </a:rPr>
              <a:t>3.08699 3.19397 </a:t>
            </a:r>
            <a:r>
              <a:rPr lang="fi-FI" sz="1600" dirty="0">
                <a:latin typeface="Lucida Console"/>
                <a:cs typeface="Lucida Console"/>
              </a:rPr>
              <a:t>-</a:t>
            </a:r>
            <a:r>
              <a:rPr lang="fi-FI" sz="1600" dirty="0" smtClean="0">
                <a:latin typeface="Lucida Console"/>
                <a:cs typeface="Lucida Console"/>
              </a:rPr>
              <a:t>13.39913 4.9697e</a:t>
            </a:r>
            <a:r>
              <a:rPr lang="fi-FI" sz="1600" dirty="0">
                <a:latin typeface="Lucida Console"/>
                <a:cs typeface="Lucida Console"/>
              </a:rPr>
              <a:t>-26 </a:t>
            </a:r>
            <a:r>
              <a:rPr lang="fi-FI" sz="1600" dirty="0" smtClean="0">
                <a:latin typeface="Lucida Console"/>
                <a:cs typeface="Lucida Console"/>
              </a:rPr>
              <a:t>5.0840e</a:t>
            </a:r>
            <a:r>
              <a:rPr lang="fi-FI" sz="1600" dirty="0">
                <a:latin typeface="Lucida Console"/>
                <a:cs typeface="Lucida Console"/>
              </a:rPr>
              <a:t>-23 </a:t>
            </a:r>
            <a:r>
              <a:rPr lang="fi-FI" sz="1600" dirty="0" smtClean="0">
                <a:latin typeface="Lucida Console"/>
                <a:cs typeface="Lucida Console"/>
              </a:rPr>
              <a:t>48.5768</a:t>
            </a:r>
            <a:endParaRPr lang="fi-FI" sz="1600" dirty="0">
              <a:latin typeface="Lucida Console"/>
              <a:cs typeface="Lucida Console"/>
            </a:endParaRPr>
          </a:p>
          <a:p>
            <a:r>
              <a:rPr lang="fi-FI" sz="1600" dirty="0">
                <a:latin typeface="Lucida Console"/>
                <a:cs typeface="Lucida Console"/>
              </a:rPr>
              <a:t>517 36873_at -</a:t>
            </a:r>
            <a:r>
              <a:rPr lang="fi-FI" sz="1600" dirty="0" smtClean="0">
                <a:latin typeface="Lucida Console"/>
                <a:cs typeface="Lucida Console"/>
              </a:rPr>
              <a:t>3.39166 4.11136 </a:t>
            </a:r>
            <a:r>
              <a:rPr lang="fi-FI" sz="1600" dirty="0">
                <a:latin typeface="Lucida Console"/>
                <a:cs typeface="Lucida Console"/>
              </a:rPr>
              <a:t>-</a:t>
            </a:r>
            <a:r>
              <a:rPr lang="fi-FI" sz="1600" dirty="0" smtClean="0">
                <a:latin typeface="Lucida Console"/>
                <a:cs typeface="Lucida Console"/>
              </a:rPr>
              <a:t>12.69933 2.4899e</a:t>
            </a:r>
            <a:r>
              <a:rPr lang="fi-FI" sz="1600" dirty="0">
                <a:latin typeface="Lucida Console"/>
                <a:cs typeface="Lucida Console"/>
              </a:rPr>
              <a:t>-24 </a:t>
            </a:r>
            <a:r>
              <a:rPr lang="fi-FI" sz="1600" dirty="0" smtClean="0">
                <a:latin typeface="Lucida Console"/>
                <a:cs typeface="Lucida Console"/>
              </a:rPr>
              <a:t>1.2735e</a:t>
            </a:r>
            <a:r>
              <a:rPr lang="fi-FI" sz="1600" dirty="0">
                <a:latin typeface="Lucida Console"/>
                <a:cs typeface="Lucida Console"/>
              </a:rPr>
              <a:t>-21 </a:t>
            </a:r>
            <a:r>
              <a:rPr lang="fi-FI" sz="1600" dirty="0" smtClean="0">
                <a:latin typeface="Lucida Console"/>
                <a:cs typeface="Lucida Console"/>
              </a:rPr>
              <a:t>44.7312</a:t>
            </a:r>
            <a:endParaRPr lang="fi-FI" sz="1600" dirty="0">
              <a:latin typeface="Lucida Console"/>
              <a:cs typeface="Lucida Console"/>
            </a:endParaRPr>
          </a:p>
          <a:p>
            <a:r>
              <a:rPr lang="fi-FI" sz="1600" dirty="0">
                <a:latin typeface="Lucida Console"/>
                <a:cs typeface="Lucida Console"/>
              </a:rPr>
              <a:t>930 41448_at -</a:t>
            </a:r>
            <a:r>
              <a:rPr lang="fi-FI" sz="1600" dirty="0" smtClean="0">
                <a:latin typeface="Lucida Console"/>
                <a:cs typeface="Lucida Console"/>
              </a:rPr>
              <a:t>2.50049 3.63609 </a:t>
            </a:r>
            <a:r>
              <a:rPr lang="fi-FI" sz="1600" dirty="0">
                <a:latin typeface="Lucida Console"/>
                <a:cs typeface="Lucida Console"/>
              </a:rPr>
              <a:t>-</a:t>
            </a:r>
            <a:r>
              <a:rPr lang="fi-FI" sz="1600" dirty="0" smtClean="0">
                <a:latin typeface="Lucida Console"/>
                <a:cs typeface="Lucida Console"/>
              </a:rPr>
              <a:t>10.49325 6.4953e</a:t>
            </a:r>
            <a:r>
              <a:rPr lang="fi-FI" sz="1600" dirty="0">
                <a:latin typeface="Lucida Console"/>
                <a:cs typeface="Lucida Console"/>
              </a:rPr>
              <a:t>-19 </a:t>
            </a:r>
            <a:r>
              <a:rPr lang="fi-FI" sz="1600" dirty="0" smtClean="0">
                <a:latin typeface="Lucida Console"/>
                <a:cs typeface="Lucida Console"/>
              </a:rPr>
              <a:t>2.2149e</a:t>
            </a:r>
            <a:r>
              <a:rPr lang="fi-FI" sz="1600" dirty="0">
                <a:latin typeface="Lucida Console"/>
                <a:cs typeface="Lucida Console"/>
              </a:rPr>
              <a:t>-16 </a:t>
            </a:r>
            <a:r>
              <a:rPr lang="fi-FI" sz="1600" dirty="0" smtClean="0">
                <a:latin typeface="Lucida Console"/>
                <a:cs typeface="Lucida Console"/>
              </a:rPr>
              <a:t>32.4679</a:t>
            </a:r>
          </a:p>
          <a:p>
            <a:r>
              <a:rPr lang="fi-FI" sz="1600" dirty="0" smtClean="0">
                <a:latin typeface="Lucida Console"/>
                <a:cs typeface="Lucida Console"/>
              </a:rPr>
              <a:t>…</a:t>
            </a:r>
          </a:p>
          <a:p>
            <a:r>
              <a:rPr lang="is-IS" sz="1600" dirty="0">
                <a:latin typeface="Lucida Console"/>
                <a:cs typeface="Lucida Console"/>
              </a:rPr>
              <a:t>&gt; unlist(</a:t>
            </a:r>
            <a:r>
              <a:rPr lang="is-IS" sz="1600">
                <a:latin typeface="Lucida Console"/>
                <a:cs typeface="Lucida Console"/>
              </a:rPr>
              <a:t>mget</a:t>
            </a:r>
            <a:r>
              <a:rPr lang="is-IS" sz="1600" smtClean="0">
                <a:latin typeface="Lucida Console"/>
                <a:cs typeface="Lucida Console"/>
              </a:rPr>
              <a:t>(rownames(diff), </a:t>
            </a:r>
            <a:r>
              <a:rPr lang="is-IS" sz="1600" dirty="0">
                <a:latin typeface="Lucida Console"/>
                <a:cs typeface="Lucida Console"/>
              </a:rPr>
              <a:t>hgu95av2SYMBOL))</a:t>
            </a:r>
          </a:p>
          <a:p>
            <a:r>
              <a:rPr lang="is-IS" sz="1600" dirty="0">
                <a:latin typeface="Lucida Console"/>
                <a:cs typeface="Lucida Console"/>
              </a:rPr>
              <a:t>40763_at 36873_at 41448_at  1914_at 37809_at </a:t>
            </a:r>
            <a:r>
              <a:rPr lang="is-IS" sz="1600" dirty="0" smtClean="0">
                <a:latin typeface="Lucida Console"/>
                <a:cs typeface="Lucida Console"/>
              </a:rPr>
              <a:t>34210_at ... </a:t>
            </a:r>
            <a:endParaRPr lang="is-IS" sz="1600" dirty="0">
              <a:latin typeface="Lucida Console"/>
              <a:cs typeface="Lucida Console"/>
            </a:endParaRPr>
          </a:p>
          <a:p>
            <a:r>
              <a:rPr lang="is-IS" sz="1600" dirty="0" smtClean="0">
                <a:latin typeface="Lucida Console"/>
                <a:cs typeface="Lucida Console"/>
              </a:rPr>
              <a:t>"</a:t>
            </a:r>
            <a:r>
              <a:rPr lang="is-IS" sz="1600" dirty="0">
                <a:latin typeface="Lucida Console"/>
                <a:cs typeface="Lucida Console"/>
              </a:rPr>
              <a:t>MEIS1"  "VLDLR" </a:t>
            </a:r>
            <a:r>
              <a:rPr lang="is-IS" sz="1600" dirty="0" smtClean="0">
                <a:latin typeface="Lucida Console"/>
                <a:cs typeface="Lucida Console"/>
              </a:rPr>
              <a:t> "</a:t>
            </a:r>
            <a:r>
              <a:rPr lang="is-IS" sz="1600" dirty="0">
                <a:latin typeface="Lucida Console"/>
                <a:cs typeface="Lucida Console"/>
              </a:rPr>
              <a:t>HOXA10"  "</a:t>
            </a:r>
            <a:r>
              <a:rPr lang="is-IS" sz="1600" dirty="0" smtClean="0">
                <a:latin typeface="Lucida Console"/>
                <a:cs typeface="Lucida Console"/>
              </a:rPr>
              <a:t>CCNA1” NA       "CD52”   ...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141" y="5949964"/>
            <a:ext cx="702431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accent4">
                    <a:lumMod val="75000"/>
                  </a:schemeClr>
                </a:solidFill>
              </a:rPr>
              <a:t>lmFit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endParaRPr lang="en-US" dirty="0" smtClean="0"/>
          </a:p>
          <a:p>
            <a:r>
              <a:rPr lang="en-US" b="1" i="1" dirty="0" err="1" smtClean="0">
                <a:solidFill>
                  <a:srgbClr val="6D7D76"/>
                </a:solidFill>
              </a:rPr>
              <a:t>eBayes</a:t>
            </a:r>
            <a:r>
              <a:rPr lang="en-US" dirty="0" smtClean="0">
                <a:solidFill>
                  <a:srgbClr val="6D7D76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estatísticos</a:t>
            </a:r>
            <a:r>
              <a:rPr lang="en-US" dirty="0" smtClean="0"/>
              <a:t> e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correção</a:t>
            </a:r>
            <a:r>
              <a:rPr lang="en-US" dirty="0" smtClean="0"/>
              <a:t> de testes </a:t>
            </a:r>
            <a:r>
              <a:rPr lang="en-US" dirty="0" err="1" smtClean="0"/>
              <a:t>múltiplos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495" y="5363848"/>
            <a:ext cx="37625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P-value </a:t>
            </a:r>
            <a:r>
              <a:rPr lang="en-US" dirty="0" err="1" smtClean="0"/>
              <a:t>ajustado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testes </a:t>
            </a:r>
            <a:r>
              <a:rPr lang="en-US" dirty="0" err="1" smtClean="0"/>
              <a:t>múltiplos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29415" y="4085050"/>
            <a:ext cx="106570" cy="1163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831" y="5221758"/>
            <a:ext cx="448485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Logaritmo</a:t>
            </a:r>
            <a:r>
              <a:rPr lang="en-US" dirty="0" smtClean="0"/>
              <a:t> do fold change: </a:t>
            </a:r>
            <a:r>
              <a:rPr lang="en-US" dirty="0" err="1" smtClean="0"/>
              <a:t>rácio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entre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13296" y="4005125"/>
            <a:ext cx="213141" cy="109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8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6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Clustering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3886200"/>
          </a:xfrm>
        </p:spPr>
        <p:txBody>
          <a:bodyPr/>
          <a:lstStyle/>
          <a:p>
            <a:pPr eaLnBrk="1" hangingPunct="1"/>
            <a:r>
              <a:rPr lang="de-DE" sz="2800" dirty="0" err="1">
                <a:latin typeface="Arial" charset="0"/>
              </a:rPr>
              <a:t>Motivação</a:t>
            </a:r>
            <a:r>
              <a:rPr lang="de-DE" sz="2800" dirty="0">
                <a:latin typeface="Arial" charset="0"/>
              </a:rPr>
              <a:t>: </a:t>
            </a:r>
            <a:r>
              <a:rPr lang="de-DE" sz="2800" b="1" dirty="0">
                <a:latin typeface="Arial" charset="0"/>
              </a:rPr>
              <a:t>genes </a:t>
            </a:r>
            <a:r>
              <a:rPr lang="de-DE" sz="2800" b="1" dirty="0" err="1">
                <a:latin typeface="Arial" charset="0"/>
              </a:rPr>
              <a:t>co-regulados</a:t>
            </a:r>
            <a:r>
              <a:rPr lang="de-DE" sz="2800" b="1" dirty="0">
                <a:latin typeface="Arial" charset="0"/>
              </a:rPr>
              <a:t> </a:t>
            </a:r>
            <a:r>
              <a:rPr lang="de-DE" sz="2800" b="1" dirty="0" err="1">
                <a:latin typeface="Arial" charset="0"/>
              </a:rPr>
              <a:t>deverão</a:t>
            </a:r>
            <a:r>
              <a:rPr lang="de-DE" sz="2800" b="1" dirty="0">
                <a:latin typeface="Arial" charset="0"/>
              </a:rPr>
              <a:t> </a:t>
            </a:r>
            <a:r>
              <a:rPr lang="de-DE" sz="2800" b="1" dirty="0" err="1">
                <a:latin typeface="Arial" charset="0"/>
              </a:rPr>
              <a:t>mostrar</a:t>
            </a:r>
            <a:r>
              <a:rPr lang="de-DE" sz="2800" b="1" dirty="0">
                <a:latin typeface="Arial" charset="0"/>
              </a:rPr>
              <a:t> </a:t>
            </a:r>
            <a:r>
              <a:rPr lang="de-DE" sz="2800" b="1" dirty="0" err="1">
                <a:latin typeface="Arial" charset="0"/>
              </a:rPr>
              <a:t>comportamento</a:t>
            </a:r>
            <a:r>
              <a:rPr lang="de-DE" sz="2800" b="1" dirty="0">
                <a:latin typeface="Arial" charset="0"/>
              </a:rPr>
              <a:t> (</a:t>
            </a:r>
            <a:r>
              <a:rPr lang="de-DE" sz="2800" b="1" dirty="0" err="1">
                <a:latin typeface="Arial" charset="0"/>
              </a:rPr>
              <a:t>níveis</a:t>
            </a:r>
            <a:r>
              <a:rPr lang="de-DE" sz="2800" b="1" dirty="0">
                <a:latin typeface="Arial" charset="0"/>
              </a:rPr>
              <a:t> de </a:t>
            </a:r>
            <a:r>
              <a:rPr lang="de-DE" sz="2800" b="1" dirty="0" err="1">
                <a:latin typeface="Arial" charset="0"/>
              </a:rPr>
              <a:t>expressão</a:t>
            </a:r>
            <a:r>
              <a:rPr lang="de-DE" sz="2800" b="1" dirty="0">
                <a:latin typeface="Arial" charset="0"/>
              </a:rPr>
              <a:t>) “</a:t>
            </a:r>
            <a:r>
              <a:rPr lang="de-DE" sz="2800" b="1" dirty="0" err="1">
                <a:latin typeface="Arial" charset="0"/>
              </a:rPr>
              <a:t>similares</a:t>
            </a:r>
            <a:r>
              <a:rPr lang="de-DE" sz="2800" b="1" dirty="0">
                <a:latin typeface="Arial" charset="0"/>
              </a:rPr>
              <a:t>“</a:t>
            </a:r>
          </a:p>
          <a:p>
            <a:pPr eaLnBrk="1" hangingPunct="1"/>
            <a:r>
              <a:rPr lang="de-DE" sz="2800" dirty="0">
                <a:latin typeface="Arial" charset="0"/>
              </a:rPr>
              <a:t>“</a:t>
            </a:r>
            <a:r>
              <a:rPr lang="de-DE" altLang="ja-JP" sz="2800" b="1" dirty="0" err="1">
                <a:solidFill>
                  <a:srgbClr val="933A00"/>
                </a:solidFill>
                <a:latin typeface="Arial" charset="0"/>
              </a:rPr>
              <a:t>Guilt</a:t>
            </a:r>
            <a:r>
              <a:rPr lang="de-DE" altLang="ja-JP" sz="2800" b="1" dirty="0">
                <a:solidFill>
                  <a:srgbClr val="933A00"/>
                </a:solidFill>
                <a:latin typeface="Arial" charset="0"/>
              </a:rPr>
              <a:t> </a:t>
            </a:r>
            <a:r>
              <a:rPr lang="de-DE" altLang="ja-JP" sz="2800" b="1" dirty="0" err="1">
                <a:solidFill>
                  <a:srgbClr val="933A00"/>
                </a:solidFill>
                <a:latin typeface="Arial" charset="0"/>
              </a:rPr>
              <a:t>by</a:t>
            </a:r>
            <a:r>
              <a:rPr lang="de-DE" altLang="ja-JP" sz="2800" b="1" dirty="0">
                <a:solidFill>
                  <a:srgbClr val="933A00"/>
                </a:solidFill>
                <a:latin typeface="Arial" charset="0"/>
              </a:rPr>
              <a:t> </a:t>
            </a:r>
            <a:r>
              <a:rPr lang="de-DE" altLang="ja-JP" sz="2800" b="1" dirty="0" err="1">
                <a:solidFill>
                  <a:srgbClr val="933A00"/>
                </a:solidFill>
                <a:latin typeface="Arial" charset="0"/>
              </a:rPr>
              <a:t>association</a:t>
            </a:r>
            <a:r>
              <a:rPr lang="de-DE" sz="2800" dirty="0">
                <a:latin typeface="Arial" charset="0"/>
              </a:rPr>
              <a:t>”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>
                <a:latin typeface="Arial" charset="0"/>
                <a:cs typeface="Times New Roman" charset="0"/>
              </a:rPr>
              <a:t>→</a:t>
            </a:r>
            <a:r>
              <a:rPr lang="de-DE" altLang="ja-JP" sz="2800" dirty="0">
                <a:latin typeface="Arial" charset="0"/>
              </a:rPr>
              <a:t> se um </a:t>
            </a:r>
            <a:r>
              <a:rPr lang="de-DE" altLang="ja-JP" sz="2800" dirty="0" err="1">
                <a:latin typeface="Arial" charset="0"/>
              </a:rPr>
              <a:t>gene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desconhecido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i="1" dirty="0">
                <a:latin typeface="Arial" charset="0"/>
              </a:rPr>
              <a:t>i </a:t>
            </a:r>
            <a:r>
              <a:rPr lang="de-DE" altLang="ja-JP" sz="2800" dirty="0" err="1">
                <a:latin typeface="Arial" charset="0"/>
              </a:rPr>
              <a:t>é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similar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em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termos</a:t>
            </a:r>
            <a:r>
              <a:rPr lang="de-DE" altLang="ja-JP" sz="2800" dirty="0">
                <a:latin typeface="Arial" charset="0"/>
              </a:rPr>
              <a:t> de </a:t>
            </a:r>
            <a:r>
              <a:rPr lang="de-DE" altLang="ja-JP" sz="2800" dirty="0" err="1">
                <a:latin typeface="Arial" charset="0"/>
              </a:rPr>
              <a:t>expressão</a:t>
            </a:r>
            <a:r>
              <a:rPr lang="de-DE" altLang="ja-JP" sz="2800" dirty="0">
                <a:latin typeface="Arial" charset="0"/>
              </a:rPr>
              <a:t> a um </a:t>
            </a:r>
            <a:r>
              <a:rPr lang="de-DE" altLang="ja-JP" sz="2800" dirty="0" err="1">
                <a:latin typeface="Arial" charset="0"/>
              </a:rPr>
              <a:t>gene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conhecido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i="1" dirty="0" err="1">
                <a:latin typeface="Arial" charset="0"/>
              </a:rPr>
              <a:t>j</a:t>
            </a:r>
            <a:r>
              <a:rPr lang="de-DE" altLang="ja-JP" sz="2800" dirty="0">
                <a:latin typeface="Arial" charset="0"/>
              </a:rPr>
              <a:t>, </a:t>
            </a:r>
            <a:r>
              <a:rPr lang="de-DE" altLang="ja-JP" sz="2800" dirty="0" err="1">
                <a:latin typeface="Arial" charset="0"/>
              </a:rPr>
              <a:t>é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muito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provável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que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estejam</a:t>
            </a:r>
            <a:r>
              <a:rPr lang="de-DE" altLang="ja-JP" sz="2800" dirty="0">
                <a:latin typeface="Arial" charset="0"/>
              </a:rPr>
              <a:t> </a:t>
            </a:r>
            <a:r>
              <a:rPr lang="de-DE" altLang="ja-JP" sz="2800" dirty="0" err="1">
                <a:latin typeface="Arial" charset="0"/>
              </a:rPr>
              <a:t>envolvidos</a:t>
            </a:r>
            <a:r>
              <a:rPr lang="de-DE" altLang="ja-JP" sz="2800" dirty="0">
                <a:latin typeface="Arial" charset="0"/>
              </a:rPr>
              <a:t> na </a:t>
            </a:r>
            <a:r>
              <a:rPr lang="de-DE" altLang="ja-JP" sz="2800" dirty="0" err="1">
                <a:latin typeface="Arial" charset="0"/>
              </a:rPr>
              <a:t>mesma</a:t>
            </a:r>
            <a:r>
              <a:rPr lang="de-DE" altLang="ja-JP" sz="2800" dirty="0">
                <a:latin typeface="Arial" charset="0"/>
              </a:rPr>
              <a:t> via </a:t>
            </a:r>
            <a:r>
              <a:rPr lang="de-DE" altLang="ja-JP" sz="2800" dirty="0" err="1">
                <a:latin typeface="Arial" charset="0"/>
              </a:rPr>
              <a:t>metabólica</a:t>
            </a:r>
            <a:endParaRPr lang="pt-PT" sz="2800" dirty="0">
              <a:latin typeface="Arial" charset="0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5524500" y="5675313"/>
            <a:ext cx="5365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5595938" y="5727700"/>
            <a:ext cx="2714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5595938" y="5743575"/>
            <a:ext cx="160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300" b="1">
                <a:latin typeface="Arial Narrow" charset="0"/>
              </a:rPr>
              <a:t>P</a:t>
            </a:r>
            <a:endParaRPr lang="en-GB" sz="2400">
              <a:latin typeface="Times New Roman" charset="0"/>
            </a:endParaRP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641350" y="5664200"/>
            <a:ext cx="250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712788" y="5715000"/>
            <a:ext cx="2714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712788" y="5730875"/>
            <a:ext cx="160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300" b="1" dirty="0">
                <a:latin typeface="Arial Narrow" charset="0"/>
              </a:rPr>
              <a:t>S</a:t>
            </a:r>
            <a:endParaRPr lang="en-GB" sz="2400" dirty="0">
              <a:latin typeface="Times New Roman" charset="0"/>
            </a:endParaRP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1785938" y="5675313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857375" y="5726113"/>
            <a:ext cx="2714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857375" y="5741988"/>
            <a:ext cx="1603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300" b="1" i="1">
                <a:latin typeface="Arial Narrow" charset="0"/>
              </a:rPr>
              <a:t>X</a:t>
            </a:r>
            <a:endParaRPr lang="en-GB" sz="2400">
              <a:latin typeface="Times New Roman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2011363" y="5876925"/>
            <a:ext cx="174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2011363" y="5884863"/>
            <a:ext cx="87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500" b="1">
                <a:latin typeface="Arial Narrow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3019425" y="5675313"/>
            <a:ext cx="5603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90863" y="5726113"/>
            <a:ext cx="2714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3090863" y="5741988"/>
            <a:ext cx="16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300" b="1" i="1">
                <a:latin typeface="Arial Narrow" charset="0"/>
              </a:rPr>
              <a:t>X</a:t>
            </a:r>
            <a:endParaRPr lang="en-GB" sz="2400">
              <a:latin typeface="Times New Roman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3244850" y="5876925"/>
            <a:ext cx="174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3244850" y="5884863"/>
            <a:ext cx="873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500" b="1">
                <a:latin typeface="Arial Narrow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4254500" y="5675313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auto">
          <a:xfrm>
            <a:off x="4325938" y="5726113"/>
            <a:ext cx="2714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81" name="Rectangle 23"/>
          <p:cNvSpPr>
            <a:spLocks noChangeArrowheads="1"/>
          </p:cNvSpPr>
          <p:nvPr/>
        </p:nvSpPr>
        <p:spPr bwMode="auto">
          <a:xfrm>
            <a:off x="4325938" y="5741988"/>
            <a:ext cx="16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2300" b="1" i="1">
                <a:latin typeface="Arial Narrow" charset="0"/>
              </a:rPr>
              <a:t>X</a:t>
            </a:r>
            <a:endParaRPr lang="en-GB" sz="2400">
              <a:latin typeface="Times New Roman" charset="0"/>
            </a:endParaRPr>
          </a:p>
        </p:txBody>
      </p:sp>
      <p:sp>
        <p:nvSpPr>
          <p:cNvPr id="40982" name="Rectangle 24"/>
          <p:cNvSpPr>
            <a:spLocks noChangeArrowheads="1"/>
          </p:cNvSpPr>
          <p:nvPr/>
        </p:nvSpPr>
        <p:spPr bwMode="auto">
          <a:xfrm>
            <a:off x="4479925" y="5876925"/>
            <a:ext cx="174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83" name="Rectangle 25"/>
          <p:cNvSpPr>
            <a:spLocks noChangeArrowheads="1"/>
          </p:cNvSpPr>
          <p:nvPr/>
        </p:nvSpPr>
        <p:spPr bwMode="auto">
          <a:xfrm>
            <a:off x="4479925" y="5884863"/>
            <a:ext cx="873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500" b="1">
                <a:latin typeface="Arial Narrow" charset="0"/>
              </a:rPr>
              <a:t>3</a:t>
            </a:r>
            <a:endParaRPr lang="en-GB" sz="2400">
              <a:latin typeface="Times New Roman" charset="0"/>
            </a:endParaRPr>
          </a:p>
        </p:txBody>
      </p:sp>
      <p:grpSp>
        <p:nvGrpSpPr>
          <p:cNvPr id="40984" name="Group 26"/>
          <p:cNvGrpSpPr>
            <a:grpSpLocks/>
          </p:cNvGrpSpPr>
          <p:nvPr/>
        </p:nvGrpSpPr>
        <p:grpSpPr bwMode="auto">
          <a:xfrm>
            <a:off x="984250" y="5786438"/>
            <a:ext cx="801688" cy="157162"/>
            <a:chOff x="1690" y="1211"/>
            <a:chExt cx="505" cy="99"/>
          </a:xfrm>
        </p:grpSpPr>
        <p:sp>
          <p:nvSpPr>
            <p:cNvPr id="41015" name="Rectangle 27"/>
            <p:cNvSpPr>
              <a:spLocks noChangeArrowheads="1"/>
            </p:cNvSpPr>
            <p:nvPr/>
          </p:nvSpPr>
          <p:spPr bwMode="auto">
            <a:xfrm>
              <a:off x="1690" y="1248"/>
              <a:ext cx="439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016" name="Freeform 28"/>
            <p:cNvSpPr>
              <a:spLocks/>
            </p:cNvSpPr>
            <p:nvPr/>
          </p:nvSpPr>
          <p:spPr bwMode="auto">
            <a:xfrm>
              <a:off x="2097" y="1211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98 w 98"/>
                <a:gd name="T3" fmla="*/ 49 h 99"/>
                <a:gd name="T4" fmla="*/ 0 w 98"/>
                <a:gd name="T5" fmla="*/ 0 h 99"/>
                <a:gd name="T6" fmla="*/ 30 w 98"/>
                <a:gd name="T7" fmla="*/ 49 h 99"/>
                <a:gd name="T8" fmla="*/ 0 w 98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99"/>
                <a:gd name="T17" fmla="*/ 98 w 98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99">
                  <a:moveTo>
                    <a:pt x="0" y="99"/>
                  </a:moveTo>
                  <a:lnTo>
                    <a:pt x="98" y="49"/>
                  </a:lnTo>
                  <a:lnTo>
                    <a:pt x="0" y="0"/>
                  </a:lnTo>
                  <a:lnTo>
                    <a:pt x="30" y="4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5" name="Group 29"/>
          <p:cNvGrpSpPr>
            <a:grpSpLocks/>
          </p:cNvGrpSpPr>
          <p:nvPr/>
        </p:nvGrpSpPr>
        <p:grpSpPr bwMode="auto">
          <a:xfrm>
            <a:off x="4679950" y="5813425"/>
            <a:ext cx="800100" cy="157163"/>
            <a:chOff x="4023" y="1211"/>
            <a:chExt cx="504" cy="99"/>
          </a:xfrm>
        </p:grpSpPr>
        <p:sp>
          <p:nvSpPr>
            <p:cNvPr id="41013" name="Rectangle 30"/>
            <p:cNvSpPr>
              <a:spLocks noChangeArrowheads="1"/>
            </p:cNvSpPr>
            <p:nvPr/>
          </p:nvSpPr>
          <p:spPr bwMode="auto">
            <a:xfrm>
              <a:off x="4023" y="1248"/>
              <a:ext cx="438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014" name="Freeform 31"/>
            <p:cNvSpPr>
              <a:spLocks/>
            </p:cNvSpPr>
            <p:nvPr/>
          </p:nvSpPr>
          <p:spPr bwMode="auto">
            <a:xfrm>
              <a:off x="4429" y="1211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98 w 98"/>
                <a:gd name="T3" fmla="*/ 49 h 99"/>
                <a:gd name="T4" fmla="*/ 0 w 98"/>
                <a:gd name="T5" fmla="*/ 0 h 99"/>
                <a:gd name="T6" fmla="*/ 31 w 98"/>
                <a:gd name="T7" fmla="*/ 49 h 99"/>
                <a:gd name="T8" fmla="*/ 0 w 98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99"/>
                <a:gd name="T17" fmla="*/ 98 w 98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99">
                  <a:moveTo>
                    <a:pt x="0" y="99"/>
                  </a:moveTo>
                  <a:lnTo>
                    <a:pt x="98" y="49"/>
                  </a:lnTo>
                  <a:lnTo>
                    <a:pt x="0" y="0"/>
                  </a:lnTo>
                  <a:lnTo>
                    <a:pt x="31" y="4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6" name="Group 32"/>
          <p:cNvGrpSpPr>
            <a:grpSpLocks/>
          </p:cNvGrpSpPr>
          <p:nvPr/>
        </p:nvGrpSpPr>
        <p:grpSpPr bwMode="auto">
          <a:xfrm>
            <a:off x="3384550" y="5813425"/>
            <a:ext cx="803275" cy="157163"/>
            <a:chOff x="3206" y="1211"/>
            <a:chExt cx="506" cy="99"/>
          </a:xfrm>
        </p:grpSpPr>
        <p:sp>
          <p:nvSpPr>
            <p:cNvPr id="41011" name="Rectangle 33"/>
            <p:cNvSpPr>
              <a:spLocks noChangeArrowheads="1"/>
            </p:cNvSpPr>
            <p:nvPr/>
          </p:nvSpPr>
          <p:spPr bwMode="auto">
            <a:xfrm>
              <a:off x="3206" y="1248"/>
              <a:ext cx="439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012" name="Freeform 34"/>
            <p:cNvSpPr>
              <a:spLocks/>
            </p:cNvSpPr>
            <p:nvPr/>
          </p:nvSpPr>
          <p:spPr bwMode="auto">
            <a:xfrm>
              <a:off x="3612" y="1211"/>
              <a:ext cx="100" cy="99"/>
            </a:xfrm>
            <a:custGeom>
              <a:avLst/>
              <a:gdLst>
                <a:gd name="T0" fmla="*/ 0 w 100"/>
                <a:gd name="T1" fmla="*/ 99 h 99"/>
                <a:gd name="T2" fmla="*/ 100 w 100"/>
                <a:gd name="T3" fmla="*/ 49 h 99"/>
                <a:gd name="T4" fmla="*/ 0 w 100"/>
                <a:gd name="T5" fmla="*/ 0 h 99"/>
                <a:gd name="T6" fmla="*/ 32 w 100"/>
                <a:gd name="T7" fmla="*/ 49 h 99"/>
                <a:gd name="T8" fmla="*/ 0 w 100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99"/>
                <a:gd name="T17" fmla="*/ 100 w 100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99">
                  <a:moveTo>
                    <a:pt x="0" y="99"/>
                  </a:moveTo>
                  <a:lnTo>
                    <a:pt x="100" y="49"/>
                  </a:lnTo>
                  <a:lnTo>
                    <a:pt x="0" y="0"/>
                  </a:lnTo>
                  <a:lnTo>
                    <a:pt x="32" y="4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7" name="Group 35"/>
          <p:cNvGrpSpPr>
            <a:grpSpLocks/>
          </p:cNvGrpSpPr>
          <p:nvPr/>
        </p:nvGrpSpPr>
        <p:grpSpPr bwMode="auto">
          <a:xfrm>
            <a:off x="2219325" y="5786438"/>
            <a:ext cx="800100" cy="157162"/>
            <a:chOff x="2468" y="1211"/>
            <a:chExt cx="504" cy="99"/>
          </a:xfrm>
        </p:grpSpPr>
        <p:sp>
          <p:nvSpPr>
            <p:cNvPr id="41009" name="Rectangle 36"/>
            <p:cNvSpPr>
              <a:spLocks noChangeArrowheads="1"/>
            </p:cNvSpPr>
            <p:nvPr/>
          </p:nvSpPr>
          <p:spPr bwMode="auto">
            <a:xfrm>
              <a:off x="2468" y="1248"/>
              <a:ext cx="438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1010" name="Freeform 37"/>
            <p:cNvSpPr>
              <a:spLocks/>
            </p:cNvSpPr>
            <p:nvPr/>
          </p:nvSpPr>
          <p:spPr bwMode="auto">
            <a:xfrm>
              <a:off x="2874" y="1211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98 w 98"/>
                <a:gd name="T3" fmla="*/ 49 h 99"/>
                <a:gd name="T4" fmla="*/ 0 w 98"/>
                <a:gd name="T5" fmla="*/ 0 h 99"/>
                <a:gd name="T6" fmla="*/ 31 w 98"/>
                <a:gd name="T7" fmla="*/ 49 h 99"/>
                <a:gd name="T8" fmla="*/ 0 w 98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99"/>
                <a:gd name="T17" fmla="*/ 98 w 98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99">
                  <a:moveTo>
                    <a:pt x="0" y="99"/>
                  </a:moveTo>
                  <a:lnTo>
                    <a:pt x="98" y="49"/>
                  </a:lnTo>
                  <a:lnTo>
                    <a:pt x="0" y="0"/>
                  </a:lnTo>
                  <a:lnTo>
                    <a:pt x="31" y="4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8" name="Oval 38"/>
          <p:cNvSpPr>
            <a:spLocks noChangeArrowheads="1"/>
          </p:cNvSpPr>
          <p:nvPr/>
        </p:nvSpPr>
        <p:spPr bwMode="auto">
          <a:xfrm>
            <a:off x="1046163" y="5980113"/>
            <a:ext cx="558800" cy="571500"/>
          </a:xfrm>
          <a:prstGeom prst="ellipse">
            <a:avLst/>
          </a:prstGeom>
          <a:solidFill>
            <a:srgbClr val="5F5F5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0989" name="Rectangle 39"/>
          <p:cNvSpPr>
            <a:spLocks noChangeArrowheads="1"/>
          </p:cNvSpPr>
          <p:nvPr/>
        </p:nvSpPr>
        <p:spPr bwMode="auto">
          <a:xfrm>
            <a:off x="1185863" y="6083300"/>
            <a:ext cx="3270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90" name="Rectangle 40"/>
          <p:cNvSpPr>
            <a:spLocks noChangeArrowheads="1"/>
          </p:cNvSpPr>
          <p:nvPr/>
        </p:nvSpPr>
        <p:spPr bwMode="auto">
          <a:xfrm>
            <a:off x="1185863" y="6043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900" b="1">
                <a:solidFill>
                  <a:schemeClr val="bg1"/>
                </a:solidFill>
                <a:latin typeface="Arial Black" charset="0"/>
              </a:rPr>
              <a:t>E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0991" name="Rectangle 41"/>
          <p:cNvSpPr>
            <a:spLocks noChangeArrowheads="1"/>
          </p:cNvSpPr>
          <p:nvPr/>
        </p:nvSpPr>
        <p:spPr bwMode="auto">
          <a:xfrm>
            <a:off x="1357313" y="6227763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92" name="Rectangle 42"/>
          <p:cNvSpPr>
            <a:spLocks noChangeArrowheads="1"/>
          </p:cNvSpPr>
          <p:nvPr/>
        </p:nvSpPr>
        <p:spPr bwMode="auto">
          <a:xfrm>
            <a:off x="1357313" y="6202363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b="1">
                <a:solidFill>
                  <a:schemeClr val="bg1"/>
                </a:solidFill>
                <a:latin typeface="Arial Black" charset="0"/>
              </a:rPr>
              <a:t>1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0993" name="Oval 43"/>
          <p:cNvSpPr>
            <a:spLocks noChangeArrowheads="1"/>
          </p:cNvSpPr>
          <p:nvPr/>
        </p:nvSpPr>
        <p:spPr bwMode="auto">
          <a:xfrm>
            <a:off x="2279650" y="5980113"/>
            <a:ext cx="560388" cy="571500"/>
          </a:xfrm>
          <a:prstGeom prst="ellipse">
            <a:avLst/>
          </a:prstGeom>
          <a:solidFill>
            <a:srgbClr val="5F5F5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0994" name="Rectangle 44"/>
          <p:cNvSpPr>
            <a:spLocks noChangeArrowheads="1"/>
          </p:cNvSpPr>
          <p:nvPr/>
        </p:nvSpPr>
        <p:spPr bwMode="auto">
          <a:xfrm>
            <a:off x="2419350" y="6083300"/>
            <a:ext cx="32543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95" name="Rectangle 45"/>
          <p:cNvSpPr>
            <a:spLocks noChangeArrowheads="1"/>
          </p:cNvSpPr>
          <p:nvPr/>
        </p:nvSpPr>
        <p:spPr bwMode="auto">
          <a:xfrm>
            <a:off x="2419350" y="6043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900" b="1">
                <a:solidFill>
                  <a:schemeClr val="bg1"/>
                </a:solidFill>
                <a:latin typeface="Arial Black" charset="0"/>
              </a:rPr>
              <a:t>E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0996" name="Rectangle 46"/>
          <p:cNvSpPr>
            <a:spLocks noChangeArrowheads="1"/>
          </p:cNvSpPr>
          <p:nvPr/>
        </p:nvSpPr>
        <p:spPr bwMode="auto">
          <a:xfrm>
            <a:off x="2590800" y="6227763"/>
            <a:ext cx="21113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0997" name="Rectangle 47"/>
          <p:cNvSpPr>
            <a:spLocks noChangeArrowheads="1"/>
          </p:cNvSpPr>
          <p:nvPr/>
        </p:nvSpPr>
        <p:spPr bwMode="auto">
          <a:xfrm>
            <a:off x="2590800" y="6202363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b="1">
                <a:solidFill>
                  <a:schemeClr val="bg1"/>
                </a:solidFill>
                <a:latin typeface="Arial Black" charset="0"/>
              </a:rPr>
              <a:t>2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0998" name="Oval 48"/>
          <p:cNvSpPr>
            <a:spLocks noChangeArrowheads="1"/>
          </p:cNvSpPr>
          <p:nvPr/>
        </p:nvSpPr>
        <p:spPr bwMode="auto">
          <a:xfrm>
            <a:off x="3514725" y="5980113"/>
            <a:ext cx="558800" cy="571500"/>
          </a:xfrm>
          <a:prstGeom prst="ellipse">
            <a:avLst/>
          </a:prstGeom>
          <a:solidFill>
            <a:srgbClr val="5F5F5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0999" name="Rectangle 49"/>
          <p:cNvSpPr>
            <a:spLocks noChangeArrowheads="1"/>
          </p:cNvSpPr>
          <p:nvPr/>
        </p:nvSpPr>
        <p:spPr bwMode="auto">
          <a:xfrm>
            <a:off x="3652838" y="6083300"/>
            <a:ext cx="3254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00" name="Rectangle 50"/>
          <p:cNvSpPr>
            <a:spLocks noChangeArrowheads="1"/>
          </p:cNvSpPr>
          <p:nvPr/>
        </p:nvSpPr>
        <p:spPr bwMode="auto">
          <a:xfrm>
            <a:off x="3652838" y="6043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900" b="1">
                <a:solidFill>
                  <a:schemeClr val="bg1"/>
                </a:solidFill>
                <a:latin typeface="Arial Black" charset="0"/>
              </a:rPr>
              <a:t>E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1001" name="Rectangle 51"/>
          <p:cNvSpPr>
            <a:spLocks noChangeArrowheads="1"/>
          </p:cNvSpPr>
          <p:nvPr/>
        </p:nvSpPr>
        <p:spPr bwMode="auto">
          <a:xfrm>
            <a:off x="3825875" y="6227763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02" name="Rectangle 52"/>
          <p:cNvSpPr>
            <a:spLocks noChangeArrowheads="1"/>
          </p:cNvSpPr>
          <p:nvPr/>
        </p:nvSpPr>
        <p:spPr bwMode="auto">
          <a:xfrm>
            <a:off x="3825875" y="6202363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b="1">
                <a:solidFill>
                  <a:schemeClr val="bg1"/>
                </a:solidFill>
                <a:latin typeface="Arial Black" charset="0"/>
              </a:rPr>
              <a:t>3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1003" name="Oval 53"/>
          <p:cNvSpPr>
            <a:spLocks noChangeArrowheads="1"/>
          </p:cNvSpPr>
          <p:nvPr/>
        </p:nvSpPr>
        <p:spPr bwMode="auto">
          <a:xfrm>
            <a:off x="4810125" y="5980113"/>
            <a:ext cx="558800" cy="571500"/>
          </a:xfrm>
          <a:prstGeom prst="ellipse">
            <a:avLst/>
          </a:prstGeom>
          <a:solidFill>
            <a:srgbClr val="5F5F5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04" name="Rectangle 54"/>
          <p:cNvSpPr>
            <a:spLocks noChangeArrowheads="1"/>
          </p:cNvSpPr>
          <p:nvPr/>
        </p:nvSpPr>
        <p:spPr bwMode="auto">
          <a:xfrm>
            <a:off x="4949825" y="6083300"/>
            <a:ext cx="3270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05" name="Rectangle 55"/>
          <p:cNvSpPr>
            <a:spLocks noChangeArrowheads="1"/>
          </p:cNvSpPr>
          <p:nvPr/>
        </p:nvSpPr>
        <p:spPr bwMode="auto">
          <a:xfrm>
            <a:off x="4949825" y="6043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900" b="1">
                <a:solidFill>
                  <a:schemeClr val="bg1"/>
                </a:solidFill>
                <a:latin typeface="Arial Black" charset="0"/>
              </a:rPr>
              <a:t>E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1006" name="Rectangle 56"/>
          <p:cNvSpPr>
            <a:spLocks noChangeArrowheads="1"/>
          </p:cNvSpPr>
          <p:nvPr/>
        </p:nvSpPr>
        <p:spPr bwMode="auto">
          <a:xfrm>
            <a:off x="5121275" y="6227763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07" name="Rectangle 57"/>
          <p:cNvSpPr>
            <a:spLocks noChangeArrowheads="1"/>
          </p:cNvSpPr>
          <p:nvPr/>
        </p:nvSpPr>
        <p:spPr bwMode="auto">
          <a:xfrm>
            <a:off x="5121275" y="6202363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b="1">
                <a:solidFill>
                  <a:schemeClr val="bg1"/>
                </a:solidFill>
                <a:latin typeface="Arial Black" charset="0"/>
              </a:rPr>
              <a:t>4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1008" name="Text Box 58"/>
          <p:cNvSpPr txBox="1">
            <a:spLocks noChangeArrowheads="1"/>
          </p:cNvSpPr>
          <p:nvPr/>
        </p:nvSpPr>
        <p:spPr bwMode="auto">
          <a:xfrm>
            <a:off x="609600" y="5181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srgbClr val="933A00"/>
                </a:solidFill>
              </a:rPr>
              <a:t>Via </a:t>
            </a:r>
            <a:r>
              <a:rPr lang="en-GB" sz="2800" b="1" dirty="0" err="1">
                <a:solidFill>
                  <a:srgbClr val="933A00"/>
                </a:solidFill>
              </a:rPr>
              <a:t>metabólica</a:t>
            </a:r>
            <a:endParaRPr lang="en-GB" sz="2800" b="1" dirty="0">
              <a:solidFill>
                <a:srgbClr val="933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371600"/>
          </a:xfrm>
        </p:spPr>
        <p:txBody>
          <a:bodyPr/>
          <a:lstStyle/>
          <a:p>
            <a:pPr eaLnBrk="1" hangingPunct="1"/>
            <a:r>
              <a:rPr lang="pt-PT" sz="4000" b="1" dirty="0" smtClean="0">
                <a:latin typeface="Arial" charset="0"/>
              </a:rPr>
              <a:t>Dados de expressão genética </a:t>
            </a:r>
            <a:endParaRPr lang="pt-PT" sz="4000" b="1" dirty="0">
              <a:latin typeface="Arial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5865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pt-PT" sz="2600" dirty="0" smtClean="0">
                <a:latin typeface="Arial" charset="0"/>
              </a:rPr>
              <a:t>Técnicas como </a:t>
            </a:r>
            <a:r>
              <a:rPr lang="pt-PT" sz="2600" i="1" dirty="0" smtClean="0">
                <a:latin typeface="Arial" charset="0"/>
              </a:rPr>
              <a:t>DNA </a:t>
            </a:r>
            <a:r>
              <a:rPr lang="pt-PT" sz="2600" i="1" dirty="0" err="1" smtClean="0">
                <a:latin typeface="Arial" charset="0"/>
              </a:rPr>
              <a:t>microarrays</a:t>
            </a:r>
            <a:r>
              <a:rPr lang="pt-PT" sz="2600" i="1" dirty="0" smtClean="0">
                <a:latin typeface="Arial" charset="0"/>
              </a:rPr>
              <a:t> </a:t>
            </a:r>
            <a:r>
              <a:rPr lang="pt-PT" sz="2600" dirty="0" smtClean="0">
                <a:latin typeface="Arial" charset="0"/>
              </a:rPr>
              <a:t>e </a:t>
            </a:r>
            <a:r>
              <a:rPr lang="pt-PT" sz="2600" i="1" dirty="0" smtClean="0">
                <a:latin typeface="Arial" charset="0"/>
              </a:rPr>
              <a:t>RNA</a:t>
            </a:r>
            <a:r>
              <a:rPr lang="pt-PT" sz="2600" dirty="0" smtClean="0">
                <a:latin typeface="Arial" charset="0"/>
              </a:rPr>
              <a:t> </a:t>
            </a:r>
            <a:r>
              <a:rPr lang="pt-PT" sz="2600" i="1" dirty="0" err="1" smtClean="0">
                <a:latin typeface="Arial" charset="0"/>
              </a:rPr>
              <a:t>sequencing</a:t>
            </a:r>
            <a:r>
              <a:rPr lang="pt-PT" sz="2600" dirty="0" smtClean="0">
                <a:latin typeface="Arial" charset="0"/>
              </a:rPr>
              <a:t> </a:t>
            </a:r>
            <a:r>
              <a:rPr lang="pt-PT" sz="2600" dirty="0">
                <a:latin typeface="Arial" charset="0"/>
              </a:rPr>
              <a:t>medem o </a:t>
            </a:r>
            <a:r>
              <a:rPr lang="pt-PT" sz="2600" b="1" dirty="0">
                <a:solidFill>
                  <a:srgbClr val="A47B38"/>
                </a:solidFill>
                <a:latin typeface="Arial" charset="0"/>
              </a:rPr>
              <a:t>nível de expressão de todos os genes</a:t>
            </a:r>
            <a:r>
              <a:rPr lang="pt-PT" sz="2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2600" dirty="0" smtClean="0">
                <a:latin typeface="Arial" charset="0"/>
              </a:rPr>
              <a:t>numa célula, </a:t>
            </a:r>
            <a:r>
              <a:rPr lang="pt-PT" sz="2600" dirty="0">
                <a:latin typeface="Arial" charset="0"/>
              </a:rPr>
              <a:t>em diversas condições/ instantes de </a:t>
            </a:r>
            <a:r>
              <a:rPr lang="pt-PT" sz="2600" dirty="0" smtClean="0">
                <a:latin typeface="Arial" charset="0"/>
              </a:rPr>
              <a:t>tempo</a:t>
            </a: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pt-PT" sz="2600" dirty="0">
              <a:latin typeface="Arial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pt-PT" sz="2600" dirty="0">
                <a:latin typeface="Arial" charset="0"/>
              </a:rPr>
              <a:t>Nível de expressão de um dado gene é estimado pela </a:t>
            </a:r>
            <a:r>
              <a:rPr lang="pt-PT" sz="2600" dirty="0" smtClean="0">
                <a:latin typeface="Arial" charset="0"/>
              </a:rPr>
              <a:t>medição </a:t>
            </a:r>
            <a:r>
              <a:rPr lang="pt-PT" sz="2600" dirty="0">
                <a:latin typeface="Arial" charset="0"/>
              </a:rPr>
              <a:t>da quantidade de </a:t>
            </a:r>
            <a:r>
              <a:rPr lang="pt-PT" sz="2600" dirty="0" err="1">
                <a:latin typeface="Arial" charset="0"/>
              </a:rPr>
              <a:t>mRNA</a:t>
            </a:r>
            <a:r>
              <a:rPr lang="pt-PT" sz="2600" dirty="0">
                <a:latin typeface="Arial" charset="0"/>
              </a:rPr>
              <a:t> respectivo.</a:t>
            </a:r>
          </a:p>
          <a:p>
            <a:pPr lvl="1" eaLnBrk="1" hangingPunct="1">
              <a:lnSpc>
                <a:spcPct val="140000"/>
              </a:lnSpc>
            </a:pPr>
            <a:r>
              <a:rPr lang="pt-PT" sz="2600" dirty="0">
                <a:latin typeface="Arial" charset="0"/>
              </a:rPr>
              <a:t> Um gene está </a:t>
            </a:r>
            <a:r>
              <a:rPr lang="pt-PT" sz="2600" dirty="0" smtClean="0">
                <a:latin typeface="Arial" charset="0"/>
              </a:rPr>
              <a:t>ativo </a:t>
            </a:r>
            <a:r>
              <a:rPr lang="pt-PT" sz="2600" dirty="0">
                <a:latin typeface="Arial" charset="0"/>
              </a:rPr>
              <a:t>se está a ser transcrito.</a:t>
            </a:r>
          </a:p>
          <a:p>
            <a:pPr lvl="1" eaLnBrk="1" hangingPunct="1">
              <a:lnSpc>
                <a:spcPct val="140000"/>
              </a:lnSpc>
            </a:pPr>
            <a:r>
              <a:rPr lang="pt-PT" sz="2600" dirty="0">
                <a:latin typeface="Arial" charset="0"/>
              </a:rPr>
              <a:t> Mais </a:t>
            </a:r>
            <a:r>
              <a:rPr lang="pt-PT" sz="2600" dirty="0" err="1">
                <a:latin typeface="Arial" charset="0"/>
              </a:rPr>
              <a:t>mRNA</a:t>
            </a:r>
            <a:r>
              <a:rPr lang="pt-PT" sz="2600" dirty="0">
                <a:latin typeface="Arial" charset="0"/>
              </a:rPr>
              <a:t> indica mais </a:t>
            </a:r>
            <a:r>
              <a:rPr lang="pt-PT" sz="2600" dirty="0" smtClean="0">
                <a:latin typeface="Arial" charset="0"/>
              </a:rPr>
              <a:t>atividade </a:t>
            </a:r>
            <a:r>
              <a:rPr lang="pt-PT" sz="2600" dirty="0">
                <a:latin typeface="Arial" charset="0"/>
              </a:rPr>
              <a:t>do gene (embora em termos biológicos isto nem sempre seja verdade)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Arial Unicode MS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b="1" dirty="0">
                <a:latin typeface="Arial" charset="0"/>
              </a:rPr>
              <a:t>Clustering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975299" cy="4800600"/>
          </a:xfrm>
        </p:spPr>
        <p:txBody>
          <a:bodyPr>
            <a:noAutofit/>
          </a:bodyPr>
          <a:lstStyle/>
          <a:p>
            <a:pPr eaLnBrk="1" hangingPunct="1"/>
            <a:r>
              <a:rPr lang="pt-PT" sz="2400" dirty="0">
                <a:latin typeface="Arial" charset="0"/>
              </a:rPr>
              <a:t>Cada gene (linha da matriz) é encarado como um ponto num espaço N-dimensional </a:t>
            </a:r>
          </a:p>
          <a:p>
            <a:pPr eaLnBrk="1" hangingPunct="1"/>
            <a:r>
              <a:rPr lang="pt-PT" sz="2400" dirty="0">
                <a:latin typeface="Arial" charset="0"/>
              </a:rPr>
              <a:t>Criar uma </a:t>
            </a:r>
            <a:r>
              <a:rPr lang="pt-PT" sz="2400" b="1" dirty="0">
                <a:solidFill>
                  <a:srgbClr val="A47B38"/>
                </a:solidFill>
                <a:latin typeface="Arial" charset="0"/>
              </a:rPr>
              <a:t>matriz de distâncias</a:t>
            </a:r>
            <a:r>
              <a:rPr lang="pt-PT" sz="2400" dirty="0">
                <a:solidFill>
                  <a:srgbClr val="A47B38"/>
                </a:solidFill>
                <a:latin typeface="Arial" charset="0"/>
              </a:rPr>
              <a:t> </a:t>
            </a:r>
            <a:r>
              <a:rPr lang="pt-PT" sz="2400" dirty="0">
                <a:latin typeface="Arial" charset="0"/>
              </a:rPr>
              <a:t>entre cada par de genes (necessário usar uma dada métrica para calcular a </a:t>
            </a:r>
            <a:r>
              <a:rPr lang="pt-PT" sz="2400" dirty="0" smtClean="0">
                <a:latin typeface="Arial" charset="0"/>
              </a:rPr>
              <a:t>distância)</a:t>
            </a:r>
            <a:endParaRPr lang="pt-PT" sz="2400" dirty="0">
              <a:latin typeface="Arial" charset="0"/>
            </a:endParaRPr>
          </a:p>
          <a:p>
            <a:pPr eaLnBrk="1" hangingPunct="1"/>
            <a:r>
              <a:rPr lang="pt-PT" sz="2400" dirty="0">
                <a:latin typeface="Arial" charset="0"/>
              </a:rPr>
              <a:t>Pares de genes com distâncias pequenas partilham os mesmos padrões de expressão, o que pode indiciar funcionalidades similares ou </a:t>
            </a:r>
            <a:r>
              <a:rPr lang="pt-PT" sz="2400" dirty="0" smtClean="0">
                <a:latin typeface="Arial" charset="0"/>
              </a:rPr>
              <a:t>relacionadas</a:t>
            </a:r>
            <a:endParaRPr lang="pt-PT" sz="2400" dirty="0">
              <a:latin typeface="Arial" charset="0"/>
            </a:endParaRPr>
          </a:p>
          <a:p>
            <a:pPr eaLnBrk="1" hangingPunct="1"/>
            <a:r>
              <a:rPr lang="pt-PT" sz="2400" dirty="0" err="1">
                <a:latin typeface="Arial" charset="0"/>
              </a:rPr>
              <a:t>Clustering</a:t>
            </a:r>
            <a:r>
              <a:rPr lang="pt-PT" sz="2400" dirty="0">
                <a:latin typeface="Arial" charset="0"/>
              </a:rPr>
              <a:t> revela grupos de genes com padrões de expressão semelhante, logo </a:t>
            </a:r>
            <a:r>
              <a:rPr lang="pt-PT" sz="2400" b="1" dirty="0">
                <a:solidFill>
                  <a:srgbClr val="A47B38"/>
                </a:solidFill>
                <a:latin typeface="Arial" charset="0"/>
              </a:rPr>
              <a:t>potencialmente relacionados funcionalmente</a:t>
            </a:r>
            <a:r>
              <a:rPr lang="pt-PT" sz="24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36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pt-PT" sz="4000" b="1" dirty="0" err="1">
                <a:latin typeface="Arial" charset="0"/>
              </a:rPr>
              <a:t>Clustering</a:t>
            </a:r>
            <a:r>
              <a:rPr lang="pt-PT" sz="4000" b="1" dirty="0">
                <a:latin typeface="Arial" charset="0"/>
              </a:rPr>
              <a:t> : evolução de métodos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799"/>
            <a:ext cx="8417859" cy="479014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PT" sz="2800" b="1" dirty="0">
                <a:latin typeface="Arial" charset="0"/>
              </a:rPr>
              <a:t>1ª geração</a:t>
            </a:r>
            <a:r>
              <a:rPr lang="pt-PT" sz="2800" dirty="0">
                <a:latin typeface="Arial" charset="0"/>
              </a:rPr>
              <a:t>: aplicação de métodos de </a:t>
            </a:r>
            <a:r>
              <a:rPr lang="pt-PT" sz="2800" dirty="0" err="1">
                <a:latin typeface="Arial" charset="0"/>
              </a:rPr>
              <a:t>clustering</a:t>
            </a:r>
            <a:r>
              <a:rPr lang="pt-PT" sz="2800" dirty="0">
                <a:latin typeface="Arial" charset="0"/>
              </a:rPr>
              <a:t> já existentes: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Heurísticas K-</a:t>
            </a:r>
            <a:r>
              <a:rPr lang="pt-PT" sz="2400" dirty="0" err="1">
                <a:latin typeface="Arial" charset="0"/>
                <a:cs typeface="Arial" charset="0"/>
              </a:rPr>
              <a:t>means</a:t>
            </a:r>
            <a:r>
              <a:rPr lang="pt-PT" sz="2400" dirty="0">
                <a:latin typeface="Arial" charset="0"/>
                <a:cs typeface="Arial" charset="0"/>
              </a:rPr>
              <a:t>, K-</a:t>
            </a:r>
            <a:r>
              <a:rPr lang="pt-PT" sz="2400" dirty="0" err="1">
                <a:latin typeface="Arial" charset="0"/>
                <a:cs typeface="Arial" charset="0"/>
              </a:rPr>
              <a:t>median</a:t>
            </a:r>
            <a:endParaRPr lang="pt-PT" sz="24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Redes Neuronais SOM (</a:t>
            </a:r>
            <a:r>
              <a:rPr lang="pt-PT" sz="2400" dirty="0" err="1">
                <a:latin typeface="Arial" charset="0"/>
                <a:cs typeface="Arial" charset="0"/>
              </a:rPr>
              <a:t>self-organizing</a:t>
            </a:r>
            <a:r>
              <a:rPr lang="pt-PT" sz="2400" dirty="0">
                <a:latin typeface="Arial" charset="0"/>
                <a:cs typeface="Arial" charset="0"/>
              </a:rPr>
              <a:t> </a:t>
            </a:r>
            <a:r>
              <a:rPr lang="pt-PT" sz="2400" dirty="0" err="1">
                <a:latin typeface="Arial" charset="0"/>
                <a:cs typeface="Arial" charset="0"/>
              </a:rPr>
              <a:t>maps</a:t>
            </a:r>
            <a:r>
              <a:rPr lang="pt-PT" sz="2400" dirty="0">
                <a:latin typeface="Arial" charset="0"/>
                <a:cs typeface="Arial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 err="1">
                <a:latin typeface="Arial" charset="0"/>
                <a:cs typeface="Arial" charset="0"/>
              </a:rPr>
              <a:t>Clustering</a:t>
            </a:r>
            <a:r>
              <a:rPr lang="pt-PT" sz="2400" dirty="0">
                <a:latin typeface="Arial" charset="0"/>
                <a:cs typeface="Arial" charset="0"/>
              </a:rPr>
              <a:t> hierárquico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Métodos estocásticos (</a:t>
            </a:r>
            <a:r>
              <a:rPr lang="pt-PT" sz="2400" dirty="0" err="1">
                <a:latin typeface="Arial" charset="0"/>
                <a:cs typeface="Arial" charset="0"/>
              </a:rPr>
              <a:t>e.g</a:t>
            </a:r>
            <a:r>
              <a:rPr lang="pt-PT" sz="2400" dirty="0">
                <a:latin typeface="Arial" charset="0"/>
                <a:cs typeface="Arial" charset="0"/>
              </a:rPr>
              <a:t> Algoritmos Evolucionários)</a:t>
            </a:r>
          </a:p>
          <a:p>
            <a:pPr lvl="1" eaLnBrk="1" hangingPunct="1">
              <a:lnSpc>
                <a:spcPct val="90000"/>
              </a:lnSpc>
            </a:pPr>
            <a:endParaRPr lang="pt-PT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sz="2800" b="1" dirty="0">
                <a:latin typeface="Arial" charset="0"/>
              </a:rPr>
              <a:t>2ª geração</a:t>
            </a:r>
            <a:r>
              <a:rPr lang="pt-PT" sz="2800" dirty="0">
                <a:latin typeface="Arial" charset="0"/>
              </a:rPr>
              <a:t>: métodos mais específicos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Algoritmos baseados em modelos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Algoritmos baseados na qualidade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dirty="0">
                <a:latin typeface="Arial" charset="0"/>
                <a:cs typeface="Arial" charset="0"/>
              </a:rPr>
              <a:t>Algoritmos de </a:t>
            </a:r>
            <a:r>
              <a:rPr lang="pt-PT" sz="2400" dirty="0" err="1">
                <a:latin typeface="Arial" charset="0"/>
                <a:cs typeface="Arial" charset="0"/>
              </a:rPr>
              <a:t>bi-clustering</a:t>
            </a:r>
            <a:r>
              <a:rPr lang="pt-PT" sz="2400" dirty="0">
                <a:latin typeface="Arial" charset="0"/>
                <a:cs typeface="Arial" charset="0"/>
              </a:rPr>
              <a:t> (agrupam genes e experiências)</a:t>
            </a:r>
          </a:p>
        </p:txBody>
      </p:sp>
    </p:spTree>
    <p:extLst>
      <p:ext uri="{BB962C8B-B14F-4D97-AF65-F5344CB8AC3E}">
        <p14:creationId xmlns:p14="http://schemas.microsoft.com/office/powerpoint/2010/main" val="22632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552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1859C"/>
                </a:solidFill>
              </a:rPr>
              <a:t>Clustering - </a:t>
            </a:r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92" y="1417638"/>
            <a:ext cx="3522719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ALLcl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ALLm2[p20]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eucD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dist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)) 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 &lt;- </a:t>
            </a:r>
            <a:r>
              <a:rPr lang="en-US" sz="1600" dirty="0" err="1">
                <a:latin typeface="Lucida Console"/>
                <a:cs typeface="Lucida Console"/>
              </a:rPr>
              <a:t>hclust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eucD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plot(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15" y="2766252"/>
            <a:ext cx="6460530" cy="3914508"/>
          </a:xfrm>
          <a:prstGeom prst="rect">
            <a:avLst/>
          </a:prstGeom>
          <a:ln>
            <a:solidFill>
              <a:srgbClr val="A9A57C"/>
            </a:solidFill>
          </a:ln>
        </p:spPr>
      </p:pic>
    </p:spTree>
    <p:extLst>
      <p:ext uri="{BB962C8B-B14F-4D97-AF65-F5344CB8AC3E}">
        <p14:creationId xmlns:p14="http://schemas.microsoft.com/office/powerpoint/2010/main" val="24270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552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1859C"/>
                </a:solidFill>
              </a:rPr>
              <a:t>Clustering - </a:t>
            </a:r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92" y="1417638"/>
            <a:ext cx="5377193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 &lt;- </a:t>
            </a:r>
            <a:r>
              <a:rPr lang="en-US" sz="1600" dirty="0" err="1">
                <a:latin typeface="Lucida Console"/>
                <a:cs typeface="Lucida Console"/>
              </a:rPr>
              <a:t>hclust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eucD</a:t>
            </a:r>
            <a:r>
              <a:rPr lang="en-US" sz="1600" dirty="0">
                <a:latin typeface="Lucida Console"/>
                <a:cs typeface="Lucida Console"/>
              </a:rPr>
              <a:t>, method="single")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plot(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33" y="2305210"/>
            <a:ext cx="7011417" cy="4248297"/>
          </a:xfrm>
          <a:prstGeom prst="rect">
            <a:avLst/>
          </a:prstGeom>
          <a:ln>
            <a:solidFill>
              <a:srgbClr val="A9A57C"/>
            </a:solidFill>
          </a:ln>
        </p:spPr>
      </p:pic>
    </p:spTree>
    <p:extLst>
      <p:ext uri="{BB962C8B-B14F-4D97-AF65-F5344CB8AC3E}">
        <p14:creationId xmlns:p14="http://schemas.microsoft.com/office/powerpoint/2010/main" val="200237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552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31859C"/>
                </a:solidFill>
              </a:rPr>
              <a:t>Clustering - </a:t>
            </a:r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592" y="1417638"/>
            <a:ext cx="550082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 &lt;- </a:t>
            </a:r>
            <a:r>
              <a:rPr lang="en-US" sz="1600" dirty="0" err="1">
                <a:latin typeface="Lucida Console"/>
                <a:cs typeface="Lucida Console"/>
              </a:rPr>
              <a:t>hclust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eucD</a:t>
            </a:r>
            <a:r>
              <a:rPr lang="en-US" sz="1600" dirty="0">
                <a:latin typeface="Lucida Console"/>
                <a:cs typeface="Lucida Console"/>
              </a:rPr>
              <a:t>, method</a:t>
            </a:r>
            <a:r>
              <a:rPr lang="en-US" sz="1600" dirty="0" smtClean="0">
                <a:latin typeface="Lucida Console"/>
                <a:cs typeface="Lucida Console"/>
              </a:rPr>
              <a:t>=”average"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plot(</a:t>
            </a:r>
            <a:r>
              <a:rPr lang="en-US" sz="1600" dirty="0" err="1">
                <a:latin typeface="Lucida Console"/>
                <a:cs typeface="Lucida Console"/>
              </a:rPr>
              <a:t>cl.hier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67" y="2297630"/>
            <a:ext cx="7147803" cy="4330935"/>
          </a:xfrm>
          <a:prstGeom prst="rect">
            <a:avLst/>
          </a:prstGeom>
          <a:ln>
            <a:solidFill>
              <a:srgbClr val="A9A57C"/>
            </a:solidFill>
          </a:ln>
        </p:spPr>
      </p:pic>
    </p:spTree>
    <p:extLst>
      <p:ext uri="{BB962C8B-B14F-4D97-AF65-F5344CB8AC3E}">
        <p14:creationId xmlns:p14="http://schemas.microsoft.com/office/powerpoint/2010/main" val="43419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39" y="144154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Heatmap</a:t>
            </a:r>
            <a:r>
              <a:rPr lang="en-US" b="1" dirty="0" smtClean="0">
                <a:solidFill>
                  <a:srgbClr val="31859C"/>
                </a:solidFill>
              </a:rPr>
              <a:t>: </a:t>
            </a:r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763" y="1241955"/>
            <a:ext cx="451177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heatmap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), </a:t>
            </a:r>
            <a:r>
              <a:rPr lang="en-US" sz="1600" dirty="0" err="1">
                <a:latin typeface="Lucida Console"/>
                <a:cs typeface="Lucida Console"/>
              </a:rPr>
              <a:t>labCol</a:t>
            </a:r>
            <a:r>
              <a:rPr lang="en-US" sz="1600" dirty="0">
                <a:latin typeface="Lucida Console"/>
                <a:cs typeface="Lucida Console"/>
              </a:rPr>
              <a:t> = F)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9" y="1843433"/>
            <a:ext cx="8167624" cy="49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5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1859C"/>
                </a:solidFill>
              </a:rPr>
              <a:t>Clustering k-means - </a:t>
            </a:r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903" y="1883485"/>
            <a:ext cx="8294763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km = </a:t>
            </a:r>
            <a:r>
              <a:rPr lang="en-US" sz="1600" dirty="0" err="1">
                <a:latin typeface="Lucida Console"/>
                <a:cs typeface="Lucida Console"/>
              </a:rPr>
              <a:t>kmeans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), 3) 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names(km)</a:t>
            </a:r>
          </a:p>
          <a:p>
            <a:r>
              <a:rPr lang="en-US" sz="1600" dirty="0">
                <a:latin typeface="Lucida Console"/>
                <a:cs typeface="Lucida Console"/>
              </a:rPr>
              <a:t>[1] "cluster"      "centers"      "</a:t>
            </a:r>
            <a:r>
              <a:rPr lang="en-US" sz="1600" dirty="0" err="1">
                <a:latin typeface="Lucida Console"/>
                <a:cs typeface="Lucida Console"/>
              </a:rPr>
              <a:t>totss</a:t>
            </a:r>
            <a:r>
              <a:rPr lang="en-US" sz="1600" dirty="0">
                <a:latin typeface="Lucida Console"/>
                <a:cs typeface="Lucida Console"/>
              </a:rPr>
              <a:t>"        "</a:t>
            </a:r>
            <a:r>
              <a:rPr lang="en-US" sz="1600" dirty="0" err="1">
                <a:latin typeface="Lucida Console"/>
                <a:cs typeface="Lucida Console"/>
              </a:rPr>
              <a:t>withinss</a:t>
            </a:r>
            <a:r>
              <a:rPr lang="en-US" sz="1600" dirty="0">
                <a:latin typeface="Lucida Console"/>
                <a:cs typeface="Lucida Console"/>
              </a:rPr>
              <a:t>"     "</a:t>
            </a:r>
            <a:r>
              <a:rPr lang="en-US" sz="1600" dirty="0" err="1">
                <a:latin typeface="Lucida Console"/>
                <a:cs typeface="Lucida Console"/>
              </a:rPr>
              <a:t>tot.withinss</a:t>
            </a:r>
            <a:r>
              <a:rPr lang="en-US" sz="1600" dirty="0">
                <a:latin typeface="Lucida Console"/>
                <a:cs typeface="Lucida Console"/>
              </a:rPr>
              <a:t>" "</a:t>
            </a:r>
            <a:r>
              <a:rPr lang="en-US" sz="1600" dirty="0" err="1">
                <a:latin typeface="Lucida Console"/>
                <a:cs typeface="Lucida Console"/>
              </a:rPr>
              <a:t>betweenss</a:t>
            </a:r>
            <a:r>
              <a:rPr lang="en-US" sz="1600" dirty="0">
                <a:latin typeface="Lucida Console"/>
                <a:cs typeface="Lucida Console"/>
              </a:rPr>
              <a:t>"    "size"        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km$cluster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 40202_at   40504_at   32979_at   37363_at   32542_at   36638_at </a:t>
            </a:r>
            <a:r>
              <a:rPr lang="en-US" sz="1600" dirty="0" smtClean="0">
                <a:latin typeface="Lucida Console"/>
                <a:cs typeface="Lucida Console"/>
              </a:rPr>
              <a:t>  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  2          3          </a:t>
            </a:r>
            <a:r>
              <a:rPr lang="en-US" sz="1600" dirty="0">
                <a:latin typeface="Lucida Console"/>
                <a:cs typeface="Lucida Console"/>
              </a:rPr>
              <a:t>3          3          2          </a:t>
            </a:r>
            <a:r>
              <a:rPr lang="en-US" sz="1600" dirty="0" smtClean="0">
                <a:latin typeface="Lucida Console"/>
                <a:cs typeface="Lucida Console"/>
              </a:rPr>
              <a:t>1 …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4108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904934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b="1" dirty="0" smtClean="0"/>
              <a:t>Dados de </a:t>
            </a:r>
            <a:r>
              <a:rPr lang="pt-PT" sz="3600" b="1" dirty="0" err="1" smtClean="0"/>
              <a:t>microarrays</a:t>
            </a:r>
            <a:r>
              <a:rPr lang="pt-PT" sz="3600" b="1" dirty="0" smtClean="0"/>
              <a:t>: classificação de amostras</a:t>
            </a:r>
            <a:r>
              <a:rPr lang="pt-PT" b="1" dirty="0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9288"/>
            <a:ext cx="776967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PT" sz="2400" dirty="0" smtClean="0"/>
              <a:t>Problema típico de </a:t>
            </a:r>
            <a:r>
              <a:rPr lang="pt-PT" sz="2400" b="1" dirty="0" smtClean="0">
                <a:solidFill>
                  <a:srgbClr val="A47B38"/>
                </a:solidFill>
              </a:rPr>
              <a:t>Classificação</a:t>
            </a:r>
            <a:r>
              <a:rPr lang="pt-PT" sz="2400" dirty="0" smtClean="0"/>
              <a:t>:</a:t>
            </a:r>
          </a:p>
          <a:p>
            <a:pPr lvl="1" eaLnBrk="1" hangingPunct="1"/>
            <a:r>
              <a:rPr lang="pt-PT" sz="2400" dirty="0" smtClean="0"/>
              <a:t>Atributos de entrada: valor expressão para os diversos genes </a:t>
            </a:r>
          </a:p>
          <a:p>
            <a:pPr lvl="1" eaLnBrk="1" hangingPunct="1"/>
            <a:r>
              <a:rPr lang="pt-PT" sz="2400" dirty="0" smtClean="0"/>
              <a:t>Exemplos: amostras</a:t>
            </a:r>
          </a:p>
          <a:p>
            <a:pPr lvl="1" eaLnBrk="1" hangingPunct="1"/>
            <a:r>
              <a:rPr lang="pt-PT" sz="2400" dirty="0" smtClean="0"/>
              <a:t>Atributo de saída: classe de cada amostra (e.g. tipo de cancro, saudável/ doente, tratamento)</a:t>
            </a:r>
          </a:p>
          <a:p>
            <a:pPr lvl="1" eaLnBrk="1" hangingPunct="1"/>
            <a:endParaRPr lang="pt-PT" sz="2400" dirty="0" smtClean="0"/>
          </a:p>
          <a:p>
            <a:pPr eaLnBrk="1" hangingPunct="1"/>
            <a:r>
              <a:rPr lang="pt-PT" sz="2400" dirty="0" smtClean="0"/>
              <a:t>Objectivo: criar modelos que permitam determinar o valor da classe para cada amostra dados os valores dos genes nesse caso.</a:t>
            </a:r>
          </a:p>
        </p:txBody>
      </p:sp>
    </p:spTree>
    <p:extLst>
      <p:ext uri="{BB962C8B-B14F-4D97-AF65-F5344CB8AC3E}">
        <p14:creationId xmlns:p14="http://schemas.microsoft.com/office/powerpoint/2010/main" val="5570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1371600"/>
          </a:xfrm>
        </p:spPr>
        <p:txBody>
          <a:bodyPr/>
          <a:lstStyle/>
          <a:p>
            <a:pPr eaLnBrk="1" hangingPunct="1"/>
            <a:r>
              <a:rPr lang="pt-PT" sz="3600" b="1" dirty="0" smtClean="0"/>
              <a:t>Classificação de dados de </a:t>
            </a:r>
            <a:r>
              <a:rPr lang="pt-PT" sz="3600" b="1" dirty="0" err="1" smtClean="0"/>
              <a:t>microarrays</a:t>
            </a:r>
            <a:endParaRPr lang="pt-PT" sz="3600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435975" cy="4766049"/>
          </a:xfrm>
        </p:spPr>
        <p:txBody>
          <a:bodyPr/>
          <a:lstStyle/>
          <a:p>
            <a:pPr eaLnBrk="1" hangingPunct="1"/>
            <a:r>
              <a:rPr lang="pt-PT" sz="2400" dirty="0" smtClean="0"/>
              <a:t>Fase 1: </a:t>
            </a:r>
            <a:r>
              <a:rPr lang="pt-PT" sz="2400" b="1" dirty="0" smtClean="0">
                <a:solidFill>
                  <a:schemeClr val="accent5">
                    <a:lumMod val="75000"/>
                  </a:schemeClr>
                </a:solidFill>
              </a:rPr>
              <a:t>treino</a:t>
            </a:r>
          </a:p>
          <a:p>
            <a:pPr lvl="1" eaLnBrk="1" hangingPunct="1"/>
            <a:r>
              <a:rPr lang="pt-PT" sz="2400" dirty="0" smtClean="0"/>
              <a:t>Dadas algumas amostras para as quais se conhece a classe - </a:t>
            </a:r>
            <a:r>
              <a:rPr lang="pt-PT" sz="2400" b="1" dirty="0" smtClean="0">
                <a:solidFill>
                  <a:srgbClr val="A47B38"/>
                </a:solidFill>
              </a:rPr>
              <a:t>construir um modelo</a:t>
            </a:r>
            <a:r>
              <a:rPr lang="pt-PT" sz="2400" dirty="0" smtClean="0">
                <a:solidFill>
                  <a:srgbClr val="A47B38"/>
                </a:solidFill>
              </a:rPr>
              <a:t> </a:t>
            </a:r>
            <a:r>
              <a:rPr lang="pt-PT" sz="2400" dirty="0" smtClean="0"/>
              <a:t>que generalize os dados (função que toma como argumentos os valores dos atributos de entrada - expressão de cada gene - e dá como resultado a classe da amostra).</a:t>
            </a:r>
          </a:p>
          <a:p>
            <a:pPr eaLnBrk="1" hangingPunct="1"/>
            <a:r>
              <a:rPr lang="pt-PT" sz="2400" dirty="0" smtClean="0"/>
              <a:t>Fase 2: utilização do modelo (</a:t>
            </a:r>
            <a:r>
              <a:rPr lang="pt-PT" sz="2400" b="1" dirty="0" smtClean="0">
                <a:solidFill>
                  <a:srgbClr val="A47B38"/>
                </a:solidFill>
              </a:rPr>
              <a:t>predição</a:t>
            </a:r>
            <a:r>
              <a:rPr lang="pt-PT" sz="2400" dirty="0" smtClean="0"/>
              <a:t>)</a:t>
            </a:r>
          </a:p>
          <a:p>
            <a:pPr lvl="1" eaLnBrk="1" hangingPunct="1"/>
            <a:r>
              <a:rPr lang="pt-PT" sz="2400" dirty="0" smtClean="0"/>
              <a:t>Para uma nova amostra para a qual não se sabe a classe, usar o modelo anterior para a determinar, dados os valores de expressão dos genes</a:t>
            </a:r>
          </a:p>
        </p:txBody>
      </p:sp>
    </p:spTree>
    <p:extLst>
      <p:ext uri="{BB962C8B-B14F-4D97-AF65-F5344CB8AC3E}">
        <p14:creationId xmlns:p14="http://schemas.microsoft.com/office/powerpoint/2010/main" val="297742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39" y="159240"/>
            <a:ext cx="76200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31859C"/>
                </a:solidFill>
              </a:rPr>
              <a:t>Exemplo - classificação</a:t>
            </a:r>
            <a:endParaRPr lang="pt-PT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73" y="1499332"/>
            <a:ext cx="8097088" cy="52629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anyB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grep</a:t>
            </a:r>
            <a:r>
              <a:rPr lang="en-US" sz="1600" dirty="0">
                <a:latin typeface="Lucida Console"/>
                <a:cs typeface="Lucida Console"/>
              </a:rPr>
              <a:t>("^B", ALL$BT)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s = which(</a:t>
            </a:r>
            <a:r>
              <a:rPr lang="en-US" sz="1600" dirty="0" err="1">
                <a:latin typeface="Lucida Console"/>
                <a:cs typeface="Lucida Console"/>
              </a:rPr>
              <a:t>as.character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ALL$mol.biol</a:t>
            </a:r>
            <a:r>
              <a:rPr lang="en-US" sz="1600" dirty="0">
                <a:latin typeface="Lucida Console"/>
                <a:cs typeface="Lucida Console"/>
              </a:rPr>
              <a:t>) %in% c("BCR/ABL", "NEG"))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ALLs = ALL[, intersect(s, </a:t>
            </a:r>
            <a:r>
              <a:rPr lang="en-US" sz="1600" dirty="0" err="1">
                <a:latin typeface="Lucida Console"/>
                <a:cs typeface="Lucida Console"/>
              </a:rPr>
              <a:t>anyB</a:t>
            </a:r>
            <a:r>
              <a:rPr lang="en-US" sz="1600" dirty="0">
                <a:latin typeface="Lucida Console"/>
                <a:cs typeface="Lucida Console"/>
              </a:rPr>
              <a:t>)]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ALLs$mol.biol</a:t>
            </a:r>
            <a:r>
              <a:rPr lang="en-US" sz="1600" dirty="0">
                <a:latin typeface="Lucida Console"/>
                <a:cs typeface="Lucida Console"/>
              </a:rPr>
              <a:t> = factor(</a:t>
            </a:r>
            <a:r>
              <a:rPr lang="en-US" sz="1600" dirty="0" err="1">
                <a:latin typeface="Lucida Console"/>
                <a:cs typeface="Lucida Console"/>
              </a:rPr>
              <a:t>ALLs$mol.biol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ALLs$BT</a:t>
            </a:r>
            <a:r>
              <a:rPr lang="en-US" sz="1600" dirty="0">
                <a:latin typeface="Lucida Console"/>
                <a:cs typeface="Lucida Console"/>
              </a:rPr>
              <a:t> = factor(</a:t>
            </a:r>
            <a:r>
              <a:rPr lang="en-US" sz="1600" dirty="0" err="1">
                <a:latin typeface="Lucida Console"/>
                <a:cs typeface="Lucida Console"/>
              </a:rPr>
              <a:t>ALLs$BT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maximos</a:t>
            </a:r>
            <a:r>
              <a:rPr lang="en-US" sz="1600" dirty="0">
                <a:latin typeface="Lucida Console"/>
                <a:cs typeface="Lucida Console"/>
              </a:rPr>
              <a:t> = apply(exp,1,max)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minimos</a:t>
            </a:r>
            <a:r>
              <a:rPr lang="en-US" sz="1600" dirty="0">
                <a:latin typeface="Lucida Console"/>
                <a:cs typeface="Lucida Console"/>
              </a:rPr>
              <a:t> = apply(exp,1,min)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vl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maximos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minimos</a:t>
            </a:r>
            <a:r>
              <a:rPr lang="en-US" sz="1600" dirty="0">
                <a:latin typeface="Lucida Console"/>
                <a:cs typeface="Lucida Console"/>
              </a:rPr>
              <a:t> &gt; 2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ALLm2=ALLs[</a:t>
            </a:r>
            <a:r>
              <a:rPr lang="en-US" sz="1600" dirty="0" err="1">
                <a:latin typeface="Lucida Console"/>
                <a:cs typeface="Lucida Console"/>
              </a:rPr>
              <a:t>vl</a:t>
            </a:r>
            <a:r>
              <a:rPr lang="en-US" sz="1600" dirty="0">
                <a:latin typeface="Lucida Console"/>
                <a:cs typeface="Lucida Console"/>
              </a:rPr>
              <a:t>,]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exp_m2 = 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(ALLm2)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(ALLm2) = scale(exp_m2) 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&gt; design = </a:t>
            </a:r>
            <a:r>
              <a:rPr lang="en-US" sz="1600" dirty="0" err="1">
                <a:latin typeface="Lucida Console"/>
                <a:cs typeface="Lucida Console"/>
              </a:rPr>
              <a:t>model.matrix</a:t>
            </a:r>
            <a:r>
              <a:rPr lang="en-US" sz="1600" dirty="0">
                <a:latin typeface="Lucida Console"/>
                <a:cs typeface="Lucida Console"/>
              </a:rPr>
              <a:t>(~ALLm2$mol.biol)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fit = </a:t>
            </a:r>
            <a:r>
              <a:rPr lang="en-US" sz="1600" dirty="0" err="1">
                <a:latin typeface="Lucida Console"/>
                <a:cs typeface="Lucida Console"/>
              </a:rPr>
              <a:t>lmFit</a:t>
            </a:r>
            <a:r>
              <a:rPr lang="en-US" sz="1600" dirty="0">
                <a:latin typeface="Lucida Console"/>
                <a:cs typeface="Lucida Console"/>
              </a:rPr>
              <a:t>(ALLm2,design)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fit2 = </a:t>
            </a:r>
            <a:r>
              <a:rPr lang="en-US" sz="1600" dirty="0" err="1">
                <a:latin typeface="Lucida Console"/>
                <a:cs typeface="Lucida Console"/>
              </a:rPr>
              <a:t>eBayes</a:t>
            </a:r>
            <a:r>
              <a:rPr lang="en-US" sz="1600" dirty="0">
                <a:latin typeface="Lucida Console"/>
                <a:cs typeface="Lucida Console"/>
              </a:rPr>
              <a:t>(fit)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diff = </a:t>
            </a:r>
            <a:r>
              <a:rPr lang="en-US" sz="1600" dirty="0" err="1">
                <a:latin typeface="Lucida Console"/>
                <a:cs typeface="Lucida Console"/>
              </a:rPr>
              <a:t>topTable</a:t>
            </a:r>
            <a:r>
              <a:rPr lang="en-US" sz="1600" dirty="0">
                <a:latin typeface="Lucida Console"/>
                <a:cs typeface="Lucida Console"/>
              </a:rPr>
              <a:t>(fit2, </a:t>
            </a:r>
            <a:r>
              <a:rPr lang="en-US" sz="1600" dirty="0" err="1">
                <a:latin typeface="Lucida Console"/>
                <a:cs typeface="Lucida Console"/>
              </a:rPr>
              <a:t>coef</a:t>
            </a:r>
            <a:r>
              <a:rPr lang="en-US" sz="1600" dirty="0">
                <a:latin typeface="Lucida Console"/>
                <a:cs typeface="Lucida Console"/>
              </a:rPr>
              <a:t>=2, 100)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indexes = </a:t>
            </a:r>
            <a:r>
              <a:rPr lang="en-US" sz="1600" dirty="0" err="1">
                <a:latin typeface="Lucida Console"/>
                <a:cs typeface="Lucida Console"/>
              </a:rPr>
              <a:t>as.numeric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rownames</a:t>
            </a:r>
            <a:r>
              <a:rPr lang="en-US" sz="1600" dirty="0">
                <a:latin typeface="Lucida Console"/>
                <a:cs typeface="Lucida Console"/>
              </a:rPr>
              <a:t>(diff))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 = ALLm2[indexes,</a:t>
            </a:r>
            <a:r>
              <a:rPr lang="en-US" sz="1600" dirty="0" smtClean="0">
                <a:latin typeface="Lucida Console"/>
                <a:cs typeface="Lucida Console"/>
              </a:rPr>
              <a:t>]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err="1">
                <a:latin typeface="Lucida Console"/>
                <a:cs typeface="Lucida Console"/>
              </a:rPr>
              <a:t>ExpressionSet</a:t>
            </a:r>
            <a:r>
              <a:rPr lang="en-US" sz="1600" dirty="0">
                <a:latin typeface="Lucida Console"/>
                <a:cs typeface="Lucida Console"/>
              </a:rPr>
              <a:t> (</a:t>
            </a:r>
            <a:r>
              <a:rPr lang="en-US" sz="1600" dirty="0" err="1">
                <a:latin typeface="Lucida Console"/>
                <a:cs typeface="Lucida Console"/>
              </a:rPr>
              <a:t>storageMode</a:t>
            </a:r>
            <a:r>
              <a:rPr lang="en-US" sz="1600" dirty="0">
                <a:latin typeface="Lucida Console"/>
                <a:cs typeface="Lucida Console"/>
              </a:rPr>
              <a:t>: </a:t>
            </a:r>
            <a:r>
              <a:rPr lang="en-US" sz="1600" dirty="0" err="1">
                <a:latin typeface="Lucida Console"/>
                <a:cs typeface="Lucida Console"/>
              </a:rPr>
              <a:t>lockedEnvironment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err="1">
                <a:latin typeface="Lucida Console"/>
                <a:cs typeface="Lucida Console"/>
              </a:rPr>
              <a:t>assayData</a:t>
            </a:r>
            <a:r>
              <a:rPr lang="en-US" sz="1600" dirty="0">
                <a:latin typeface="Lucida Console"/>
                <a:cs typeface="Lucida Console"/>
              </a:rPr>
              <a:t>: 100 features, 79 samples </a:t>
            </a:r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…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8988" y="1314666"/>
            <a:ext cx="349436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Filtragem</a:t>
            </a:r>
            <a:r>
              <a:rPr lang="en-US" sz="2000" dirty="0" smtClean="0"/>
              <a:t> do </a:t>
            </a:r>
            <a:r>
              <a:rPr lang="en-US" sz="2000" dirty="0" err="1" smtClean="0"/>
              <a:t>conjunto</a:t>
            </a:r>
            <a:r>
              <a:rPr lang="en-US" sz="2000" dirty="0" smtClean="0"/>
              <a:t> de dados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4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Aplicações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62926694"/>
              </p:ext>
            </p:extLst>
          </p:nvPr>
        </p:nvGraphicFramePr>
        <p:xfrm>
          <a:off x="830868" y="1396999"/>
          <a:ext cx="7406596" cy="4953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45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39" y="159240"/>
            <a:ext cx="76200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31859C"/>
                </a:solidFill>
              </a:rPr>
              <a:t>Exemplo - classificação</a:t>
            </a:r>
            <a:endParaRPr lang="pt-PT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361" y="1621117"/>
            <a:ext cx="8889577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smtClean="0">
                <a:latin typeface="Lucida Console"/>
                <a:cs typeface="Lucida Console"/>
              </a:rPr>
              <a:t>train </a:t>
            </a:r>
            <a:r>
              <a:rPr lang="en-US" sz="1600" dirty="0">
                <a:latin typeface="Lucida Console"/>
                <a:cs typeface="Lucida Console"/>
              </a:rPr>
              <a:t>= t(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[,1:60]))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test </a:t>
            </a:r>
            <a:r>
              <a:rPr lang="en-US" sz="1600" dirty="0">
                <a:latin typeface="Lucida Console"/>
                <a:cs typeface="Lucida Console"/>
              </a:rPr>
              <a:t>= t(</a:t>
            </a:r>
            <a:r>
              <a:rPr lang="en-US" sz="1600" dirty="0" err="1">
                <a:latin typeface="Lucida Console"/>
                <a:cs typeface="Lucida Console"/>
              </a:rPr>
              <a:t>exprs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[,61:79])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&gt; library(class)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valores.previstos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knn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train,test,ALLcl$mol.biol</a:t>
            </a:r>
            <a:r>
              <a:rPr lang="en-US" sz="1600" dirty="0">
                <a:latin typeface="Lucida Console"/>
                <a:cs typeface="Lucida Console"/>
              </a:rPr>
              <a:t>[1:60])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valores.reais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ALLcl$mol.biol</a:t>
            </a:r>
            <a:r>
              <a:rPr lang="en-US" sz="1600" dirty="0">
                <a:latin typeface="Lucida Console"/>
                <a:cs typeface="Lucida Console"/>
              </a:rPr>
              <a:t>[61:79</a:t>
            </a:r>
            <a:r>
              <a:rPr lang="en-US" sz="1600" dirty="0" smtClean="0">
                <a:latin typeface="Lucida Console"/>
                <a:cs typeface="Lucida Console"/>
              </a:rPr>
              <a:t>]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sum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valores.previstos</a:t>
            </a:r>
            <a:r>
              <a:rPr lang="en-US" sz="1600" dirty="0">
                <a:latin typeface="Lucida Console"/>
                <a:cs typeface="Lucida Console"/>
              </a:rPr>
              <a:t> == 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/length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ALLcl$mol.biol</a:t>
            </a:r>
            <a:r>
              <a:rPr lang="en-US" sz="1600" dirty="0">
                <a:latin typeface="Lucida Console"/>
                <a:cs typeface="Lucida Console"/>
              </a:rPr>
              <a:t>[61:79])</a:t>
            </a:r>
          </a:p>
          <a:p>
            <a:r>
              <a:rPr lang="en-US" sz="1600" dirty="0">
                <a:latin typeface="Lucida Console"/>
                <a:cs typeface="Lucida Console"/>
              </a:rPr>
              <a:t>[1] </a:t>
            </a:r>
            <a:r>
              <a:rPr lang="en-US" sz="1600" dirty="0" smtClean="0">
                <a:latin typeface="Lucida Console"/>
                <a:cs typeface="Lucida Console"/>
              </a:rPr>
              <a:t>0.9473684</a:t>
            </a:r>
          </a:p>
          <a:p>
            <a:r>
              <a:rPr lang="pt-BR" sz="1600" dirty="0">
                <a:latin typeface="Lucida Console"/>
                <a:cs typeface="Lucida Console"/>
              </a:rPr>
              <a:t>&gt; </a:t>
            </a:r>
            <a:r>
              <a:rPr lang="pt-BR" sz="1600" dirty="0" err="1">
                <a:latin typeface="Lucida Console"/>
                <a:cs typeface="Lucida Console"/>
              </a:rPr>
              <a:t>table</a:t>
            </a:r>
            <a:r>
              <a:rPr lang="pt-BR" sz="1600" dirty="0">
                <a:latin typeface="Lucida Console"/>
                <a:cs typeface="Lucida Console"/>
              </a:rPr>
              <a:t>(</a:t>
            </a:r>
            <a:r>
              <a:rPr lang="pt-BR" sz="1600" dirty="0" err="1">
                <a:latin typeface="Lucida Console"/>
                <a:cs typeface="Lucida Console"/>
              </a:rPr>
              <a:t>valores.previstos</a:t>
            </a:r>
            <a:r>
              <a:rPr lang="pt-BR" sz="1600" dirty="0">
                <a:latin typeface="Lucida Console"/>
                <a:cs typeface="Lucida Console"/>
              </a:rPr>
              <a:t>, </a:t>
            </a:r>
            <a:r>
              <a:rPr lang="pt-BR" sz="1600" dirty="0" err="1">
                <a:latin typeface="Lucida Console"/>
                <a:cs typeface="Lucida Console"/>
              </a:rPr>
              <a:t>valores.reais</a:t>
            </a:r>
            <a:r>
              <a:rPr lang="pt-BR" sz="1600" dirty="0">
                <a:latin typeface="Lucida Console"/>
                <a:cs typeface="Lucida Console"/>
              </a:rPr>
              <a:t>)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       </a:t>
            </a:r>
            <a:r>
              <a:rPr lang="pt-BR" sz="1600" dirty="0" err="1">
                <a:latin typeface="Lucida Console"/>
                <a:cs typeface="Lucida Console"/>
              </a:rPr>
              <a:t>valores.reais</a:t>
            </a:r>
            <a:endParaRPr lang="pt-BR" sz="1600" dirty="0">
              <a:latin typeface="Lucida Console"/>
              <a:cs typeface="Lucida Console"/>
            </a:endParaRPr>
          </a:p>
          <a:p>
            <a:r>
              <a:rPr lang="pt-BR" sz="1600" dirty="0" err="1">
                <a:latin typeface="Lucida Console"/>
                <a:cs typeface="Lucida Console"/>
              </a:rPr>
              <a:t>valores.previstos</a:t>
            </a:r>
            <a:r>
              <a:rPr lang="pt-BR" sz="1600" dirty="0">
                <a:latin typeface="Lucida Console"/>
                <a:cs typeface="Lucida Console"/>
              </a:rPr>
              <a:t> BCR/ABL NEG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BCR/ABL       8   0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NEG           1  </a:t>
            </a:r>
            <a:r>
              <a:rPr lang="pt-BR" sz="1600" dirty="0" smtClean="0">
                <a:latin typeface="Lucida Console"/>
                <a:cs typeface="Lucida Console"/>
              </a:rPr>
              <a:t>10</a:t>
            </a:r>
          </a:p>
          <a:p>
            <a:r>
              <a:rPr lang="pt-BR" sz="1600" dirty="0" smtClean="0">
                <a:latin typeface="Lucida Console"/>
                <a:cs typeface="Lucida Console"/>
              </a:rPr>
              <a:t>&gt; </a:t>
            </a:r>
            <a:r>
              <a:rPr lang="pt-BR" sz="1600" dirty="0" err="1">
                <a:latin typeface="Lucida Console"/>
                <a:cs typeface="Lucida Console"/>
              </a:rPr>
              <a:t>valores.previstos</a:t>
            </a:r>
            <a:r>
              <a:rPr lang="pt-BR" sz="1600" dirty="0">
                <a:latin typeface="Lucida Console"/>
                <a:cs typeface="Lucida Console"/>
              </a:rPr>
              <a:t> = </a:t>
            </a:r>
            <a:r>
              <a:rPr lang="pt-BR" sz="1600" dirty="0" err="1">
                <a:latin typeface="Lucida Console"/>
                <a:cs typeface="Lucida Console"/>
              </a:rPr>
              <a:t>knn</a:t>
            </a:r>
            <a:r>
              <a:rPr lang="pt-BR" sz="1600" dirty="0">
                <a:latin typeface="Lucida Console"/>
                <a:cs typeface="Lucida Console"/>
              </a:rPr>
              <a:t>(</a:t>
            </a:r>
            <a:r>
              <a:rPr lang="pt-BR" sz="1600" dirty="0" err="1">
                <a:latin typeface="Lucida Console"/>
                <a:cs typeface="Lucida Console"/>
              </a:rPr>
              <a:t>train,test,ALLcl$mol.biol</a:t>
            </a:r>
            <a:r>
              <a:rPr lang="pt-BR" sz="1600" dirty="0">
                <a:latin typeface="Lucida Console"/>
                <a:cs typeface="Lucida Console"/>
              </a:rPr>
              <a:t>[1:60], </a:t>
            </a:r>
            <a:r>
              <a:rPr lang="pt-BR" sz="1600" dirty="0" err="1">
                <a:latin typeface="Lucida Console"/>
                <a:cs typeface="Lucida Console"/>
              </a:rPr>
              <a:t>k</a:t>
            </a:r>
            <a:r>
              <a:rPr lang="pt-BR" sz="1600" dirty="0">
                <a:latin typeface="Lucida Console"/>
                <a:cs typeface="Lucida Console"/>
              </a:rPr>
              <a:t>=3)</a:t>
            </a:r>
          </a:p>
          <a:p>
            <a:r>
              <a:rPr lang="pt-BR" sz="1600" dirty="0">
                <a:latin typeface="Lucida Console"/>
                <a:cs typeface="Lucida Console"/>
              </a:rPr>
              <a:t>&gt; </a:t>
            </a:r>
            <a:r>
              <a:rPr lang="pt-BR" sz="1600" dirty="0" err="1">
                <a:latin typeface="Lucida Console"/>
                <a:cs typeface="Lucida Console"/>
              </a:rPr>
              <a:t>table</a:t>
            </a:r>
            <a:r>
              <a:rPr lang="pt-BR" sz="1600" dirty="0">
                <a:latin typeface="Lucida Console"/>
                <a:cs typeface="Lucida Console"/>
              </a:rPr>
              <a:t>(</a:t>
            </a:r>
            <a:r>
              <a:rPr lang="pt-BR" sz="1600" dirty="0" err="1">
                <a:latin typeface="Lucida Console"/>
                <a:cs typeface="Lucida Console"/>
              </a:rPr>
              <a:t>valores.previstos</a:t>
            </a:r>
            <a:r>
              <a:rPr lang="pt-BR" sz="1600" dirty="0">
                <a:latin typeface="Lucida Console"/>
                <a:cs typeface="Lucida Console"/>
              </a:rPr>
              <a:t>, </a:t>
            </a:r>
            <a:r>
              <a:rPr lang="pt-BR" sz="1600" dirty="0" err="1">
                <a:latin typeface="Lucida Console"/>
                <a:cs typeface="Lucida Console"/>
              </a:rPr>
              <a:t>valores.reais</a:t>
            </a:r>
            <a:r>
              <a:rPr lang="pt-BR" sz="1600" dirty="0">
                <a:latin typeface="Lucida Console"/>
                <a:cs typeface="Lucida Console"/>
              </a:rPr>
              <a:t>)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       </a:t>
            </a:r>
            <a:r>
              <a:rPr lang="pt-BR" sz="1600" dirty="0" err="1">
                <a:latin typeface="Lucida Console"/>
                <a:cs typeface="Lucida Console"/>
              </a:rPr>
              <a:t>valores.reais</a:t>
            </a:r>
            <a:endParaRPr lang="pt-BR" sz="1600" dirty="0">
              <a:latin typeface="Lucida Console"/>
              <a:cs typeface="Lucida Console"/>
            </a:endParaRPr>
          </a:p>
          <a:p>
            <a:r>
              <a:rPr lang="pt-BR" sz="1600" dirty="0" err="1">
                <a:latin typeface="Lucida Console"/>
                <a:cs typeface="Lucida Console"/>
              </a:rPr>
              <a:t>valores.previstos</a:t>
            </a:r>
            <a:r>
              <a:rPr lang="pt-BR" sz="1600" dirty="0">
                <a:latin typeface="Lucida Console"/>
                <a:cs typeface="Lucida Console"/>
              </a:rPr>
              <a:t> BCR/ABL NEG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BCR/ABL       8   2</a:t>
            </a:r>
          </a:p>
          <a:p>
            <a:r>
              <a:rPr lang="pt-BR" sz="1600" dirty="0">
                <a:latin typeface="Lucida Console"/>
                <a:cs typeface="Lucida Console"/>
              </a:rPr>
              <a:t>          NEG           1   8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2775" y="1436451"/>
            <a:ext cx="3469319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Criar</a:t>
            </a:r>
            <a:r>
              <a:rPr lang="en-US" sz="2000" dirty="0" smtClean="0"/>
              <a:t> dados de </a:t>
            </a:r>
            <a:r>
              <a:rPr lang="en-US" sz="2000" dirty="0" err="1" smtClean="0"/>
              <a:t>treino</a:t>
            </a:r>
            <a:r>
              <a:rPr lang="en-US" sz="2000" dirty="0" smtClean="0"/>
              <a:t> e de </a:t>
            </a:r>
            <a:r>
              <a:rPr lang="en-US" sz="2000" dirty="0" err="1" smtClean="0"/>
              <a:t>teste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9259" y="3650491"/>
            <a:ext cx="3283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vizinhos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com K=1 e K=3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05322" y="2896736"/>
            <a:ext cx="4027274" cy="109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05322" y="4296822"/>
            <a:ext cx="4580517" cy="60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45" y="109359"/>
            <a:ext cx="7620000" cy="1143000"/>
          </a:xfrm>
        </p:spPr>
        <p:txBody>
          <a:bodyPr/>
          <a:lstStyle/>
          <a:p>
            <a:r>
              <a:rPr lang="pt-PT" b="1" dirty="0">
                <a:solidFill>
                  <a:srgbClr val="31859C"/>
                </a:solidFill>
              </a:rPr>
              <a:t>Exemplo - classificação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745" y="1473243"/>
            <a:ext cx="8220720" cy="4278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smtClean="0">
                <a:latin typeface="Lucida Console"/>
                <a:cs typeface="Lucida Console"/>
              </a:rPr>
              <a:t>library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nnet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ann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nnet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ALLcl$mol.biol</a:t>
            </a:r>
            <a:r>
              <a:rPr lang="en-US" sz="1600" dirty="0">
                <a:latin typeface="Lucida Console"/>
                <a:cs typeface="Lucida Console"/>
              </a:rPr>
              <a:t>[1:60]~.,</a:t>
            </a:r>
            <a:r>
              <a:rPr lang="en-US" sz="1600" dirty="0" err="1">
                <a:latin typeface="Lucida Console"/>
                <a:cs typeface="Lucida Console"/>
              </a:rPr>
              <a:t>data.frame</a:t>
            </a:r>
            <a:r>
              <a:rPr lang="en-US" sz="1600" dirty="0">
                <a:latin typeface="Lucida Console"/>
                <a:cs typeface="Lucida Console"/>
              </a:rPr>
              <a:t>(train),size=3)</a:t>
            </a:r>
          </a:p>
          <a:p>
            <a:r>
              <a:rPr lang="en-US" sz="1600" dirty="0">
                <a:latin typeface="Lucida Console"/>
                <a:cs typeface="Lucida Console"/>
              </a:rPr>
              <a:t># weights:  307</a:t>
            </a:r>
          </a:p>
          <a:p>
            <a:r>
              <a:rPr lang="en-US" sz="1600" dirty="0">
                <a:latin typeface="Lucida Console"/>
                <a:cs typeface="Lucida Console"/>
              </a:rPr>
              <a:t>initial  value 42.759543 </a:t>
            </a:r>
          </a:p>
          <a:p>
            <a:r>
              <a:rPr lang="en-US" sz="1600" dirty="0" err="1">
                <a:latin typeface="Lucida Console"/>
                <a:cs typeface="Lucida Console"/>
              </a:rPr>
              <a:t>iter</a:t>
            </a:r>
            <a:r>
              <a:rPr lang="en-US" sz="1600" dirty="0">
                <a:latin typeface="Lucida Console"/>
                <a:cs typeface="Lucida Console"/>
              </a:rPr>
              <a:t>  10 value 11.086923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…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err="1">
                <a:latin typeface="Lucida Console"/>
                <a:cs typeface="Lucida Console"/>
              </a:rPr>
              <a:t>iter</a:t>
            </a:r>
            <a:r>
              <a:rPr lang="en-US" sz="1600" dirty="0">
                <a:latin typeface="Lucida Console"/>
                <a:cs typeface="Lucida Console"/>
              </a:rPr>
              <a:t>  40 value 0.001757</a:t>
            </a:r>
          </a:p>
          <a:p>
            <a:r>
              <a:rPr lang="en-US" sz="1600" dirty="0">
                <a:latin typeface="Lucida Console"/>
                <a:cs typeface="Lucida Console"/>
              </a:rPr>
              <a:t>final  value 0.000071 </a:t>
            </a:r>
          </a:p>
          <a:p>
            <a:r>
              <a:rPr lang="en-US" sz="1600" dirty="0">
                <a:latin typeface="Lucida Console"/>
                <a:cs typeface="Lucida Console"/>
              </a:rPr>
              <a:t>converged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valores.prev.ann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predict(</a:t>
            </a:r>
            <a:r>
              <a:rPr lang="en-US" sz="1600" dirty="0" err="1">
                <a:latin typeface="Lucida Console"/>
                <a:cs typeface="Lucida Console"/>
              </a:rPr>
              <a:t>ann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data.frame</a:t>
            </a:r>
            <a:r>
              <a:rPr lang="en-US" sz="1600" dirty="0">
                <a:latin typeface="Lucida Console"/>
                <a:cs typeface="Lucida Console"/>
              </a:rPr>
              <a:t>(test), type="class"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>
                <a:latin typeface="Lucida Console"/>
                <a:cs typeface="Lucida Console"/>
              </a:rPr>
              <a:t>table(</a:t>
            </a:r>
            <a:r>
              <a:rPr lang="en-US" sz="1600" dirty="0" err="1">
                <a:latin typeface="Lucida Console"/>
                <a:cs typeface="Lucida Console"/>
              </a:rPr>
              <a:t>valores.prev.ann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        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 err="1">
                <a:latin typeface="Lucida Console"/>
                <a:cs typeface="Lucida Console"/>
              </a:rPr>
              <a:t>valores.prev.ann</a:t>
            </a:r>
            <a:r>
              <a:rPr lang="en-US" sz="1600" dirty="0">
                <a:latin typeface="Lucida Console"/>
                <a:cs typeface="Lucida Console"/>
              </a:rPr>
              <a:t> BCR/ABL NEG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 BCR/ABL       8   4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 NEG           1   </a:t>
            </a:r>
            <a:r>
              <a:rPr lang="en-US" sz="1600" dirty="0" smtClean="0">
                <a:latin typeface="Lucida Console"/>
                <a:cs typeface="Lucida Console"/>
              </a:rPr>
              <a:t>6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sum(</a:t>
            </a:r>
            <a:r>
              <a:rPr lang="en-US" sz="1600" dirty="0" err="1">
                <a:latin typeface="Lucida Console"/>
                <a:cs typeface="Lucida Console"/>
              </a:rPr>
              <a:t>valores.prev.ann</a:t>
            </a:r>
            <a:r>
              <a:rPr lang="en-US" sz="1600" dirty="0">
                <a:latin typeface="Lucida Console"/>
                <a:cs typeface="Lucida Console"/>
              </a:rPr>
              <a:t> == 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)/length(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[1] 0.7368421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5202" y="1243377"/>
            <a:ext cx="19415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2000" dirty="0" smtClean="0"/>
              <a:t>Redes Neuronais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1142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45" y="109359"/>
            <a:ext cx="7620000" cy="1143000"/>
          </a:xfrm>
        </p:spPr>
        <p:txBody>
          <a:bodyPr/>
          <a:lstStyle/>
          <a:p>
            <a:r>
              <a:rPr lang="pt-PT" b="1" dirty="0">
                <a:solidFill>
                  <a:srgbClr val="31859C"/>
                </a:solidFill>
              </a:rPr>
              <a:t>Exemplo - classificação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745" y="1473243"/>
            <a:ext cx="8838878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&gt;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library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rpart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arv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rpart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ALLcl$mol.biol</a:t>
            </a:r>
            <a:r>
              <a:rPr lang="en-US" sz="1600" dirty="0">
                <a:latin typeface="Lucida Console"/>
                <a:cs typeface="Lucida Console"/>
              </a:rPr>
              <a:t>[1:60]~.,</a:t>
            </a:r>
            <a:r>
              <a:rPr lang="en-US" sz="1600" dirty="0" err="1">
                <a:latin typeface="Lucida Console"/>
                <a:cs typeface="Lucida Console"/>
              </a:rPr>
              <a:t>data.frame</a:t>
            </a:r>
            <a:r>
              <a:rPr lang="en-US" sz="1600" dirty="0">
                <a:latin typeface="Lucida Console"/>
                <a:cs typeface="Lucida Console"/>
              </a:rPr>
              <a:t>(train))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plot(</a:t>
            </a:r>
            <a:r>
              <a:rPr lang="en-US" sz="1600" dirty="0" err="1">
                <a:latin typeface="Lucida Console"/>
                <a:cs typeface="Lucida Console"/>
              </a:rPr>
              <a:t>arv</a:t>
            </a:r>
            <a:r>
              <a:rPr lang="en-US" sz="1600" dirty="0">
                <a:latin typeface="Lucida Console"/>
                <a:cs typeface="Lucida Console"/>
              </a:rPr>
              <a:t>, uniform=T, branch=0.4,margin=0.1,compress=T)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text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arv,use.n</a:t>
            </a:r>
            <a:r>
              <a:rPr lang="en-US" sz="1600" dirty="0">
                <a:latin typeface="Lucida Console"/>
                <a:cs typeface="Lucida Console"/>
              </a:rPr>
              <a:t>=</a:t>
            </a:r>
            <a:r>
              <a:rPr lang="en-US" sz="1600" dirty="0" err="1">
                <a:latin typeface="Lucida Console"/>
                <a:cs typeface="Lucida Console"/>
              </a:rPr>
              <a:t>T,cex</a:t>
            </a:r>
            <a:r>
              <a:rPr lang="en-US" sz="1600" dirty="0">
                <a:latin typeface="Lucida Console"/>
                <a:cs typeface="Lucida Console"/>
              </a:rPr>
              <a:t>=0.9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classes.previstas.arv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predict(</a:t>
            </a:r>
            <a:r>
              <a:rPr lang="en-US" sz="1600" dirty="0" err="1">
                <a:latin typeface="Lucida Console"/>
                <a:cs typeface="Lucida Console"/>
              </a:rPr>
              <a:t>arv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data.frame</a:t>
            </a:r>
            <a:r>
              <a:rPr lang="en-US" sz="1600" dirty="0">
                <a:latin typeface="Lucida Console"/>
                <a:cs typeface="Lucida Console"/>
              </a:rPr>
              <a:t>(test), type="class")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>
                <a:latin typeface="Lucida Console"/>
                <a:cs typeface="Lucida Console"/>
              </a:rPr>
              <a:t>sum(</a:t>
            </a:r>
            <a:r>
              <a:rPr lang="en-US" sz="1600" dirty="0" err="1">
                <a:latin typeface="Lucida Console"/>
                <a:cs typeface="Lucida Console"/>
              </a:rPr>
              <a:t>classes.previstas.arv</a:t>
            </a:r>
            <a:r>
              <a:rPr lang="en-US" sz="1600" dirty="0">
                <a:latin typeface="Lucida Console"/>
                <a:cs typeface="Lucida Console"/>
              </a:rPr>
              <a:t> == 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)/length(</a:t>
            </a:r>
            <a:r>
              <a:rPr lang="en-US" sz="1600" dirty="0" err="1">
                <a:latin typeface="Lucida Console"/>
                <a:cs typeface="Lucida Console"/>
              </a:rPr>
              <a:t>valores.reais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[1] 0.7368421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5202" y="1243377"/>
            <a:ext cx="215736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2000" dirty="0" smtClean="0"/>
              <a:t>Árvores de decisão</a:t>
            </a:r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3" y="3677179"/>
            <a:ext cx="5014555" cy="3038376"/>
          </a:xfrm>
          <a:prstGeom prst="rect">
            <a:avLst/>
          </a:prstGeom>
          <a:ln>
            <a:solidFill>
              <a:srgbClr val="A9A57C"/>
            </a:solidFill>
          </a:ln>
        </p:spPr>
      </p:pic>
    </p:spTree>
    <p:extLst>
      <p:ext uri="{BB962C8B-B14F-4D97-AF65-F5344CB8AC3E}">
        <p14:creationId xmlns:p14="http://schemas.microsoft.com/office/powerpoint/2010/main" val="153442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/>
              <a:t>Package</a:t>
            </a:r>
            <a:r>
              <a:rPr lang="pt-PT" b="1" dirty="0" smtClean="0"/>
              <a:t> </a:t>
            </a:r>
            <a:r>
              <a:rPr lang="pt-PT" b="1" dirty="0" err="1" smtClean="0"/>
              <a:t>MLInterfaces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O package não implementa nenhum algoritmo apenas disponibiliza uma forma </a:t>
            </a:r>
            <a:r>
              <a:rPr lang="pt-PT" i="1" dirty="0" smtClean="0"/>
              <a:t>standard</a:t>
            </a:r>
            <a:r>
              <a:rPr lang="pt-PT" dirty="0" smtClean="0"/>
              <a:t> de parametrização e apresentação de resultados dos algoritmos de aprendizagem.</a:t>
            </a:r>
          </a:p>
          <a:p>
            <a:endParaRPr lang="pt-PT" dirty="0"/>
          </a:p>
          <a:p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MLearn</a:t>
            </a:r>
            <a:r>
              <a:rPr lang="en-US" dirty="0" smtClean="0"/>
              <a:t>:</a:t>
            </a:r>
            <a:endParaRPr lang="pt-PT" dirty="0"/>
          </a:p>
          <a:p>
            <a:pPr lvl="1"/>
            <a:r>
              <a:rPr lang="en-US" dirty="0" err="1" smtClean="0"/>
              <a:t>Fórmula</a:t>
            </a:r>
            <a:endParaRPr lang="pt-PT" dirty="0"/>
          </a:p>
          <a:p>
            <a:pPr lvl="1"/>
            <a:r>
              <a:rPr lang="en-US" dirty="0"/>
              <a:t>Dados de </a:t>
            </a:r>
            <a:r>
              <a:rPr lang="en-US" dirty="0" err="1"/>
              <a:t>treino</a:t>
            </a:r>
            <a:r>
              <a:rPr lang="en-US" dirty="0"/>
              <a:t> e </a:t>
            </a:r>
            <a:r>
              <a:rPr lang="en-US" dirty="0" err="1" smtClean="0"/>
              <a:t>teste</a:t>
            </a:r>
            <a:endParaRPr lang="pt-PT" dirty="0"/>
          </a:p>
          <a:p>
            <a:pPr lvl="1"/>
            <a:r>
              <a:rPr lang="pt-PT" dirty="0"/>
              <a:t>Método: knnI, nnetI, rpartI, svmI, adaI, ...  (ver help para lista </a:t>
            </a:r>
            <a:r>
              <a:rPr lang="pt-PT" dirty="0" smtClean="0"/>
              <a:t>completa)</a:t>
            </a:r>
            <a:endParaRPr lang="pt-PT" dirty="0"/>
          </a:p>
          <a:p>
            <a:pPr lvl="1"/>
            <a:r>
              <a:rPr lang="pt-PT" dirty="0"/>
              <a:t>Índices dos exemplos de treino (exemplo: 60 exemplos treino; 19 teste)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475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756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r>
              <a:rPr lang="en-US" b="1" dirty="0" smtClean="0">
                <a:solidFill>
                  <a:srgbClr val="31859C"/>
                </a:solidFill>
              </a:rPr>
              <a:t>- </a:t>
            </a:r>
            <a:r>
              <a:rPr lang="en-US" b="1" dirty="0" err="1" smtClean="0">
                <a:solidFill>
                  <a:srgbClr val="31859C"/>
                </a:solidFill>
              </a:rPr>
              <a:t>MLInterfaces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1" y="1182767"/>
            <a:ext cx="8769518" cy="5755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&gt; library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MLInterfaces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knnResult</a:t>
            </a:r>
            <a:r>
              <a:rPr lang="en-US" sz="1600" dirty="0">
                <a:latin typeface="Lucida Console"/>
                <a:cs typeface="Lucida Console"/>
              </a:rPr>
              <a:t> &lt;- </a:t>
            </a:r>
            <a:r>
              <a:rPr lang="en-US" sz="1600" dirty="0" err="1">
                <a:latin typeface="Lucida Console"/>
                <a:cs typeface="Lucida Console"/>
              </a:rPr>
              <a:t>MLearn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mol.biol</a:t>
            </a:r>
            <a:r>
              <a:rPr lang="en-US" sz="1600" dirty="0">
                <a:latin typeface="Lucida Console"/>
                <a:cs typeface="Lucida Console"/>
              </a:rPr>
              <a:t>~., 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knnI</a:t>
            </a:r>
            <a:r>
              <a:rPr lang="en-US" sz="1600" dirty="0">
                <a:latin typeface="Lucida Console"/>
                <a:cs typeface="Lucida Console"/>
              </a:rPr>
              <a:t>(k=1), 1:60)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confuMat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knnResult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 predicted</a:t>
            </a:r>
          </a:p>
          <a:p>
            <a:r>
              <a:rPr lang="en-US" sz="1600" dirty="0">
                <a:latin typeface="Lucida Console"/>
                <a:cs typeface="Lucida Console"/>
              </a:rPr>
              <a:t>given     BCR/ABL NEG</a:t>
            </a:r>
          </a:p>
          <a:p>
            <a:r>
              <a:rPr lang="en-US" sz="1600" dirty="0">
                <a:latin typeface="Lucida Console"/>
                <a:cs typeface="Lucida Console"/>
              </a:rPr>
              <a:t>  BCR/ABL       8   1</a:t>
            </a:r>
          </a:p>
          <a:p>
            <a:r>
              <a:rPr lang="en-US" sz="1600" dirty="0">
                <a:latin typeface="Lucida Console"/>
                <a:cs typeface="Lucida Console"/>
              </a:rPr>
              <a:t>  NEG           0  </a:t>
            </a:r>
            <a:r>
              <a:rPr lang="en-US" sz="1600" dirty="0" smtClean="0">
                <a:latin typeface="Lucida Console"/>
                <a:cs typeface="Lucida Console"/>
              </a:rPr>
              <a:t>10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nnetResultLOO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&lt;- </a:t>
            </a:r>
            <a:r>
              <a:rPr lang="en-US" sz="1600" dirty="0" err="1">
                <a:latin typeface="Lucida Console"/>
                <a:cs typeface="Lucida Console"/>
              </a:rPr>
              <a:t>MLearn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mol.biol</a:t>
            </a:r>
            <a:r>
              <a:rPr lang="en-US" sz="1600" dirty="0">
                <a:latin typeface="Lucida Console"/>
                <a:cs typeface="Lucida Console"/>
              </a:rPr>
              <a:t>~., 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nnetI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xvalSpec</a:t>
            </a:r>
            <a:r>
              <a:rPr lang="en-US" sz="1600" dirty="0">
                <a:latin typeface="Lucida Console"/>
                <a:cs typeface="Lucida Console"/>
              </a:rPr>
              <a:t>("LOO"), size=3, decay=0.01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confuMat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nnetResultLOO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         predicted</a:t>
            </a:r>
          </a:p>
          <a:p>
            <a:r>
              <a:rPr lang="en-US" sz="1600" dirty="0">
                <a:latin typeface="Lucida Console"/>
                <a:cs typeface="Lucida Console"/>
              </a:rPr>
              <a:t>given     BCR/ABL NEG</a:t>
            </a:r>
          </a:p>
          <a:p>
            <a:r>
              <a:rPr lang="en-US" sz="1600" dirty="0">
                <a:latin typeface="Lucida Console"/>
                <a:cs typeface="Lucida Console"/>
              </a:rPr>
              <a:t>  BCR/ABL      32   5</a:t>
            </a:r>
          </a:p>
          <a:p>
            <a:r>
              <a:rPr lang="en-US" sz="1600" dirty="0">
                <a:latin typeface="Lucida Console"/>
                <a:cs typeface="Lucida Console"/>
              </a:rPr>
              <a:t>  NEG           5  </a:t>
            </a:r>
            <a:r>
              <a:rPr lang="en-US" sz="1600" dirty="0" smtClean="0">
                <a:latin typeface="Lucida Console"/>
                <a:cs typeface="Lucida Console"/>
              </a:rPr>
              <a:t>37</a:t>
            </a:r>
          </a:p>
          <a:p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treeResultCV</a:t>
            </a:r>
            <a:r>
              <a:rPr lang="en-US" sz="1600" dirty="0">
                <a:latin typeface="Lucida Console"/>
                <a:cs typeface="Lucida Console"/>
              </a:rPr>
              <a:t> &lt;- </a:t>
            </a:r>
            <a:r>
              <a:rPr lang="en-US" sz="1600" dirty="0" err="1">
                <a:latin typeface="Lucida Console"/>
                <a:cs typeface="Lucida Console"/>
              </a:rPr>
              <a:t>MLearn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mol.biol</a:t>
            </a:r>
            <a:r>
              <a:rPr lang="en-US" sz="1600" dirty="0">
                <a:latin typeface="Lucida Console"/>
                <a:cs typeface="Lucida Console"/>
              </a:rPr>
              <a:t>~., </a:t>
            </a:r>
            <a:r>
              <a:rPr lang="en-US" sz="1600" dirty="0" err="1">
                <a:latin typeface="Lucida Console"/>
                <a:cs typeface="Lucida Console"/>
              </a:rPr>
              <a:t>ALLcl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rpartI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xvalSpec</a:t>
            </a:r>
            <a:r>
              <a:rPr lang="en-US" sz="1600" dirty="0">
                <a:latin typeface="Lucida Console"/>
                <a:cs typeface="Lucida Console"/>
              </a:rPr>
              <a:t>("LOG", 5, </a:t>
            </a:r>
            <a:r>
              <a:rPr lang="en-US" sz="1600" dirty="0" err="1">
                <a:latin typeface="Lucida Console"/>
                <a:cs typeface="Lucida Console"/>
              </a:rPr>
              <a:t>balKfold.xvspec</a:t>
            </a:r>
            <a:r>
              <a:rPr lang="en-US" sz="1600" dirty="0">
                <a:latin typeface="Lucida Console"/>
                <a:cs typeface="Lucida Console"/>
              </a:rPr>
              <a:t>(5)))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confuMat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treeResultCV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     predicted</a:t>
            </a:r>
          </a:p>
          <a:p>
            <a:r>
              <a:rPr lang="en-US" sz="1600" dirty="0">
                <a:latin typeface="Lucida Console"/>
                <a:cs typeface="Lucida Console"/>
              </a:rPr>
              <a:t>given     BCR/ABL NEG</a:t>
            </a:r>
          </a:p>
          <a:p>
            <a:r>
              <a:rPr lang="en-US" sz="1600" dirty="0">
                <a:latin typeface="Lucida Console"/>
                <a:cs typeface="Lucida Console"/>
              </a:rPr>
              <a:t>  BCR/ABL      29   8</a:t>
            </a:r>
          </a:p>
          <a:p>
            <a:r>
              <a:rPr lang="en-US" sz="1600" dirty="0">
                <a:latin typeface="Lucida Console"/>
                <a:cs typeface="Lucida Console"/>
              </a:rPr>
              <a:t>  NEG          18  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0052" y="982712"/>
            <a:ext cx="268222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Divisão</a:t>
            </a:r>
            <a:r>
              <a:rPr lang="en-US" sz="2000" dirty="0" smtClean="0"/>
              <a:t> da </a:t>
            </a:r>
            <a:r>
              <a:rPr lang="en-US" sz="2000" dirty="0" err="1" smtClean="0"/>
              <a:t>amostra</a:t>
            </a:r>
            <a:r>
              <a:rPr lang="en-US" sz="2000" dirty="0" smtClean="0"/>
              <a:t>; </a:t>
            </a:r>
            <a:r>
              <a:rPr lang="en-US" sz="2000" dirty="0" err="1" smtClean="0"/>
              <a:t>knn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71449" y="3607126"/>
            <a:ext cx="325817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Leave one out; </a:t>
            </a:r>
            <a:r>
              <a:rPr lang="en-US" sz="2000" dirty="0" err="1" smtClean="0"/>
              <a:t>rede</a:t>
            </a:r>
            <a:r>
              <a:rPr lang="en-US" sz="2000" dirty="0" smtClean="0"/>
              <a:t> neuronal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71449" y="5645667"/>
            <a:ext cx="332584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Cross-validation; </a:t>
            </a:r>
            <a:r>
              <a:rPr lang="en-US" sz="2000" dirty="0" err="1" smtClean="0"/>
              <a:t>árvores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decisão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54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pt-PT" b="1" dirty="0" smtClean="0"/>
              <a:t>Seleção de atributos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35125"/>
            <a:ext cx="7830216" cy="4530725"/>
          </a:xfrm>
        </p:spPr>
        <p:txBody>
          <a:bodyPr/>
          <a:lstStyle/>
          <a:p>
            <a:pPr eaLnBrk="1" hangingPunct="1"/>
            <a:r>
              <a:rPr lang="pt-PT" sz="2600" dirty="0" smtClean="0"/>
              <a:t>Um dos maiores problemas da estratégia anterior: </a:t>
            </a:r>
            <a:r>
              <a:rPr lang="pt-PT" sz="2600" b="1" dirty="0" smtClean="0">
                <a:solidFill>
                  <a:srgbClr val="31859C"/>
                </a:solidFill>
              </a:rPr>
              <a:t>muitos atributos de entrada</a:t>
            </a:r>
            <a:r>
              <a:rPr lang="pt-PT" sz="2600" dirty="0" smtClean="0">
                <a:solidFill>
                  <a:srgbClr val="31859C"/>
                </a:solidFill>
              </a:rPr>
              <a:t> </a:t>
            </a:r>
            <a:r>
              <a:rPr lang="pt-PT" sz="2600" dirty="0" smtClean="0"/>
              <a:t>(tipicamente milhares)</a:t>
            </a:r>
          </a:p>
          <a:p>
            <a:pPr eaLnBrk="1" hangingPunct="1"/>
            <a:r>
              <a:rPr lang="pt-PT" sz="2600" dirty="0" smtClean="0"/>
              <a:t>Tarefa dos algoritmos muito complicada para gerar os modelos: maior complexidade, mais ruído</a:t>
            </a:r>
          </a:p>
          <a:p>
            <a:pPr eaLnBrk="1" hangingPunct="1"/>
            <a:r>
              <a:rPr lang="pt-PT" sz="2600" dirty="0" smtClean="0"/>
              <a:t>Solução: usar apenas um subconjunto dos atributos</a:t>
            </a:r>
          </a:p>
          <a:p>
            <a:pPr eaLnBrk="1" hangingPunct="1"/>
            <a:r>
              <a:rPr lang="pt-PT" sz="2600" dirty="0" smtClean="0"/>
              <a:t>Problema: Como os selecionar ?</a:t>
            </a:r>
          </a:p>
          <a:p>
            <a:pPr eaLnBrk="1" hangingPunct="1"/>
            <a:r>
              <a:rPr lang="pt-PT" sz="2600" dirty="0" smtClean="0"/>
              <a:t>No caso dos </a:t>
            </a:r>
            <a:r>
              <a:rPr lang="pt-PT" sz="2600" dirty="0" err="1" smtClean="0"/>
              <a:t>microarrays</a:t>
            </a:r>
            <a:r>
              <a:rPr lang="pt-PT" sz="2600" dirty="0" smtClean="0"/>
              <a:t> problema é selecionar subconjuntos de genes que sejam “bons bio-marcadores” !!</a:t>
            </a:r>
          </a:p>
          <a:p>
            <a:pPr eaLnBrk="1" hangingPunct="1"/>
            <a:endParaRPr lang="pt-PT" sz="2600" dirty="0" smtClean="0"/>
          </a:p>
        </p:txBody>
      </p:sp>
    </p:spTree>
    <p:extLst>
      <p:ext uri="{BB962C8B-B14F-4D97-AF65-F5344CB8AC3E}">
        <p14:creationId xmlns:p14="http://schemas.microsoft.com/office/powerpoint/2010/main" val="96557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79"/>
            <a:ext cx="8229600" cy="1143000"/>
          </a:xfrm>
        </p:spPr>
        <p:txBody>
          <a:bodyPr/>
          <a:lstStyle/>
          <a:p>
            <a:r>
              <a:rPr lang="pt-PT" b="1" dirty="0" smtClean="0"/>
              <a:t>Selecionar genes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3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Ao selecionar os genes usados na classificação:</a:t>
            </a:r>
          </a:p>
          <a:p>
            <a:pPr lvl="1"/>
            <a:r>
              <a:rPr lang="pt-PT" dirty="0" smtClean="0"/>
              <a:t>Escolher genes diferencialmente expressos entre as categorias</a:t>
            </a:r>
          </a:p>
          <a:p>
            <a:pPr lvl="1"/>
            <a:r>
              <a:rPr lang="pt-PT" dirty="0" smtClean="0"/>
              <a:t>Genes que permitam uma divisão clara dos  indivíduos nos grupos</a:t>
            </a:r>
          </a:p>
          <a:p>
            <a:pPr lvl="1"/>
            <a:r>
              <a:rPr lang="pt-PT" dirty="0" smtClean="0"/>
              <a:t>Remover genes que tenham comportamento semelhante (</a:t>
            </a:r>
            <a:r>
              <a:rPr lang="pt-PT" dirty="0" err="1" smtClean="0"/>
              <a:t>e.g</a:t>
            </a:r>
            <a:r>
              <a:rPr lang="pt-PT" dirty="0" smtClean="0"/>
              <a:t> filtros de </a:t>
            </a:r>
            <a:r>
              <a:rPr lang="pt-PT" i="1" dirty="0" err="1" smtClean="0"/>
              <a:t>flat</a:t>
            </a:r>
            <a:r>
              <a:rPr lang="pt-PT" i="1" dirty="0" smtClean="0"/>
              <a:t> </a:t>
            </a:r>
            <a:r>
              <a:rPr lang="pt-PT" i="1" dirty="0" err="1" smtClean="0"/>
              <a:t>patterns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Chamados de </a:t>
            </a:r>
            <a:r>
              <a:rPr lang="pt-PT" b="1" i="1" dirty="0" smtClean="0">
                <a:solidFill>
                  <a:srgbClr val="A47B38"/>
                </a:solidFill>
              </a:rPr>
              <a:t>filtros</a:t>
            </a:r>
          </a:p>
          <a:p>
            <a:pPr lvl="1"/>
            <a:r>
              <a:rPr lang="pt-PT" dirty="0" smtClean="0"/>
              <a:t>Independentes dos modelos de classificação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896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b="1" dirty="0" smtClean="0"/>
              <a:t>Seleção de atributos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Métodos mais complexos podem interagir com o modelo de classificação (</a:t>
            </a:r>
            <a:r>
              <a:rPr lang="pt-PT" b="1" dirty="0" err="1" smtClean="0">
                <a:solidFill>
                  <a:srgbClr val="A47B38"/>
                </a:solidFill>
              </a:rPr>
              <a:t>wrapper</a:t>
            </a:r>
            <a:r>
              <a:rPr lang="pt-PT" dirty="0" smtClean="0"/>
              <a:t>)</a:t>
            </a:r>
          </a:p>
          <a:p>
            <a:pPr lvl="1" eaLnBrk="1" hangingPunct="1"/>
            <a:r>
              <a:rPr lang="pt-PT" dirty="0" smtClean="0"/>
              <a:t>Problema de optimização onde:</a:t>
            </a:r>
          </a:p>
          <a:p>
            <a:pPr lvl="2" eaLnBrk="1" hangingPunct="1"/>
            <a:r>
              <a:rPr lang="pt-PT" dirty="0" smtClean="0"/>
              <a:t>Solução: subconjunto de genes</a:t>
            </a:r>
          </a:p>
          <a:p>
            <a:pPr lvl="2" eaLnBrk="1" hangingPunct="1"/>
            <a:r>
              <a:rPr lang="pt-PT" dirty="0" smtClean="0"/>
              <a:t>Função objectivo: passa por construir um modelo com o subconjunto de genes e avaliá-lo</a:t>
            </a:r>
          </a:p>
          <a:p>
            <a:pPr lvl="2" eaLnBrk="1" hangingPunct="1"/>
            <a:r>
              <a:rPr lang="pt-PT" dirty="0" smtClean="0"/>
              <a:t>Assim, neste problema usam-se algoritmos de optimização: exatos (difíceis de aplicar nos casos reais dado o tamanho do espaço de procura), heurísticos, meta-heurísticos</a:t>
            </a:r>
          </a:p>
        </p:txBody>
      </p:sp>
    </p:spTree>
    <p:extLst>
      <p:ext uri="{BB962C8B-B14F-4D97-AF65-F5344CB8AC3E}">
        <p14:creationId xmlns:p14="http://schemas.microsoft.com/office/powerpoint/2010/main" val="138386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/>
              <a:t>Enrichment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Analysis</a:t>
            </a:r>
            <a:endParaRPr lang="pt-PT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094" cy="5018741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Análise realizada sobre um conjunto de genes alvo, identificados por exemplo por uma análise de expressão diferencial</a:t>
            </a:r>
          </a:p>
          <a:p>
            <a:r>
              <a:rPr lang="pt-PT" dirty="0" smtClean="0"/>
              <a:t>Conjunto de genes identificados é comparado com outros  </a:t>
            </a:r>
            <a:r>
              <a:rPr lang="pt-PT" b="1" dirty="0" smtClean="0"/>
              <a:t>conjuntos de genes, </a:t>
            </a:r>
            <a:r>
              <a:rPr lang="pt-PT" dirty="0" smtClean="0"/>
              <a:t>onde</a:t>
            </a:r>
            <a:r>
              <a:rPr lang="pt-PT" b="1" dirty="0" smtClean="0"/>
              <a:t> </a:t>
            </a:r>
            <a:r>
              <a:rPr lang="pt-PT" dirty="0" smtClean="0"/>
              <a:t>cada um destes contém genes biologicamente coerentes (e.g. que partilham funções biológicas semelhantes)</a:t>
            </a:r>
          </a:p>
          <a:p>
            <a:r>
              <a:rPr lang="pt-PT" dirty="0" smtClean="0"/>
              <a:t>Objectivo: verificar se no nosso conjunto de genes existe “enriquecimento” estatisticamente significativo nos genes de algum (ou vários) destes conjuntos</a:t>
            </a:r>
            <a:endParaRPr lang="en-US" dirty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com testes </a:t>
            </a:r>
            <a:r>
              <a:rPr lang="en-US" dirty="0" err="1" smtClean="0"/>
              <a:t>estatísticos</a:t>
            </a:r>
            <a:r>
              <a:rPr lang="en-US" dirty="0" smtClean="0"/>
              <a:t> simples (e.g. </a:t>
            </a:r>
            <a:r>
              <a:rPr lang="en-US" dirty="0" err="1" smtClean="0"/>
              <a:t>hipergeométricos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com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elaborados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método</a:t>
            </a:r>
            <a:r>
              <a:rPr lang="en-US" dirty="0" smtClean="0"/>
              <a:t> Gene set enrichment analysis (GSEA)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026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5" y="106920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r>
              <a:rPr lang="en-US" b="1" dirty="0" smtClean="0">
                <a:solidFill>
                  <a:srgbClr val="31859C"/>
                </a:solidFill>
              </a:rPr>
              <a:t>- enrichment analysis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27" y="1422906"/>
            <a:ext cx="7299260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filt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nsFilter</a:t>
            </a:r>
            <a:r>
              <a:rPr lang="en-US" sz="1600" dirty="0">
                <a:latin typeface="Lucida Console"/>
                <a:cs typeface="Lucida Console"/>
              </a:rPr>
              <a:t>(ALLs, </a:t>
            </a:r>
            <a:r>
              <a:rPr lang="en-US" sz="1600" dirty="0" err="1">
                <a:latin typeface="Lucida Console"/>
                <a:cs typeface="Lucida Console"/>
              </a:rPr>
              <a:t>require.entrez</a:t>
            </a:r>
            <a:r>
              <a:rPr lang="en-US" sz="1600" dirty="0">
                <a:latin typeface="Lucida Console"/>
                <a:cs typeface="Lucida Console"/>
              </a:rPr>
              <a:t>=T, </a:t>
            </a:r>
            <a:r>
              <a:rPr lang="en-US" sz="1600" dirty="0" err="1">
                <a:latin typeface="Lucida Console"/>
                <a:cs typeface="Lucida Console"/>
              </a:rPr>
              <a:t>remove.dupEntrez</a:t>
            </a:r>
            <a:r>
              <a:rPr lang="en-US" sz="1600" dirty="0">
                <a:latin typeface="Lucida Console"/>
                <a:cs typeface="Lucida Console"/>
              </a:rPr>
              <a:t>=T, </a:t>
            </a:r>
            <a:r>
              <a:rPr lang="en-US" sz="1600" dirty="0" err="1">
                <a:latin typeface="Lucida Console"/>
                <a:cs typeface="Lucida Console"/>
              </a:rPr>
              <a:t>var.func</a:t>
            </a:r>
            <a:r>
              <a:rPr lang="en-US" sz="1600" dirty="0">
                <a:latin typeface="Lucida Console"/>
                <a:cs typeface="Lucida Console"/>
              </a:rPr>
              <a:t>=IQR, </a:t>
            </a:r>
            <a:r>
              <a:rPr lang="en-US" sz="1600" dirty="0" err="1">
                <a:latin typeface="Lucida Console"/>
                <a:cs typeface="Lucida Console"/>
              </a:rPr>
              <a:t>var.cutoff</a:t>
            </a:r>
            <a:r>
              <a:rPr lang="en-US" sz="1600" dirty="0">
                <a:latin typeface="Lucida Console"/>
                <a:cs typeface="Lucida Console"/>
              </a:rPr>
              <a:t>=0.5, </a:t>
            </a:r>
            <a:r>
              <a:rPr lang="en-US" sz="1600" dirty="0" err="1">
                <a:latin typeface="Lucida Console"/>
                <a:cs typeface="Lucida Console"/>
              </a:rPr>
              <a:t>feature.exclude</a:t>
            </a:r>
            <a:r>
              <a:rPr lang="en-US" sz="1600" dirty="0">
                <a:latin typeface="Lucida Console"/>
                <a:cs typeface="Lucida Console"/>
              </a:rPr>
              <a:t>="^AFFX"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ALLf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filt$eset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affyUniverse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featureNames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ALLf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entrezUniverse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unlist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mget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affyUniverse</a:t>
            </a:r>
            <a:r>
              <a:rPr lang="en-US" sz="1600" dirty="0">
                <a:latin typeface="Lucida Console"/>
                <a:cs typeface="Lucida Console"/>
              </a:rPr>
              <a:t>, hgu95av2ENTREZID))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ttests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rowttests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ALLfilt_bcrneg</a:t>
            </a:r>
            <a:r>
              <a:rPr lang="en-US" sz="1600" dirty="0">
                <a:latin typeface="Lucida Console"/>
                <a:cs typeface="Lucida Console"/>
              </a:rPr>
              <a:t>, "</a:t>
            </a:r>
            <a:r>
              <a:rPr lang="en-US" sz="1600" dirty="0" err="1">
                <a:latin typeface="Lucida Console"/>
                <a:cs typeface="Lucida Console"/>
              </a:rPr>
              <a:t>mol.biol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smPV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ttests$p.value</a:t>
            </a:r>
            <a:r>
              <a:rPr lang="en-US" sz="1600" dirty="0">
                <a:latin typeface="Lucida Console"/>
                <a:cs typeface="Lucida Console"/>
              </a:rPr>
              <a:t> &lt; 0.05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pvalFiltered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ALLf</a:t>
            </a:r>
            <a:r>
              <a:rPr lang="en-US" sz="1600" dirty="0">
                <a:latin typeface="Lucida Console"/>
                <a:cs typeface="Lucida Console"/>
              </a:rPr>
              <a:t>[</a:t>
            </a:r>
            <a:r>
              <a:rPr lang="en-US" sz="1600" dirty="0" err="1">
                <a:latin typeface="Lucida Console"/>
                <a:cs typeface="Lucida Console"/>
              </a:rPr>
              <a:t>smPV</a:t>
            </a:r>
            <a:r>
              <a:rPr lang="en-US" sz="1600" dirty="0">
                <a:latin typeface="Lucida Console"/>
                <a:cs typeface="Lucida Console"/>
              </a:rPr>
              <a:t>, ]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selectedEntrezIds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unlist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mget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featureNames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pvalFiltered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hgu95av2ENTREZID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endParaRPr lang="en-US" sz="1600" dirty="0" smtClean="0">
              <a:latin typeface="Lucida Console"/>
              <a:cs typeface="Lucida Console"/>
            </a:endParaRPr>
          </a:p>
          <a:p>
            <a:r>
              <a:rPr lang="en-US" sz="1600" dirty="0" smtClean="0"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latin typeface="Lucida Console"/>
                <a:cs typeface="Lucida Console"/>
              </a:rPr>
              <a:t>params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new("</a:t>
            </a:r>
            <a:r>
              <a:rPr lang="en-US" sz="1600" dirty="0" err="1">
                <a:latin typeface="Lucida Console"/>
                <a:cs typeface="Lucida Console"/>
              </a:rPr>
              <a:t>GOHyperGParams</a:t>
            </a:r>
            <a:r>
              <a:rPr lang="en-US" sz="1600" dirty="0">
                <a:latin typeface="Lucida Console"/>
                <a:cs typeface="Lucida Console"/>
              </a:rPr>
              <a:t>", </a:t>
            </a:r>
            <a:r>
              <a:rPr lang="en-US" sz="1600" dirty="0" err="1">
                <a:latin typeface="Lucida Console"/>
                <a:cs typeface="Lucida Console"/>
              </a:rPr>
              <a:t>geneIds</a:t>
            </a:r>
            <a:r>
              <a:rPr lang="en-US" sz="1600" dirty="0">
                <a:latin typeface="Lucida Console"/>
                <a:cs typeface="Lucida Console"/>
              </a:rPr>
              <a:t>=</a:t>
            </a:r>
            <a:r>
              <a:rPr lang="en-US" sz="1600" dirty="0" err="1">
                <a:latin typeface="Lucida Console"/>
                <a:cs typeface="Lucida Console"/>
              </a:rPr>
              <a:t>selectedEntrezIds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universeGeneIds</a:t>
            </a:r>
            <a:r>
              <a:rPr lang="en-US" sz="1600" dirty="0">
                <a:latin typeface="Lucida Console"/>
                <a:cs typeface="Lucida Console"/>
              </a:rPr>
              <a:t>=</a:t>
            </a:r>
            <a:r>
              <a:rPr lang="en-US" sz="1600" dirty="0" err="1">
                <a:latin typeface="Lucida Console"/>
                <a:cs typeface="Lucida Console"/>
              </a:rPr>
              <a:t>entrezUniverse</a:t>
            </a:r>
            <a:r>
              <a:rPr lang="en-US" sz="1600" dirty="0">
                <a:latin typeface="Lucida Console"/>
                <a:cs typeface="Lucida Console"/>
              </a:rPr>
              <a:t>, annotation="hgu95av2.db", ontology="MF", </a:t>
            </a:r>
            <a:r>
              <a:rPr lang="en-US" sz="1600" dirty="0" err="1">
                <a:latin typeface="Lucida Console"/>
                <a:cs typeface="Lucida Console"/>
              </a:rPr>
              <a:t>pvalueCutoff</a:t>
            </a:r>
            <a:r>
              <a:rPr lang="en-US" sz="1600" dirty="0">
                <a:latin typeface="Lucida Console"/>
                <a:cs typeface="Lucida Console"/>
              </a:rPr>
              <a:t>= 0.025, </a:t>
            </a:r>
            <a:r>
              <a:rPr lang="en-US" sz="1600" dirty="0" err="1">
                <a:latin typeface="Lucida Console"/>
                <a:cs typeface="Lucida Console"/>
              </a:rPr>
              <a:t>testDirection</a:t>
            </a:r>
            <a:r>
              <a:rPr lang="en-US" sz="1600" dirty="0">
                <a:latin typeface="Lucida Console"/>
                <a:cs typeface="Lucida Console"/>
              </a:rPr>
              <a:t>="over"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hgOver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hyperGTest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params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0277" y="1090729"/>
            <a:ext cx="301617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Filtragem</a:t>
            </a:r>
            <a:r>
              <a:rPr lang="en-US" dirty="0" smtClean="0"/>
              <a:t> do dataset; </a:t>
            </a:r>
            <a:r>
              <a:rPr lang="en-US" dirty="0" err="1" smtClean="0"/>
              <a:t>retira</a:t>
            </a:r>
            <a:r>
              <a:rPr lang="en-US" dirty="0" smtClean="0"/>
              <a:t> genes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anotação</a:t>
            </a:r>
            <a:r>
              <a:rPr lang="en-US" dirty="0" smtClean="0"/>
              <a:t> no </a:t>
            </a:r>
            <a:r>
              <a:rPr lang="en-US" dirty="0" err="1" smtClean="0"/>
              <a:t>EntrezGene</a:t>
            </a:r>
            <a:r>
              <a:rPr lang="en-US" dirty="0" smtClean="0"/>
              <a:t>; remove genes com </a:t>
            </a:r>
            <a:r>
              <a:rPr lang="en-US" dirty="0" err="1" smtClean="0"/>
              <a:t>pouca</a:t>
            </a:r>
            <a:r>
              <a:rPr lang="en-US" dirty="0" smtClean="0"/>
              <a:t> </a:t>
            </a:r>
            <a:r>
              <a:rPr lang="en-US" dirty="0" err="1" smtClean="0"/>
              <a:t>variabilidade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277" y="2379864"/>
            <a:ext cx="32737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Recolhe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genes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anotação</a:t>
            </a:r>
            <a:r>
              <a:rPr lang="en-US" dirty="0" smtClean="0"/>
              <a:t> dos dados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0277" y="3562407"/>
            <a:ext cx="327372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Testes 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genes </a:t>
            </a:r>
            <a:r>
              <a:rPr lang="en-US" dirty="0" err="1" smtClean="0"/>
              <a:t>diferencialmente</a:t>
            </a:r>
            <a:r>
              <a:rPr lang="en-US" dirty="0" smtClean="0"/>
              <a:t> </a:t>
            </a:r>
            <a:r>
              <a:rPr lang="en-US" dirty="0" err="1" smtClean="0"/>
              <a:t>expressos</a:t>
            </a:r>
            <a:r>
              <a:rPr lang="en-US" dirty="0" smtClean="0"/>
              <a:t> e </a:t>
            </a:r>
            <a:r>
              <a:rPr lang="en-US" dirty="0" err="1" smtClean="0"/>
              <a:t>seus</a:t>
            </a:r>
            <a:r>
              <a:rPr lang="en-US" dirty="0" smtClean="0"/>
              <a:t> IDs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1487" y="5802026"/>
            <a:ext cx="480496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estatísticos</a:t>
            </a:r>
            <a:r>
              <a:rPr lang="en-US" dirty="0" smtClean="0"/>
              <a:t> </a:t>
            </a:r>
            <a:r>
              <a:rPr lang="en-US" dirty="0" err="1" smtClean="0"/>
              <a:t>hipergeométricos</a:t>
            </a:r>
            <a:r>
              <a:rPr lang="en-US" dirty="0" smtClean="0"/>
              <a:t>: </a:t>
            </a:r>
            <a:r>
              <a:rPr lang="en-US" dirty="0" err="1" smtClean="0"/>
              <a:t>grupos</a:t>
            </a:r>
            <a:r>
              <a:rPr lang="en-US" dirty="0" smtClean="0"/>
              <a:t> de genes do Gene ontology, genes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expressos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94" y="-194065"/>
            <a:ext cx="7620000" cy="1143000"/>
          </a:xfrm>
        </p:spPr>
        <p:txBody>
          <a:bodyPr/>
          <a:lstStyle/>
          <a:p>
            <a:r>
              <a:rPr lang="pt-PT" b="1" dirty="0" smtClean="0"/>
              <a:t>DNA </a:t>
            </a:r>
            <a:r>
              <a:rPr lang="pt-PT" b="1" dirty="0" err="1" smtClean="0"/>
              <a:t>Microarrays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65" y="810983"/>
            <a:ext cx="8015598" cy="42484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PT" sz="2400" dirty="0" smtClean="0"/>
              <a:t>Técnica que permite medir o nível de expressão de milhares de genes em simultâneo. Cada gene representado por uma sequência de DNA presente numa (ou em várias) posições  do </a:t>
            </a:r>
            <a:r>
              <a:rPr lang="pt-PT" sz="2400" dirty="0" err="1" smtClean="0"/>
              <a:t>array</a:t>
            </a:r>
            <a:endParaRPr lang="pt-PT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5" t="72172" r="43125" b="5377"/>
          <a:stretch/>
        </p:blipFill>
        <p:spPr>
          <a:xfrm>
            <a:off x="4075399" y="5761275"/>
            <a:ext cx="1677917" cy="868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47" y="4757723"/>
            <a:ext cx="1944216" cy="19304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0"/>
          <a:stretch/>
        </p:blipFill>
        <p:spPr>
          <a:xfrm>
            <a:off x="529048" y="2406157"/>
            <a:ext cx="3762375" cy="3337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35239" y="5189771"/>
            <a:ext cx="93610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Box 25"/>
          <p:cNvSpPr txBox="1"/>
          <p:nvPr/>
        </p:nvSpPr>
        <p:spPr>
          <a:xfrm>
            <a:off x="6451663" y="439768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Microarray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1" t="18739" r="46639" b="48951"/>
          <a:stretch/>
        </p:blipFill>
        <p:spPr bwMode="auto">
          <a:xfrm>
            <a:off x="1669974" y="5701108"/>
            <a:ext cx="1613337" cy="1144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4" name="Straight Arrow Connector 1023"/>
          <p:cNvCxnSpPr>
            <a:stCxn id="1027" idx="3"/>
          </p:cNvCxnSpPr>
          <p:nvPr/>
        </p:nvCxnSpPr>
        <p:spPr>
          <a:xfrm>
            <a:off x="3283311" y="6273464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03963" y="6192747"/>
            <a:ext cx="531676" cy="2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80372" y="2813507"/>
            <a:ext cx="370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hlinkClick r:id="rId7"/>
              </a:rPr>
              <a:t>http</a:t>
            </a:r>
            <a:r>
              <a:rPr lang="pt-PT" sz="1200" dirty="0">
                <a:hlinkClick r:id="rId7"/>
              </a:rPr>
              <a:t>://www.youtube.com/watch?v=VNsThMNjKhM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9675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5" y="106920"/>
            <a:ext cx="76200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1859C"/>
                </a:solidFill>
              </a:rPr>
              <a:t>Exemplo</a:t>
            </a:r>
            <a:r>
              <a:rPr lang="en-US" b="1" dirty="0" smtClean="0">
                <a:solidFill>
                  <a:srgbClr val="31859C"/>
                </a:solidFill>
              </a:rPr>
              <a:t>- enrichment analysis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27" y="1422906"/>
            <a:ext cx="8275844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Lucida Console"/>
                <a:cs typeface="Lucida Console"/>
              </a:rPr>
              <a:t>&gt; </a:t>
            </a:r>
            <a:r>
              <a:rPr lang="en-US" sz="1600" dirty="0" err="1">
                <a:latin typeface="Lucida Console"/>
                <a:cs typeface="Lucida Console"/>
              </a:rPr>
              <a:t>hgOver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Gene to GO MF  test for over-representation </a:t>
            </a:r>
          </a:p>
          <a:p>
            <a:r>
              <a:rPr lang="en-US" sz="1600" dirty="0">
                <a:latin typeface="Lucida Console"/>
                <a:cs typeface="Lucida Console"/>
              </a:rPr>
              <a:t>1117 GO MF ids tested (34 have p &lt; 0.025)</a:t>
            </a:r>
          </a:p>
          <a:p>
            <a:r>
              <a:rPr lang="en-US" sz="1600" dirty="0">
                <a:latin typeface="Lucida Console"/>
                <a:cs typeface="Lucida Console"/>
              </a:rPr>
              <a:t>Selected gene set size: 691 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Gene universe size: 3985 </a:t>
            </a:r>
          </a:p>
          <a:p>
            <a:r>
              <a:rPr lang="en-US" sz="1600" dirty="0">
                <a:latin typeface="Lucida Console"/>
                <a:cs typeface="Lucida Console"/>
              </a:rPr>
              <a:t>    Annotation package: hgu95av2 </a:t>
            </a:r>
          </a:p>
          <a:p>
            <a:r>
              <a:rPr lang="en-US" sz="1600" dirty="0">
                <a:latin typeface="Lucida Console"/>
                <a:cs typeface="Lucida Console"/>
              </a:rPr>
              <a:t>&gt; summary(</a:t>
            </a:r>
            <a:r>
              <a:rPr lang="en-US" sz="1600" dirty="0" err="1">
                <a:latin typeface="Lucida Console"/>
                <a:cs typeface="Lucida Console"/>
              </a:rPr>
              <a:t>hgOver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r>
              <a:rPr lang="en-US" sz="1600" dirty="0">
                <a:latin typeface="Lucida Console"/>
                <a:cs typeface="Lucida Console"/>
              </a:rPr>
              <a:t>  </a:t>
            </a:r>
            <a:r>
              <a:rPr lang="en-US" sz="1600" dirty="0" smtClean="0">
                <a:latin typeface="Lucida Console"/>
                <a:cs typeface="Lucida Console"/>
              </a:rPr>
              <a:t>     GOMFID       </a:t>
            </a:r>
            <a:r>
              <a:rPr lang="en-US" sz="1600" dirty="0" err="1">
                <a:latin typeface="Lucida Console"/>
                <a:cs typeface="Lucida Console"/>
              </a:rPr>
              <a:t>Pvalue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err="1">
                <a:latin typeface="Lucida Console"/>
                <a:cs typeface="Lucida Console"/>
              </a:rPr>
              <a:t>OddsRatio</a:t>
            </a:r>
            <a:r>
              <a:rPr lang="en-US" sz="1600" dirty="0">
                <a:latin typeface="Lucida Console"/>
                <a:cs typeface="Lucida Console"/>
              </a:rPr>
              <a:t>   </a:t>
            </a:r>
            <a:r>
              <a:rPr lang="en-US" sz="1600" dirty="0" err="1">
                <a:latin typeface="Lucida Console"/>
                <a:cs typeface="Lucida Console"/>
              </a:rPr>
              <a:t>ExpCount</a:t>
            </a:r>
            <a:r>
              <a:rPr lang="en-US" sz="1600" dirty="0">
                <a:latin typeface="Lucida Console"/>
                <a:cs typeface="Lucida Console"/>
              </a:rPr>
              <a:t> Count Size                                                                </a:t>
            </a:r>
            <a:r>
              <a:rPr lang="en-US" sz="1600" dirty="0" smtClean="0">
                <a:latin typeface="Lucida Console"/>
                <a:cs typeface="Lucida Console"/>
              </a:rPr>
              <a:t>  Term</a:t>
            </a:r>
            <a:endParaRPr lang="en-US" sz="1600" dirty="0">
              <a:latin typeface="Lucida Console"/>
              <a:cs typeface="Lucida Console"/>
            </a:endParaRPr>
          </a:p>
          <a:p>
            <a:r>
              <a:rPr lang="en-US" sz="1600" dirty="0">
                <a:latin typeface="Lucida Console"/>
                <a:cs typeface="Lucida Console"/>
              </a:rPr>
              <a:t>1  GO:0005509 2.156361e-06  2.537820 23.0622334    45  133                                                   calcium ion binding</a:t>
            </a:r>
          </a:p>
          <a:p>
            <a:r>
              <a:rPr lang="en-US" sz="1600" dirty="0">
                <a:latin typeface="Lucida Console"/>
                <a:cs typeface="Lucida Console"/>
              </a:rPr>
              <a:t>2  GO:0003779 7.733430e-06  2.567301 19.7676286    39  114                                                         actin binding</a:t>
            </a:r>
          </a:p>
          <a:p>
            <a:pPr marL="342900" indent="-342900">
              <a:buAutoNum type="arabicPlain" startAt="3"/>
            </a:pPr>
            <a:r>
              <a:rPr lang="en-US" sz="1600" dirty="0" smtClean="0">
                <a:latin typeface="Lucida Console"/>
                <a:cs typeface="Lucida Console"/>
              </a:rPr>
              <a:t>GO</a:t>
            </a:r>
            <a:r>
              <a:rPr lang="en-US" sz="1600" dirty="0">
                <a:latin typeface="Lucida Console"/>
                <a:cs typeface="Lucida Console"/>
              </a:rPr>
              <a:t>:0060589 3.999279e-04  1.965485 25.4898369    42  147                          nucleoside-</a:t>
            </a:r>
            <a:r>
              <a:rPr lang="en-US" sz="1600" dirty="0" err="1">
                <a:latin typeface="Lucida Console"/>
                <a:cs typeface="Lucida Console"/>
              </a:rPr>
              <a:t>triphosphatase</a:t>
            </a:r>
            <a:r>
              <a:rPr lang="en-US" sz="1600" dirty="0">
                <a:latin typeface="Lucida Console"/>
                <a:cs typeface="Lucida Console"/>
              </a:rPr>
              <a:t> regulator </a:t>
            </a:r>
            <a:r>
              <a:rPr lang="en-US" sz="1600" dirty="0" smtClean="0">
                <a:latin typeface="Lucida Console"/>
                <a:cs typeface="Lucida Console"/>
              </a:rPr>
              <a:t>activity</a:t>
            </a:r>
          </a:p>
          <a:p>
            <a:r>
              <a:rPr lang="en-US" sz="1600" dirty="0" smtClean="0">
                <a:latin typeface="Lucida Console"/>
                <a:cs typeface="Lucida Console"/>
              </a:rPr>
              <a:t>…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277" y="1090729"/>
            <a:ext cx="301617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Resultados</a:t>
            </a:r>
            <a:r>
              <a:rPr lang="en-US" sz="2000" dirty="0" smtClean="0"/>
              <a:t> da </a:t>
            </a:r>
            <a:r>
              <a:rPr lang="en-US" sz="2000" dirty="0" err="1" smtClean="0"/>
              <a:t>análise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81487" y="5341056"/>
            <a:ext cx="3577579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Lista</a:t>
            </a:r>
            <a:r>
              <a:rPr lang="en-US" sz="2000" dirty="0" smtClean="0"/>
              <a:t> de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com </a:t>
            </a:r>
            <a:r>
              <a:rPr lang="en-US" sz="2000" dirty="0" err="1" smtClean="0"/>
              <a:t>menores</a:t>
            </a:r>
            <a:r>
              <a:rPr lang="en-US" sz="2000" dirty="0" smtClean="0"/>
              <a:t> p-values (</a:t>
            </a:r>
            <a:r>
              <a:rPr lang="en-US" sz="2000" dirty="0" err="1" smtClean="0"/>
              <a:t>ordem</a:t>
            </a:r>
            <a:r>
              <a:rPr lang="en-US" sz="2000" dirty="0" smtClean="0"/>
              <a:t> </a:t>
            </a:r>
            <a:r>
              <a:rPr lang="en-US" sz="2000" dirty="0" err="1" smtClean="0"/>
              <a:t>crescente</a:t>
            </a:r>
            <a:r>
              <a:rPr lang="en-US" sz="2000" dirty="0" smtClean="0"/>
              <a:t>; </a:t>
            </a:r>
            <a:r>
              <a:rPr lang="en-US" sz="2000" dirty="0" err="1" smtClean="0"/>
              <a:t>dá</a:t>
            </a:r>
            <a:r>
              <a:rPr lang="en-US" sz="2000" dirty="0" smtClean="0"/>
              <a:t> </a:t>
            </a:r>
            <a:r>
              <a:rPr lang="en-US" sz="2000" dirty="0" err="1" smtClean="0"/>
              <a:t>contagens</a:t>
            </a:r>
            <a:r>
              <a:rPr lang="en-US" sz="2000" dirty="0" smtClean="0"/>
              <a:t> de genes no </a:t>
            </a:r>
            <a:r>
              <a:rPr lang="en-US" sz="2000" dirty="0" err="1" smtClean="0"/>
              <a:t>grupo</a:t>
            </a:r>
            <a:r>
              <a:rPr lang="en-US" sz="2000" dirty="0" smtClean="0"/>
              <a:t> </a:t>
            </a:r>
            <a:r>
              <a:rPr lang="en-US" sz="2000" dirty="0" err="1" smtClean="0"/>
              <a:t>alvo</a:t>
            </a:r>
            <a:r>
              <a:rPr lang="en-US" sz="2000" dirty="0" smtClean="0"/>
              <a:t> e total de genes no </a:t>
            </a:r>
            <a:r>
              <a:rPr lang="en-US" sz="2000" dirty="0" err="1" smtClean="0"/>
              <a:t>grupo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24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6" y="29835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Outras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ferramentas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14794195"/>
              </p:ext>
            </p:extLst>
          </p:nvPr>
        </p:nvGraphicFramePr>
        <p:xfrm>
          <a:off x="457200" y="1172835"/>
          <a:ext cx="7810466" cy="4937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53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9435"/>
            <a:ext cx="8229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b="1" dirty="0" smtClean="0">
                <a:latin typeface="Arial" charset="0"/>
              </a:rPr>
              <a:t>Tecnologias: DNA </a:t>
            </a:r>
            <a:r>
              <a:rPr lang="pt-PT" b="1" dirty="0" err="1" smtClean="0">
                <a:latin typeface="Arial" charset="0"/>
              </a:rPr>
              <a:t>microarrays</a:t>
            </a:r>
            <a:endParaRPr lang="pt-PT" b="1" dirty="0">
              <a:latin typeface="Arial" charset="0"/>
            </a:endParaRPr>
          </a:p>
        </p:txBody>
      </p:sp>
      <p:sp>
        <p:nvSpPr>
          <p:cNvPr id="147" name="Content Placeholder 2"/>
          <p:cNvSpPr>
            <a:spLocks noGrp="1"/>
          </p:cNvSpPr>
          <p:nvPr>
            <p:ph idx="1"/>
          </p:nvPr>
        </p:nvSpPr>
        <p:spPr>
          <a:xfrm>
            <a:off x="68263" y="1139146"/>
            <a:ext cx="8229600" cy="34138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t-PT" sz="2800" b="1" dirty="0" err="1">
                <a:solidFill>
                  <a:srgbClr val="C00000"/>
                </a:solidFill>
                <a:latin typeface="Arial" charset="0"/>
              </a:rPr>
              <a:t>Off</a:t>
            </a:r>
            <a:r>
              <a:rPr lang="pt-PT" sz="2800" b="1" dirty="0">
                <a:solidFill>
                  <a:srgbClr val="C00000"/>
                </a:solidFill>
                <a:latin typeface="Arial" charset="0"/>
              </a:rPr>
              <a:t>-chip</a:t>
            </a:r>
            <a:r>
              <a:rPr lang="pt-PT" sz="2800" dirty="0">
                <a:latin typeface="Arial" charset="0"/>
              </a:rPr>
              <a:t>:</a:t>
            </a:r>
            <a:r>
              <a:rPr lang="pt-PT" dirty="0">
                <a:latin typeface="Arial" charset="0"/>
              </a:rPr>
              <a:t> </a:t>
            </a:r>
            <a:r>
              <a:rPr lang="pt-PT" sz="2800" dirty="0" smtClean="0">
                <a:latin typeface="Arial" charset="0"/>
              </a:rPr>
              <a:t>excertos </a:t>
            </a:r>
            <a:r>
              <a:rPr lang="pt-PT" sz="2800" dirty="0">
                <a:latin typeface="Arial" charset="0"/>
              </a:rPr>
              <a:t>de </a:t>
            </a:r>
            <a:r>
              <a:rPr lang="pt-PT" sz="2800" dirty="0" err="1">
                <a:latin typeface="Arial" charset="0"/>
              </a:rPr>
              <a:t>cDNA</a:t>
            </a:r>
            <a:r>
              <a:rPr lang="pt-PT" sz="2800" dirty="0">
                <a:latin typeface="Arial" charset="0"/>
              </a:rPr>
              <a:t> impressos na superfície. Podem ser construídos para problemas específicos. Cada posição </a:t>
            </a:r>
            <a:r>
              <a:rPr lang="pt-PT" sz="2800" dirty="0" err="1">
                <a:latin typeface="Arial" charset="0"/>
              </a:rPr>
              <a:t>hibridizada</a:t>
            </a:r>
            <a:r>
              <a:rPr lang="pt-PT" sz="2800" dirty="0">
                <a:latin typeface="Arial" charset="0"/>
              </a:rPr>
              <a:t> por duas amostras com cores diferentes, daí serem chamados de </a:t>
            </a:r>
            <a:r>
              <a:rPr lang="pt-PT" sz="2800" b="1" dirty="0" err="1">
                <a:latin typeface="Arial" charset="0"/>
              </a:rPr>
              <a:t>microarrays</a:t>
            </a:r>
            <a:r>
              <a:rPr lang="pt-PT" sz="2800" b="1" dirty="0">
                <a:latin typeface="Arial" charset="0"/>
              </a:rPr>
              <a:t> de 2 cores</a:t>
            </a:r>
            <a:r>
              <a:rPr lang="pt-PT" sz="2800" dirty="0" smtClean="0">
                <a:latin typeface="Arial" charset="0"/>
              </a:rPr>
              <a:t>.</a:t>
            </a:r>
            <a:endParaRPr lang="pt-PT" sz="2800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pt-PT" sz="2800" b="1" dirty="0" err="1">
                <a:solidFill>
                  <a:srgbClr val="C00000"/>
                </a:solidFill>
                <a:latin typeface="Arial" charset="0"/>
              </a:rPr>
              <a:t>On</a:t>
            </a:r>
            <a:r>
              <a:rPr lang="pt-PT" sz="2800" b="1" dirty="0">
                <a:solidFill>
                  <a:srgbClr val="C00000"/>
                </a:solidFill>
                <a:latin typeface="Arial" charset="0"/>
              </a:rPr>
              <a:t>-chip</a:t>
            </a:r>
            <a:r>
              <a:rPr lang="pt-PT" sz="2800" dirty="0">
                <a:latin typeface="Arial" charset="0"/>
              </a:rPr>
              <a:t>: </a:t>
            </a:r>
            <a:r>
              <a:rPr lang="pt-PT" sz="2800" dirty="0" err="1">
                <a:latin typeface="Arial" charset="0"/>
              </a:rPr>
              <a:t>oligonucleótidos</a:t>
            </a:r>
            <a:r>
              <a:rPr lang="pt-PT" sz="2800" dirty="0">
                <a:latin typeface="Arial" charset="0"/>
              </a:rPr>
              <a:t> pequenos (20-80 bases) sintetizados na superfície. Tipicamente fabricados em série. Cada posição </a:t>
            </a:r>
            <a:r>
              <a:rPr lang="pt-PT" sz="2800" dirty="0" err="1">
                <a:latin typeface="Arial" charset="0"/>
              </a:rPr>
              <a:t>hibridizada</a:t>
            </a:r>
            <a:r>
              <a:rPr lang="pt-PT" sz="2800" dirty="0">
                <a:latin typeface="Arial" charset="0"/>
              </a:rPr>
              <a:t> apenas por uma amostra. 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PT" sz="2800" dirty="0">
                <a:latin typeface="Arial" charset="0"/>
              </a:rPr>
              <a:t> </a:t>
            </a:r>
          </a:p>
        </p:txBody>
      </p:sp>
      <p:grpSp>
        <p:nvGrpSpPr>
          <p:cNvPr id="23568" name="Group 18"/>
          <p:cNvGrpSpPr>
            <a:grpSpLocks/>
          </p:cNvGrpSpPr>
          <p:nvPr/>
        </p:nvGrpSpPr>
        <p:grpSpPr bwMode="auto">
          <a:xfrm>
            <a:off x="609600" y="4552950"/>
            <a:ext cx="2890838" cy="1752600"/>
            <a:chOff x="504" y="2866"/>
            <a:chExt cx="1821" cy="1104"/>
          </a:xfrm>
        </p:grpSpPr>
        <p:grpSp>
          <p:nvGrpSpPr>
            <p:cNvPr id="23590" name="Group 19"/>
            <p:cNvGrpSpPr>
              <a:grpSpLocks/>
            </p:cNvGrpSpPr>
            <p:nvPr/>
          </p:nvGrpSpPr>
          <p:grpSpPr bwMode="auto">
            <a:xfrm>
              <a:off x="600" y="2866"/>
              <a:ext cx="722" cy="273"/>
              <a:chOff x="864" y="3408"/>
              <a:chExt cx="722" cy="273"/>
            </a:xfrm>
          </p:grpSpPr>
          <p:sp>
            <p:nvSpPr>
              <p:cNvPr id="23690" name="Freeform 20"/>
              <p:cNvSpPr>
                <a:spLocks/>
              </p:cNvSpPr>
              <p:nvPr/>
            </p:nvSpPr>
            <p:spPr bwMode="auto">
              <a:xfrm>
                <a:off x="1152" y="3408"/>
                <a:ext cx="244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1" name="Freeform 21"/>
              <p:cNvSpPr>
                <a:spLocks/>
              </p:cNvSpPr>
              <p:nvPr/>
            </p:nvSpPr>
            <p:spPr bwMode="auto">
              <a:xfrm>
                <a:off x="1104" y="3504"/>
                <a:ext cx="244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2" name="Freeform 22"/>
              <p:cNvSpPr>
                <a:spLocks/>
              </p:cNvSpPr>
              <p:nvPr/>
            </p:nvSpPr>
            <p:spPr bwMode="auto">
              <a:xfrm>
                <a:off x="1296" y="3552"/>
                <a:ext cx="244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3" name="Freeform 23"/>
              <p:cNvSpPr>
                <a:spLocks/>
              </p:cNvSpPr>
              <p:nvPr/>
            </p:nvSpPr>
            <p:spPr bwMode="auto">
              <a:xfrm>
                <a:off x="960" y="3648"/>
                <a:ext cx="244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4" name="Freeform 24"/>
              <p:cNvSpPr>
                <a:spLocks/>
              </p:cNvSpPr>
              <p:nvPr/>
            </p:nvSpPr>
            <p:spPr bwMode="auto">
              <a:xfrm>
                <a:off x="1152" y="3600"/>
                <a:ext cx="242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5" name="Freeform 25"/>
              <p:cNvSpPr>
                <a:spLocks/>
              </p:cNvSpPr>
              <p:nvPr/>
            </p:nvSpPr>
            <p:spPr bwMode="auto">
              <a:xfrm>
                <a:off x="1344" y="3456"/>
                <a:ext cx="242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6" name="Freeform 26"/>
              <p:cNvSpPr>
                <a:spLocks/>
              </p:cNvSpPr>
              <p:nvPr/>
            </p:nvSpPr>
            <p:spPr bwMode="auto">
              <a:xfrm>
                <a:off x="864" y="3408"/>
                <a:ext cx="242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7" name="Freeform 27"/>
              <p:cNvSpPr>
                <a:spLocks/>
              </p:cNvSpPr>
              <p:nvPr/>
            </p:nvSpPr>
            <p:spPr bwMode="auto">
              <a:xfrm>
                <a:off x="912" y="3552"/>
                <a:ext cx="242" cy="33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91" name="Rectangle 28"/>
            <p:cNvSpPr>
              <a:spLocks noChangeArrowheads="1"/>
            </p:cNvSpPr>
            <p:nvPr/>
          </p:nvSpPr>
          <p:spPr bwMode="auto">
            <a:xfrm>
              <a:off x="1320" y="3394"/>
              <a:ext cx="672" cy="5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2" name="Oval 29"/>
            <p:cNvSpPr>
              <a:spLocks noChangeArrowheads="1"/>
            </p:cNvSpPr>
            <p:nvPr/>
          </p:nvSpPr>
          <p:spPr bwMode="auto">
            <a:xfrm>
              <a:off x="1360" y="3893"/>
              <a:ext cx="39" cy="39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3" name="Oval 30"/>
            <p:cNvSpPr>
              <a:spLocks noChangeArrowheads="1"/>
            </p:cNvSpPr>
            <p:nvPr/>
          </p:nvSpPr>
          <p:spPr bwMode="auto">
            <a:xfrm>
              <a:off x="1360" y="3816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4" name="Oval 31"/>
            <p:cNvSpPr>
              <a:spLocks noChangeArrowheads="1"/>
            </p:cNvSpPr>
            <p:nvPr/>
          </p:nvSpPr>
          <p:spPr bwMode="auto">
            <a:xfrm>
              <a:off x="1360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5" name="Oval 32"/>
            <p:cNvSpPr>
              <a:spLocks noChangeArrowheads="1"/>
            </p:cNvSpPr>
            <p:nvPr/>
          </p:nvSpPr>
          <p:spPr bwMode="auto">
            <a:xfrm>
              <a:off x="1439" y="3816"/>
              <a:ext cx="39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6" name="Oval 33"/>
            <p:cNvSpPr>
              <a:spLocks noChangeArrowheads="1"/>
            </p:cNvSpPr>
            <p:nvPr/>
          </p:nvSpPr>
          <p:spPr bwMode="auto">
            <a:xfrm>
              <a:off x="1518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7" name="Oval 34"/>
            <p:cNvSpPr>
              <a:spLocks noChangeArrowheads="1"/>
            </p:cNvSpPr>
            <p:nvPr/>
          </p:nvSpPr>
          <p:spPr bwMode="auto">
            <a:xfrm>
              <a:off x="1439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8" name="Oval 35"/>
            <p:cNvSpPr>
              <a:spLocks noChangeArrowheads="1"/>
            </p:cNvSpPr>
            <p:nvPr/>
          </p:nvSpPr>
          <p:spPr bwMode="auto">
            <a:xfrm>
              <a:off x="1360" y="3663"/>
              <a:ext cx="39" cy="3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599" name="Oval 36"/>
            <p:cNvSpPr>
              <a:spLocks noChangeArrowheads="1"/>
            </p:cNvSpPr>
            <p:nvPr/>
          </p:nvSpPr>
          <p:spPr bwMode="auto">
            <a:xfrm>
              <a:off x="1439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0" name="Oval 37"/>
            <p:cNvSpPr>
              <a:spLocks noChangeArrowheads="1"/>
            </p:cNvSpPr>
            <p:nvPr/>
          </p:nvSpPr>
          <p:spPr bwMode="auto">
            <a:xfrm>
              <a:off x="1518" y="3816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1" name="Oval 38"/>
            <p:cNvSpPr>
              <a:spLocks noChangeArrowheads="1"/>
            </p:cNvSpPr>
            <p:nvPr/>
          </p:nvSpPr>
          <p:spPr bwMode="auto">
            <a:xfrm>
              <a:off x="1597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2" name="Oval 39"/>
            <p:cNvSpPr>
              <a:spLocks noChangeArrowheads="1"/>
            </p:cNvSpPr>
            <p:nvPr/>
          </p:nvSpPr>
          <p:spPr bwMode="auto">
            <a:xfrm>
              <a:off x="1360" y="3586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3" name="Oval 40"/>
            <p:cNvSpPr>
              <a:spLocks noChangeArrowheads="1"/>
            </p:cNvSpPr>
            <p:nvPr/>
          </p:nvSpPr>
          <p:spPr bwMode="auto">
            <a:xfrm>
              <a:off x="1439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4" name="Oval 41"/>
            <p:cNvSpPr>
              <a:spLocks noChangeArrowheads="1"/>
            </p:cNvSpPr>
            <p:nvPr/>
          </p:nvSpPr>
          <p:spPr bwMode="auto">
            <a:xfrm>
              <a:off x="1518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5" name="Oval 42"/>
            <p:cNvSpPr>
              <a:spLocks noChangeArrowheads="1"/>
            </p:cNvSpPr>
            <p:nvPr/>
          </p:nvSpPr>
          <p:spPr bwMode="auto">
            <a:xfrm>
              <a:off x="1597" y="3816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6" name="Oval 43"/>
            <p:cNvSpPr>
              <a:spLocks noChangeArrowheads="1"/>
            </p:cNvSpPr>
            <p:nvPr/>
          </p:nvSpPr>
          <p:spPr bwMode="auto">
            <a:xfrm>
              <a:off x="1676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7" name="Oval 44"/>
            <p:cNvSpPr>
              <a:spLocks noChangeArrowheads="1"/>
            </p:cNvSpPr>
            <p:nvPr/>
          </p:nvSpPr>
          <p:spPr bwMode="auto">
            <a:xfrm>
              <a:off x="1360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8" name="Oval 45"/>
            <p:cNvSpPr>
              <a:spLocks noChangeArrowheads="1"/>
            </p:cNvSpPr>
            <p:nvPr/>
          </p:nvSpPr>
          <p:spPr bwMode="auto">
            <a:xfrm>
              <a:off x="1439" y="3586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09" name="Oval 46"/>
            <p:cNvSpPr>
              <a:spLocks noChangeArrowheads="1"/>
            </p:cNvSpPr>
            <p:nvPr/>
          </p:nvSpPr>
          <p:spPr bwMode="auto">
            <a:xfrm>
              <a:off x="1518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0" name="Oval 47"/>
            <p:cNvSpPr>
              <a:spLocks noChangeArrowheads="1"/>
            </p:cNvSpPr>
            <p:nvPr/>
          </p:nvSpPr>
          <p:spPr bwMode="auto">
            <a:xfrm>
              <a:off x="1597" y="3740"/>
              <a:ext cx="39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1" name="Oval 48"/>
            <p:cNvSpPr>
              <a:spLocks noChangeArrowheads="1"/>
            </p:cNvSpPr>
            <p:nvPr/>
          </p:nvSpPr>
          <p:spPr bwMode="auto">
            <a:xfrm>
              <a:off x="1676" y="3816"/>
              <a:ext cx="39" cy="39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2" name="Oval 49"/>
            <p:cNvSpPr>
              <a:spLocks noChangeArrowheads="1"/>
            </p:cNvSpPr>
            <p:nvPr/>
          </p:nvSpPr>
          <p:spPr bwMode="auto">
            <a:xfrm>
              <a:off x="1755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3" name="Oval 50"/>
            <p:cNvSpPr>
              <a:spLocks noChangeArrowheads="1"/>
            </p:cNvSpPr>
            <p:nvPr/>
          </p:nvSpPr>
          <p:spPr bwMode="auto">
            <a:xfrm>
              <a:off x="1360" y="3432"/>
              <a:ext cx="39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2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23614" name="Oval 51"/>
            <p:cNvSpPr>
              <a:spLocks noChangeArrowheads="1"/>
            </p:cNvSpPr>
            <p:nvPr/>
          </p:nvSpPr>
          <p:spPr bwMode="auto">
            <a:xfrm>
              <a:off x="1439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5" name="Oval 52"/>
            <p:cNvSpPr>
              <a:spLocks noChangeArrowheads="1"/>
            </p:cNvSpPr>
            <p:nvPr/>
          </p:nvSpPr>
          <p:spPr bwMode="auto">
            <a:xfrm>
              <a:off x="1518" y="3586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6" name="Oval 53"/>
            <p:cNvSpPr>
              <a:spLocks noChangeArrowheads="1"/>
            </p:cNvSpPr>
            <p:nvPr/>
          </p:nvSpPr>
          <p:spPr bwMode="auto">
            <a:xfrm>
              <a:off x="1597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7" name="Oval 54"/>
            <p:cNvSpPr>
              <a:spLocks noChangeArrowheads="1"/>
            </p:cNvSpPr>
            <p:nvPr/>
          </p:nvSpPr>
          <p:spPr bwMode="auto">
            <a:xfrm>
              <a:off x="1676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8" name="Oval 55"/>
            <p:cNvSpPr>
              <a:spLocks noChangeArrowheads="1"/>
            </p:cNvSpPr>
            <p:nvPr/>
          </p:nvSpPr>
          <p:spPr bwMode="auto">
            <a:xfrm>
              <a:off x="1755" y="3816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19" name="Oval 56"/>
            <p:cNvSpPr>
              <a:spLocks noChangeArrowheads="1"/>
            </p:cNvSpPr>
            <p:nvPr/>
          </p:nvSpPr>
          <p:spPr bwMode="auto">
            <a:xfrm>
              <a:off x="1834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0" name="Oval 57"/>
            <p:cNvSpPr>
              <a:spLocks noChangeArrowheads="1"/>
            </p:cNvSpPr>
            <p:nvPr/>
          </p:nvSpPr>
          <p:spPr bwMode="auto">
            <a:xfrm>
              <a:off x="1439" y="3432"/>
              <a:ext cx="39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1" name="Oval 58"/>
            <p:cNvSpPr>
              <a:spLocks noChangeArrowheads="1"/>
            </p:cNvSpPr>
            <p:nvPr/>
          </p:nvSpPr>
          <p:spPr bwMode="auto">
            <a:xfrm>
              <a:off x="1518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2" name="Oval 59"/>
            <p:cNvSpPr>
              <a:spLocks noChangeArrowheads="1"/>
            </p:cNvSpPr>
            <p:nvPr/>
          </p:nvSpPr>
          <p:spPr bwMode="auto">
            <a:xfrm>
              <a:off x="1597" y="3586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3" name="Oval 60"/>
            <p:cNvSpPr>
              <a:spLocks noChangeArrowheads="1"/>
            </p:cNvSpPr>
            <p:nvPr/>
          </p:nvSpPr>
          <p:spPr bwMode="auto">
            <a:xfrm>
              <a:off x="1676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4" name="Oval 61"/>
            <p:cNvSpPr>
              <a:spLocks noChangeArrowheads="1"/>
            </p:cNvSpPr>
            <p:nvPr/>
          </p:nvSpPr>
          <p:spPr bwMode="auto">
            <a:xfrm>
              <a:off x="1755" y="3740"/>
              <a:ext cx="39" cy="3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5" name="Oval 62"/>
            <p:cNvSpPr>
              <a:spLocks noChangeArrowheads="1"/>
            </p:cNvSpPr>
            <p:nvPr/>
          </p:nvSpPr>
          <p:spPr bwMode="auto">
            <a:xfrm>
              <a:off x="1834" y="3816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6" name="Oval 63"/>
            <p:cNvSpPr>
              <a:spLocks noChangeArrowheads="1"/>
            </p:cNvSpPr>
            <p:nvPr/>
          </p:nvSpPr>
          <p:spPr bwMode="auto">
            <a:xfrm>
              <a:off x="1913" y="3893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7" name="Oval 64"/>
            <p:cNvSpPr>
              <a:spLocks noChangeArrowheads="1"/>
            </p:cNvSpPr>
            <p:nvPr/>
          </p:nvSpPr>
          <p:spPr bwMode="auto">
            <a:xfrm>
              <a:off x="1597" y="3432"/>
              <a:ext cx="39" cy="39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8" name="Oval 65"/>
            <p:cNvSpPr>
              <a:spLocks noChangeArrowheads="1"/>
            </p:cNvSpPr>
            <p:nvPr/>
          </p:nvSpPr>
          <p:spPr bwMode="auto">
            <a:xfrm>
              <a:off x="1518" y="3432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29" name="Oval 66"/>
            <p:cNvSpPr>
              <a:spLocks noChangeArrowheads="1"/>
            </p:cNvSpPr>
            <p:nvPr/>
          </p:nvSpPr>
          <p:spPr bwMode="auto">
            <a:xfrm>
              <a:off x="1597" y="3509"/>
              <a:ext cx="39" cy="39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0" name="Oval 67"/>
            <p:cNvSpPr>
              <a:spLocks noChangeArrowheads="1"/>
            </p:cNvSpPr>
            <p:nvPr/>
          </p:nvSpPr>
          <p:spPr bwMode="auto">
            <a:xfrm>
              <a:off x="1676" y="3586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1" name="Oval 68"/>
            <p:cNvSpPr>
              <a:spLocks noChangeArrowheads="1"/>
            </p:cNvSpPr>
            <p:nvPr/>
          </p:nvSpPr>
          <p:spPr bwMode="auto">
            <a:xfrm>
              <a:off x="1755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2" name="Oval 69"/>
            <p:cNvSpPr>
              <a:spLocks noChangeArrowheads="1"/>
            </p:cNvSpPr>
            <p:nvPr/>
          </p:nvSpPr>
          <p:spPr bwMode="auto">
            <a:xfrm>
              <a:off x="1834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3" name="Oval 70"/>
            <p:cNvSpPr>
              <a:spLocks noChangeArrowheads="1"/>
            </p:cNvSpPr>
            <p:nvPr/>
          </p:nvSpPr>
          <p:spPr bwMode="auto">
            <a:xfrm>
              <a:off x="1913" y="3816"/>
              <a:ext cx="39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4" name="Oval 71"/>
            <p:cNvSpPr>
              <a:spLocks noChangeArrowheads="1"/>
            </p:cNvSpPr>
            <p:nvPr/>
          </p:nvSpPr>
          <p:spPr bwMode="auto">
            <a:xfrm>
              <a:off x="1676" y="3432"/>
              <a:ext cx="39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5" name="Oval 72"/>
            <p:cNvSpPr>
              <a:spLocks noChangeArrowheads="1"/>
            </p:cNvSpPr>
            <p:nvPr/>
          </p:nvSpPr>
          <p:spPr bwMode="auto">
            <a:xfrm>
              <a:off x="1676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6" name="Oval 73"/>
            <p:cNvSpPr>
              <a:spLocks noChangeArrowheads="1"/>
            </p:cNvSpPr>
            <p:nvPr/>
          </p:nvSpPr>
          <p:spPr bwMode="auto">
            <a:xfrm>
              <a:off x="1755" y="3586"/>
              <a:ext cx="39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7" name="Oval 74"/>
            <p:cNvSpPr>
              <a:spLocks noChangeArrowheads="1"/>
            </p:cNvSpPr>
            <p:nvPr/>
          </p:nvSpPr>
          <p:spPr bwMode="auto">
            <a:xfrm>
              <a:off x="1834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8" name="Oval 75"/>
            <p:cNvSpPr>
              <a:spLocks noChangeArrowheads="1"/>
            </p:cNvSpPr>
            <p:nvPr/>
          </p:nvSpPr>
          <p:spPr bwMode="auto">
            <a:xfrm>
              <a:off x="1913" y="3740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39" name="Oval 76"/>
            <p:cNvSpPr>
              <a:spLocks noChangeArrowheads="1"/>
            </p:cNvSpPr>
            <p:nvPr/>
          </p:nvSpPr>
          <p:spPr bwMode="auto">
            <a:xfrm>
              <a:off x="1755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0" name="Oval 77"/>
            <p:cNvSpPr>
              <a:spLocks noChangeArrowheads="1"/>
            </p:cNvSpPr>
            <p:nvPr/>
          </p:nvSpPr>
          <p:spPr bwMode="auto">
            <a:xfrm>
              <a:off x="1834" y="3586"/>
              <a:ext cx="39" cy="3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1" name="Oval 78"/>
            <p:cNvSpPr>
              <a:spLocks noChangeArrowheads="1"/>
            </p:cNvSpPr>
            <p:nvPr/>
          </p:nvSpPr>
          <p:spPr bwMode="auto">
            <a:xfrm>
              <a:off x="1913" y="3663"/>
              <a:ext cx="39" cy="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2" name="Oval 79"/>
            <p:cNvSpPr>
              <a:spLocks noChangeArrowheads="1"/>
            </p:cNvSpPr>
            <p:nvPr/>
          </p:nvSpPr>
          <p:spPr bwMode="auto">
            <a:xfrm>
              <a:off x="1755" y="3432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3" name="Oval 80"/>
            <p:cNvSpPr>
              <a:spLocks noChangeArrowheads="1"/>
            </p:cNvSpPr>
            <p:nvPr/>
          </p:nvSpPr>
          <p:spPr bwMode="auto">
            <a:xfrm>
              <a:off x="1913" y="3432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4" name="Oval 81"/>
            <p:cNvSpPr>
              <a:spLocks noChangeArrowheads="1"/>
            </p:cNvSpPr>
            <p:nvPr/>
          </p:nvSpPr>
          <p:spPr bwMode="auto">
            <a:xfrm>
              <a:off x="1834" y="3432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5" name="Oval 82"/>
            <p:cNvSpPr>
              <a:spLocks noChangeArrowheads="1"/>
            </p:cNvSpPr>
            <p:nvPr/>
          </p:nvSpPr>
          <p:spPr bwMode="auto">
            <a:xfrm>
              <a:off x="1913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6" name="Oval 83"/>
            <p:cNvSpPr>
              <a:spLocks noChangeArrowheads="1"/>
            </p:cNvSpPr>
            <p:nvPr/>
          </p:nvSpPr>
          <p:spPr bwMode="auto">
            <a:xfrm>
              <a:off x="1834" y="3509"/>
              <a:ext cx="39" cy="3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7" name="Oval 84"/>
            <p:cNvSpPr>
              <a:spLocks noChangeArrowheads="1"/>
            </p:cNvSpPr>
            <p:nvPr/>
          </p:nvSpPr>
          <p:spPr bwMode="auto">
            <a:xfrm>
              <a:off x="1913" y="3586"/>
              <a:ext cx="39" cy="3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8" name="AutoShape 85"/>
            <p:cNvSpPr>
              <a:spLocks noChangeArrowheads="1"/>
            </p:cNvSpPr>
            <p:nvPr/>
          </p:nvSpPr>
          <p:spPr bwMode="auto">
            <a:xfrm>
              <a:off x="504" y="3716"/>
              <a:ext cx="434" cy="206"/>
            </a:xfrm>
            <a:prstGeom prst="parallelogram">
              <a:avLst>
                <a:gd name="adj" fmla="val 41697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49" name="Oval 86"/>
            <p:cNvSpPr>
              <a:spLocks noChangeArrowheads="1"/>
            </p:cNvSpPr>
            <p:nvPr/>
          </p:nvSpPr>
          <p:spPr bwMode="auto">
            <a:xfrm>
              <a:off x="504" y="3586"/>
              <a:ext cx="480" cy="3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grpSp>
          <p:nvGrpSpPr>
            <p:cNvPr id="23650" name="Group 87"/>
            <p:cNvGrpSpPr>
              <a:grpSpLocks/>
            </p:cNvGrpSpPr>
            <p:nvPr/>
          </p:nvGrpSpPr>
          <p:grpSpPr bwMode="auto">
            <a:xfrm>
              <a:off x="634" y="3346"/>
              <a:ext cx="62" cy="386"/>
              <a:chOff x="424" y="4062"/>
              <a:chExt cx="69" cy="450"/>
            </a:xfrm>
          </p:grpSpPr>
          <p:sp>
            <p:nvSpPr>
              <p:cNvPr id="23688" name="Freeform 88"/>
              <p:cNvSpPr>
                <a:spLocks/>
              </p:cNvSpPr>
              <p:nvPr/>
            </p:nvSpPr>
            <p:spPr bwMode="auto">
              <a:xfrm rot="16200000" flipH="1">
                <a:off x="239" y="424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9" name="Freeform 89"/>
              <p:cNvSpPr>
                <a:spLocks/>
              </p:cNvSpPr>
              <p:nvPr/>
            </p:nvSpPr>
            <p:spPr bwMode="auto">
              <a:xfrm rot="16200000" flipH="1">
                <a:off x="247" y="426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1" name="Group 90"/>
            <p:cNvGrpSpPr>
              <a:grpSpLocks/>
            </p:cNvGrpSpPr>
            <p:nvPr/>
          </p:nvGrpSpPr>
          <p:grpSpPr bwMode="auto">
            <a:xfrm>
              <a:off x="895" y="3346"/>
              <a:ext cx="62" cy="386"/>
              <a:chOff x="424" y="4062"/>
              <a:chExt cx="69" cy="450"/>
            </a:xfrm>
          </p:grpSpPr>
          <p:sp>
            <p:nvSpPr>
              <p:cNvPr id="23686" name="Freeform 91"/>
              <p:cNvSpPr>
                <a:spLocks/>
              </p:cNvSpPr>
              <p:nvPr/>
            </p:nvSpPr>
            <p:spPr bwMode="auto">
              <a:xfrm rot="16200000" flipH="1">
                <a:off x="239" y="424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7" name="Freeform 92"/>
              <p:cNvSpPr>
                <a:spLocks/>
              </p:cNvSpPr>
              <p:nvPr/>
            </p:nvSpPr>
            <p:spPr bwMode="auto">
              <a:xfrm rot="16200000" flipH="1">
                <a:off x="247" y="426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2" name="Group 93"/>
            <p:cNvGrpSpPr>
              <a:grpSpLocks/>
            </p:cNvGrpSpPr>
            <p:nvPr/>
          </p:nvGrpSpPr>
          <p:grpSpPr bwMode="auto">
            <a:xfrm>
              <a:off x="808" y="3346"/>
              <a:ext cx="62" cy="386"/>
              <a:chOff x="424" y="4062"/>
              <a:chExt cx="69" cy="450"/>
            </a:xfrm>
          </p:grpSpPr>
          <p:sp>
            <p:nvSpPr>
              <p:cNvPr id="23684" name="Freeform 94"/>
              <p:cNvSpPr>
                <a:spLocks/>
              </p:cNvSpPr>
              <p:nvPr/>
            </p:nvSpPr>
            <p:spPr bwMode="auto">
              <a:xfrm rot="16200000" flipH="1">
                <a:off x="239" y="424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5" name="Freeform 95"/>
              <p:cNvSpPr>
                <a:spLocks/>
              </p:cNvSpPr>
              <p:nvPr/>
            </p:nvSpPr>
            <p:spPr bwMode="auto">
              <a:xfrm rot="16200000" flipH="1">
                <a:off x="247" y="426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3" name="Group 96"/>
            <p:cNvGrpSpPr>
              <a:grpSpLocks/>
            </p:cNvGrpSpPr>
            <p:nvPr/>
          </p:nvGrpSpPr>
          <p:grpSpPr bwMode="auto">
            <a:xfrm>
              <a:off x="721" y="3346"/>
              <a:ext cx="62" cy="386"/>
              <a:chOff x="816" y="4512"/>
              <a:chExt cx="69" cy="450"/>
            </a:xfrm>
          </p:grpSpPr>
          <p:sp>
            <p:nvSpPr>
              <p:cNvPr id="23682" name="Freeform 97"/>
              <p:cNvSpPr>
                <a:spLocks/>
              </p:cNvSpPr>
              <p:nvPr/>
            </p:nvSpPr>
            <p:spPr bwMode="auto">
              <a:xfrm rot="16200000" flipH="1">
                <a:off x="631" y="469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3" name="Freeform 98"/>
              <p:cNvSpPr>
                <a:spLocks/>
              </p:cNvSpPr>
              <p:nvPr/>
            </p:nvSpPr>
            <p:spPr bwMode="auto">
              <a:xfrm rot="16200000" flipH="1">
                <a:off x="639" y="471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4" name="Group 99"/>
            <p:cNvGrpSpPr>
              <a:grpSpLocks/>
            </p:cNvGrpSpPr>
            <p:nvPr/>
          </p:nvGrpSpPr>
          <p:grpSpPr bwMode="auto">
            <a:xfrm>
              <a:off x="590" y="3428"/>
              <a:ext cx="63" cy="386"/>
              <a:chOff x="816" y="4512"/>
              <a:chExt cx="69" cy="450"/>
            </a:xfrm>
          </p:grpSpPr>
          <p:sp>
            <p:nvSpPr>
              <p:cNvPr id="23680" name="Freeform 100"/>
              <p:cNvSpPr>
                <a:spLocks/>
              </p:cNvSpPr>
              <p:nvPr/>
            </p:nvSpPr>
            <p:spPr bwMode="auto">
              <a:xfrm rot="16200000" flipH="1">
                <a:off x="631" y="469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1" name="Freeform 101"/>
              <p:cNvSpPr>
                <a:spLocks/>
              </p:cNvSpPr>
              <p:nvPr/>
            </p:nvSpPr>
            <p:spPr bwMode="auto">
              <a:xfrm rot="16200000" flipH="1">
                <a:off x="639" y="471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5" name="Group 102"/>
            <p:cNvGrpSpPr>
              <a:grpSpLocks/>
            </p:cNvGrpSpPr>
            <p:nvPr/>
          </p:nvGrpSpPr>
          <p:grpSpPr bwMode="auto">
            <a:xfrm>
              <a:off x="677" y="3428"/>
              <a:ext cx="63" cy="386"/>
              <a:chOff x="816" y="4512"/>
              <a:chExt cx="69" cy="450"/>
            </a:xfrm>
          </p:grpSpPr>
          <p:sp>
            <p:nvSpPr>
              <p:cNvPr id="23678" name="Freeform 103"/>
              <p:cNvSpPr>
                <a:spLocks/>
              </p:cNvSpPr>
              <p:nvPr/>
            </p:nvSpPr>
            <p:spPr bwMode="auto">
              <a:xfrm rot="16200000" flipH="1">
                <a:off x="631" y="469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79" name="Freeform 104"/>
              <p:cNvSpPr>
                <a:spLocks/>
              </p:cNvSpPr>
              <p:nvPr/>
            </p:nvSpPr>
            <p:spPr bwMode="auto">
              <a:xfrm rot="16200000" flipH="1">
                <a:off x="639" y="471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6" name="Group 105"/>
            <p:cNvGrpSpPr>
              <a:grpSpLocks/>
            </p:cNvGrpSpPr>
            <p:nvPr/>
          </p:nvGrpSpPr>
          <p:grpSpPr bwMode="auto">
            <a:xfrm>
              <a:off x="764" y="3428"/>
              <a:ext cx="63" cy="386"/>
              <a:chOff x="816" y="4512"/>
              <a:chExt cx="69" cy="450"/>
            </a:xfrm>
          </p:grpSpPr>
          <p:sp>
            <p:nvSpPr>
              <p:cNvPr id="23676" name="Freeform 106"/>
              <p:cNvSpPr>
                <a:spLocks/>
              </p:cNvSpPr>
              <p:nvPr/>
            </p:nvSpPr>
            <p:spPr bwMode="auto">
              <a:xfrm rot="16200000" flipH="1">
                <a:off x="631" y="469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77" name="Freeform 107"/>
              <p:cNvSpPr>
                <a:spLocks/>
              </p:cNvSpPr>
              <p:nvPr/>
            </p:nvSpPr>
            <p:spPr bwMode="auto">
              <a:xfrm rot="16200000" flipH="1">
                <a:off x="639" y="471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7" name="Group 108"/>
            <p:cNvGrpSpPr>
              <a:grpSpLocks/>
            </p:cNvGrpSpPr>
            <p:nvPr/>
          </p:nvGrpSpPr>
          <p:grpSpPr bwMode="auto">
            <a:xfrm>
              <a:off x="851" y="3428"/>
              <a:ext cx="63" cy="386"/>
              <a:chOff x="816" y="4512"/>
              <a:chExt cx="69" cy="450"/>
            </a:xfrm>
          </p:grpSpPr>
          <p:sp>
            <p:nvSpPr>
              <p:cNvPr id="23674" name="Freeform 109"/>
              <p:cNvSpPr>
                <a:spLocks/>
              </p:cNvSpPr>
              <p:nvPr/>
            </p:nvSpPr>
            <p:spPr bwMode="auto">
              <a:xfrm rot="16200000" flipH="1">
                <a:off x="631" y="469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75" name="Freeform 110"/>
              <p:cNvSpPr>
                <a:spLocks/>
              </p:cNvSpPr>
              <p:nvPr/>
            </p:nvSpPr>
            <p:spPr bwMode="auto">
              <a:xfrm rot="16200000" flipH="1">
                <a:off x="639" y="471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8" name="Group 111"/>
            <p:cNvGrpSpPr>
              <a:grpSpLocks/>
            </p:cNvGrpSpPr>
            <p:nvPr/>
          </p:nvGrpSpPr>
          <p:grpSpPr bwMode="auto">
            <a:xfrm>
              <a:off x="547" y="3510"/>
              <a:ext cx="62" cy="386"/>
              <a:chOff x="1296" y="4992"/>
              <a:chExt cx="69" cy="450"/>
            </a:xfrm>
          </p:grpSpPr>
          <p:sp>
            <p:nvSpPr>
              <p:cNvPr id="23672" name="Freeform 112"/>
              <p:cNvSpPr>
                <a:spLocks/>
              </p:cNvSpPr>
              <p:nvPr/>
            </p:nvSpPr>
            <p:spPr bwMode="auto">
              <a:xfrm rot="16200000" flipH="1">
                <a:off x="1111" y="517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73" name="Freeform 113"/>
              <p:cNvSpPr>
                <a:spLocks/>
              </p:cNvSpPr>
              <p:nvPr/>
            </p:nvSpPr>
            <p:spPr bwMode="auto">
              <a:xfrm rot="16200000" flipH="1">
                <a:off x="1119" y="519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59" name="Group 114"/>
            <p:cNvGrpSpPr>
              <a:grpSpLocks/>
            </p:cNvGrpSpPr>
            <p:nvPr/>
          </p:nvGrpSpPr>
          <p:grpSpPr bwMode="auto">
            <a:xfrm>
              <a:off x="808" y="3510"/>
              <a:ext cx="62" cy="386"/>
              <a:chOff x="1392" y="5088"/>
              <a:chExt cx="69" cy="450"/>
            </a:xfrm>
          </p:grpSpPr>
          <p:sp>
            <p:nvSpPr>
              <p:cNvPr id="23670" name="Freeform 115"/>
              <p:cNvSpPr>
                <a:spLocks/>
              </p:cNvSpPr>
              <p:nvPr/>
            </p:nvSpPr>
            <p:spPr bwMode="auto">
              <a:xfrm rot="16200000" flipH="1">
                <a:off x="1207" y="5273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71" name="Freeform 116"/>
              <p:cNvSpPr>
                <a:spLocks/>
              </p:cNvSpPr>
              <p:nvPr/>
            </p:nvSpPr>
            <p:spPr bwMode="auto">
              <a:xfrm rot="16200000" flipH="1">
                <a:off x="1215" y="5291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60" name="Group 117"/>
            <p:cNvGrpSpPr>
              <a:grpSpLocks/>
            </p:cNvGrpSpPr>
            <p:nvPr/>
          </p:nvGrpSpPr>
          <p:grpSpPr bwMode="auto">
            <a:xfrm>
              <a:off x="721" y="3510"/>
              <a:ext cx="62" cy="386"/>
              <a:chOff x="1488" y="5184"/>
              <a:chExt cx="69" cy="450"/>
            </a:xfrm>
          </p:grpSpPr>
          <p:sp>
            <p:nvSpPr>
              <p:cNvPr id="23668" name="Freeform 118"/>
              <p:cNvSpPr>
                <a:spLocks/>
              </p:cNvSpPr>
              <p:nvPr/>
            </p:nvSpPr>
            <p:spPr bwMode="auto">
              <a:xfrm rot="16200000" flipH="1">
                <a:off x="1303" y="5369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9" name="Freeform 119"/>
              <p:cNvSpPr>
                <a:spLocks/>
              </p:cNvSpPr>
              <p:nvPr/>
            </p:nvSpPr>
            <p:spPr bwMode="auto">
              <a:xfrm rot="16200000" flipH="1">
                <a:off x="1311" y="5387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61" name="Group 120"/>
            <p:cNvGrpSpPr>
              <a:grpSpLocks/>
            </p:cNvGrpSpPr>
            <p:nvPr/>
          </p:nvGrpSpPr>
          <p:grpSpPr bwMode="auto">
            <a:xfrm>
              <a:off x="634" y="3510"/>
              <a:ext cx="62" cy="386"/>
              <a:chOff x="1584" y="5280"/>
              <a:chExt cx="69" cy="450"/>
            </a:xfrm>
          </p:grpSpPr>
          <p:sp>
            <p:nvSpPr>
              <p:cNvPr id="23666" name="Freeform 121"/>
              <p:cNvSpPr>
                <a:spLocks/>
              </p:cNvSpPr>
              <p:nvPr/>
            </p:nvSpPr>
            <p:spPr bwMode="auto">
              <a:xfrm rot="16200000" flipH="1">
                <a:off x="1399" y="5465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7" name="Freeform 122"/>
              <p:cNvSpPr>
                <a:spLocks/>
              </p:cNvSpPr>
              <p:nvPr/>
            </p:nvSpPr>
            <p:spPr bwMode="auto">
              <a:xfrm rot="16200000" flipH="1">
                <a:off x="1407" y="5483"/>
                <a:ext cx="432" cy="61"/>
              </a:xfrm>
              <a:custGeom>
                <a:avLst/>
                <a:gdLst>
                  <a:gd name="T0" fmla="*/ 0 w 1448"/>
                  <a:gd name="T1" fmla="*/ 0 h 208"/>
                  <a:gd name="T2" fmla="*/ 0 w 1448"/>
                  <a:gd name="T3" fmla="*/ 0 h 208"/>
                  <a:gd name="T4" fmla="*/ 0 w 1448"/>
                  <a:gd name="T5" fmla="*/ 0 h 208"/>
                  <a:gd name="T6" fmla="*/ 0 w 1448"/>
                  <a:gd name="T7" fmla="*/ 0 h 208"/>
                  <a:gd name="T8" fmla="*/ 0 w 1448"/>
                  <a:gd name="T9" fmla="*/ 0 h 208"/>
                  <a:gd name="T10" fmla="*/ 0 w 1448"/>
                  <a:gd name="T11" fmla="*/ 0 h 208"/>
                  <a:gd name="T12" fmla="*/ 0 w 1448"/>
                  <a:gd name="T13" fmla="*/ 0 h 208"/>
                  <a:gd name="T14" fmla="*/ 0 w 1448"/>
                  <a:gd name="T15" fmla="*/ 0 h 208"/>
                  <a:gd name="T16" fmla="*/ 0 w 1448"/>
                  <a:gd name="T17" fmla="*/ 0 h 208"/>
                  <a:gd name="T18" fmla="*/ 0 w 1448"/>
                  <a:gd name="T19" fmla="*/ 0 h 208"/>
                  <a:gd name="T20" fmla="*/ 0 w 1448"/>
                  <a:gd name="T21" fmla="*/ 0 h 208"/>
                  <a:gd name="T22" fmla="*/ 0 w 1448"/>
                  <a:gd name="T23" fmla="*/ 0 h 208"/>
                  <a:gd name="T24" fmla="*/ 0 w 1448"/>
                  <a:gd name="T25" fmla="*/ 0 h 208"/>
                  <a:gd name="T26" fmla="*/ 0 w 1448"/>
                  <a:gd name="T27" fmla="*/ 0 h 208"/>
                  <a:gd name="T28" fmla="*/ 0 w 1448"/>
                  <a:gd name="T29" fmla="*/ 0 h 208"/>
                  <a:gd name="T30" fmla="*/ 0 w 1448"/>
                  <a:gd name="T31" fmla="*/ 0 h 208"/>
                  <a:gd name="T32" fmla="*/ 0 w 1448"/>
                  <a:gd name="T33" fmla="*/ 0 h 208"/>
                  <a:gd name="T34" fmla="*/ 0 w 1448"/>
                  <a:gd name="T35" fmla="*/ 0 h 208"/>
                  <a:gd name="T36" fmla="*/ 0 w 1448"/>
                  <a:gd name="T37" fmla="*/ 0 h 208"/>
                  <a:gd name="T38" fmla="*/ 0 w 1448"/>
                  <a:gd name="T39" fmla="*/ 0 h 208"/>
                  <a:gd name="T40" fmla="*/ 0 w 1448"/>
                  <a:gd name="T41" fmla="*/ 0 h 208"/>
                  <a:gd name="T42" fmla="*/ 0 w 1448"/>
                  <a:gd name="T43" fmla="*/ 0 h 208"/>
                  <a:gd name="T44" fmla="*/ 0 w 1448"/>
                  <a:gd name="T45" fmla="*/ 0 h 208"/>
                  <a:gd name="T46" fmla="*/ 0 w 1448"/>
                  <a:gd name="T47" fmla="*/ 0 h 208"/>
                  <a:gd name="T48" fmla="*/ 0 w 1448"/>
                  <a:gd name="T49" fmla="*/ 0 h 208"/>
                  <a:gd name="T50" fmla="*/ 0 w 1448"/>
                  <a:gd name="T51" fmla="*/ 0 h 208"/>
                  <a:gd name="T52" fmla="*/ 0 w 1448"/>
                  <a:gd name="T53" fmla="*/ 0 h 208"/>
                  <a:gd name="T54" fmla="*/ 0 w 1448"/>
                  <a:gd name="T55" fmla="*/ 0 h 208"/>
                  <a:gd name="T56" fmla="*/ 0 w 1448"/>
                  <a:gd name="T57" fmla="*/ 0 h 208"/>
                  <a:gd name="T58" fmla="*/ 0 w 1448"/>
                  <a:gd name="T59" fmla="*/ 0 h 208"/>
                  <a:gd name="T60" fmla="*/ 0 w 1448"/>
                  <a:gd name="T61" fmla="*/ 0 h 208"/>
                  <a:gd name="T62" fmla="*/ 0 w 1448"/>
                  <a:gd name="T63" fmla="*/ 0 h 208"/>
                  <a:gd name="T64" fmla="*/ 0 w 1448"/>
                  <a:gd name="T65" fmla="*/ 0 h 208"/>
                  <a:gd name="T66" fmla="*/ 0 w 1448"/>
                  <a:gd name="T67" fmla="*/ 0 h 208"/>
                  <a:gd name="T68" fmla="*/ 0 w 1448"/>
                  <a:gd name="T69" fmla="*/ 0 h 208"/>
                  <a:gd name="T70" fmla="*/ 0 w 1448"/>
                  <a:gd name="T71" fmla="*/ 0 h 208"/>
                  <a:gd name="T72" fmla="*/ 0 w 1448"/>
                  <a:gd name="T73" fmla="*/ 0 h 208"/>
                  <a:gd name="T74" fmla="*/ 0 w 1448"/>
                  <a:gd name="T75" fmla="*/ 0 h 208"/>
                  <a:gd name="T76" fmla="*/ 0 w 1448"/>
                  <a:gd name="T77" fmla="*/ 0 h 208"/>
                  <a:gd name="T78" fmla="*/ 0 w 1448"/>
                  <a:gd name="T79" fmla="*/ 0 h 208"/>
                  <a:gd name="T80" fmla="*/ 0 w 1448"/>
                  <a:gd name="T81" fmla="*/ 0 h 208"/>
                  <a:gd name="T82" fmla="*/ 0 w 1448"/>
                  <a:gd name="T83" fmla="*/ 0 h 208"/>
                  <a:gd name="T84" fmla="*/ 0 w 1448"/>
                  <a:gd name="T85" fmla="*/ 0 h 208"/>
                  <a:gd name="T86" fmla="*/ 0 w 1448"/>
                  <a:gd name="T87" fmla="*/ 0 h 208"/>
                  <a:gd name="T88" fmla="*/ 0 w 1448"/>
                  <a:gd name="T89" fmla="*/ 0 h 208"/>
                  <a:gd name="T90" fmla="*/ 0 w 1448"/>
                  <a:gd name="T91" fmla="*/ 0 h 208"/>
                  <a:gd name="T92" fmla="*/ 0 w 1448"/>
                  <a:gd name="T93" fmla="*/ 0 h 208"/>
                  <a:gd name="T94" fmla="*/ 0 w 1448"/>
                  <a:gd name="T95" fmla="*/ 0 h 208"/>
                  <a:gd name="T96" fmla="*/ 0 w 1448"/>
                  <a:gd name="T97" fmla="*/ 0 h 2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48"/>
                  <a:gd name="T148" fmla="*/ 0 h 208"/>
                  <a:gd name="T149" fmla="*/ 1448 w 1448"/>
                  <a:gd name="T150" fmla="*/ 208 h 2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48" h="208">
                    <a:moveTo>
                      <a:pt x="1448" y="56"/>
                    </a:moveTo>
                    <a:cubicBezTo>
                      <a:pt x="1432" y="36"/>
                      <a:pt x="1416" y="16"/>
                      <a:pt x="1400" y="8"/>
                    </a:cubicBezTo>
                    <a:cubicBezTo>
                      <a:pt x="1384" y="0"/>
                      <a:pt x="1368" y="0"/>
                      <a:pt x="1352" y="8"/>
                    </a:cubicBezTo>
                    <a:cubicBezTo>
                      <a:pt x="1336" y="16"/>
                      <a:pt x="1312" y="40"/>
                      <a:pt x="1304" y="56"/>
                    </a:cubicBezTo>
                    <a:cubicBezTo>
                      <a:pt x="1296" y="72"/>
                      <a:pt x="1304" y="88"/>
                      <a:pt x="1304" y="104"/>
                    </a:cubicBezTo>
                    <a:cubicBezTo>
                      <a:pt x="1304" y="120"/>
                      <a:pt x="1312" y="136"/>
                      <a:pt x="1304" y="152"/>
                    </a:cubicBezTo>
                    <a:cubicBezTo>
                      <a:pt x="1296" y="168"/>
                      <a:pt x="1272" y="192"/>
                      <a:pt x="1256" y="200"/>
                    </a:cubicBezTo>
                    <a:cubicBezTo>
                      <a:pt x="1240" y="208"/>
                      <a:pt x="1224" y="208"/>
                      <a:pt x="1208" y="200"/>
                    </a:cubicBezTo>
                    <a:cubicBezTo>
                      <a:pt x="1192" y="192"/>
                      <a:pt x="1168" y="168"/>
                      <a:pt x="1160" y="152"/>
                    </a:cubicBezTo>
                    <a:cubicBezTo>
                      <a:pt x="1152" y="136"/>
                      <a:pt x="1160" y="120"/>
                      <a:pt x="1160" y="104"/>
                    </a:cubicBezTo>
                    <a:cubicBezTo>
                      <a:pt x="1160" y="88"/>
                      <a:pt x="1168" y="72"/>
                      <a:pt x="1160" y="56"/>
                    </a:cubicBezTo>
                    <a:cubicBezTo>
                      <a:pt x="1152" y="40"/>
                      <a:pt x="1128" y="16"/>
                      <a:pt x="1112" y="8"/>
                    </a:cubicBezTo>
                    <a:cubicBezTo>
                      <a:pt x="1096" y="0"/>
                      <a:pt x="1080" y="0"/>
                      <a:pt x="1064" y="8"/>
                    </a:cubicBezTo>
                    <a:cubicBezTo>
                      <a:pt x="1048" y="16"/>
                      <a:pt x="1024" y="40"/>
                      <a:pt x="1016" y="56"/>
                    </a:cubicBezTo>
                    <a:cubicBezTo>
                      <a:pt x="1008" y="72"/>
                      <a:pt x="1016" y="88"/>
                      <a:pt x="1016" y="104"/>
                    </a:cubicBezTo>
                    <a:cubicBezTo>
                      <a:pt x="1016" y="120"/>
                      <a:pt x="1024" y="136"/>
                      <a:pt x="1016" y="152"/>
                    </a:cubicBezTo>
                    <a:cubicBezTo>
                      <a:pt x="1008" y="168"/>
                      <a:pt x="984" y="192"/>
                      <a:pt x="968" y="200"/>
                    </a:cubicBezTo>
                    <a:cubicBezTo>
                      <a:pt x="952" y="208"/>
                      <a:pt x="936" y="208"/>
                      <a:pt x="920" y="200"/>
                    </a:cubicBezTo>
                    <a:cubicBezTo>
                      <a:pt x="904" y="192"/>
                      <a:pt x="880" y="168"/>
                      <a:pt x="872" y="152"/>
                    </a:cubicBezTo>
                    <a:cubicBezTo>
                      <a:pt x="864" y="136"/>
                      <a:pt x="872" y="120"/>
                      <a:pt x="872" y="104"/>
                    </a:cubicBezTo>
                    <a:cubicBezTo>
                      <a:pt x="872" y="88"/>
                      <a:pt x="880" y="72"/>
                      <a:pt x="872" y="56"/>
                    </a:cubicBezTo>
                    <a:cubicBezTo>
                      <a:pt x="864" y="40"/>
                      <a:pt x="840" y="16"/>
                      <a:pt x="824" y="8"/>
                    </a:cubicBezTo>
                    <a:cubicBezTo>
                      <a:pt x="808" y="0"/>
                      <a:pt x="792" y="0"/>
                      <a:pt x="776" y="8"/>
                    </a:cubicBezTo>
                    <a:cubicBezTo>
                      <a:pt x="760" y="16"/>
                      <a:pt x="736" y="40"/>
                      <a:pt x="728" y="56"/>
                    </a:cubicBezTo>
                    <a:cubicBezTo>
                      <a:pt x="720" y="72"/>
                      <a:pt x="728" y="88"/>
                      <a:pt x="728" y="104"/>
                    </a:cubicBezTo>
                    <a:cubicBezTo>
                      <a:pt x="728" y="120"/>
                      <a:pt x="736" y="136"/>
                      <a:pt x="728" y="152"/>
                    </a:cubicBezTo>
                    <a:cubicBezTo>
                      <a:pt x="720" y="168"/>
                      <a:pt x="696" y="192"/>
                      <a:pt x="680" y="200"/>
                    </a:cubicBezTo>
                    <a:cubicBezTo>
                      <a:pt x="664" y="208"/>
                      <a:pt x="648" y="208"/>
                      <a:pt x="632" y="200"/>
                    </a:cubicBezTo>
                    <a:cubicBezTo>
                      <a:pt x="616" y="192"/>
                      <a:pt x="592" y="176"/>
                      <a:pt x="584" y="152"/>
                    </a:cubicBezTo>
                    <a:cubicBezTo>
                      <a:pt x="576" y="128"/>
                      <a:pt x="592" y="80"/>
                      <a:pt x="584" y="56"/>
                    </a:cubicBezTo>
                    <a:cubicBezTo>
                      <a:pt x="576" y="32"/>
                      <a:pt x="552" y="16"/>
                      <a:pt x="536" y="8"/>
                    </a:cubicBezTo>
                    <a:cubicBezTo>
                      <a:pt x="520" y="0"/>
                      <a:pt x="504" y="0"/>
                      <a:pt x="488" y="8"/>
                    </a:cubicBezTo>
                    <a:cubicBezTo>
                      <a:pt x="472" y="16"/>
                      <a:pt x="448" y="40"/>
                      <a:pt x="440" y="56"/>
                    </a:cubicBezTo>
                    <a:cubicBezTo>
                      <a:pt x="432" y="72"/>
                      <a:pt x="440" y="88"/>
                      <a:pt x="440" y="104"/>
                    </a:cubicBezTo>
                    <a:cubicBezTo>
                      <a:pt x="440" y="120"/>
                      <a:pt x="448" y="136"/>
                      <a:pt x="440" y="152"/>
                    </a:cubicBezTo>
                    <a:cubicBezTo>
                      <a:pt x="432" y="168"/>
                      <a:pt x="408" y="192"/>
                      <a:pt x="392" y="200"/>
                    </a:cubicBezTo>
                    <a:cubicBezTo>
                      <a:pt x="376" y="208"/>
                      <a:pt x="360" y="208"/>
                      <a:pt x="344" y="200"/>
                    </a:cubicBezTo>
                    <a:cubicBezTo>
                      <a:pt x="328" y="192"/>
                      <a:pt x="304" y="176"/>
                      <a:pt x="296" y="152"/>
                    </a:cubicBezTo>
                    <a:cubicBezTo>
                      <a:pt x="288" y="128"/>
                      <a:pt x="304" y="80"/>
                      <a:pt x="296" y="56"/>
                    </a:cubicBezTo>
                    <a:cubicBezTo>
                      <a:pt x="288" y="32"/>
                      <a:pt x="264" y="16"/>
                      <a:pt x="248" y="8"/>
                    </a:cubicBezTo>
                    <a:cubicBezTo>
                      <a:pt x="232" y="0"/>
                      <a:pt x="216" y="0"/>
                      <a:pt x="200" y="8"/>
                    </a:cubicBezTo>
                    <a:cubicBezTo>
                      <a:pt x="184" y="16"/>
                      <a:pt x="160" y="40"/>
                      <a:pt x="152" y="56"/>
                    </a:cubicBezTo>
                    <a:cubicBezTo>
                      <a:pt x="144" y="72"/>
                      <a:pt x="160" y="88"/>
                      <a:pt x="152" y="104"/>
                    </a:cubicBezTo>
                    <a:cubicBezTo>
                      <a:pt x="144" y="120"/>
                      <a:pt x="120" y="144"/>
                      <a:pt x="104" y="152"/>
                    </a:cubicBezTo>
                    <a:cubicBezTo>
                      <a:pt x="88" y="160"/>
                      <a:pt x="72" y="160"/>
                      <a:pt x="56" y="152"/>
                    </a:cubicBezTo>
                    <a:cubicBezTo>
                      <a:pt x="40" y="144"/>
                      <a:pt x="16" y="120"/>
                      <a:pt x="8" y="104"/>
                    </a:cubicBezTo>
                    <a:cubicBezTo>
                      <a:pt x="0" y="88"/>
                      <a:pt x="0" y="72"/>
                      <a:pt x="8" y="56"/>
                    </a:cubicBezTo>
                    <a:cubicBezTo>
                      <a:pt x="16" y="40"/>
                      <a:pt x="40" y="16"/>
                      <a:pt x="56" y="8"/>
                    </a:cubicBezTo>
                    <a:cubicBezTo>
                      <a:pt x="72" y="0"/>
                      <a:pt x="96" y="8"/>
                      <a:pt x="104" y="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62" name="Line 123"/>
            <p:cNvSpPr>
              <a:spLocks noChangeShapeType="1"/>
            </p:cNvSpPr>
            <p:nvPr/>
          </p:nvSpPr>
          <p:spPr bwMode="auto">
            <a:xfrm flipV="1">
              <a:off x="888" y="3466"/>
              <a:ext cx="501" cy="4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3" name="Line 124"/>
            <p:cNvSpPr>
              <a:spLocks noChangeShapeType="1"/>
            </p:cNvSpPr>
            <p:nvPr/>
          </p:nvSpPr>
          <p:spPr bwMode="auto">
            <a:xfrm flipV="1">
              <a:off x="936" y="3442"/>
              <a:ext cx="43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4" name="AutoShape 125"/>
            <p:cNvSpPr>
              <a:spLocks noChangeArrowheads="1"/>
            </p:cNvSpPr>
            <p:nvPr/>
          </p:nvSpPr>
          <p:spPr bwMode="auto">
            <a:xfrm rot="2362014" flipH="1">
              <a:off x="840" y="3202"/>
              <a:ext cx="96" cy="96"/>
            </a:xfrm>
            <a:prstGeom prst="downArrow">
              <a:avLst>
                <a:gd name="adj1" fmla="val 50000"/>
                <a:gd name="adj2" fmla="val 5625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3665" name="Text Box 126"/>
            <p:cNvSpPr txBox="1">
              <a:spLocks noChangeArrowheads="1"/>
            </p:cNvSpPr>
            <p:nvPr/>
          </p:nvSpPr>
          <p:spPr bwMode="auto">
            <a:xfrm>
              <a:off x="1010" y="3027"/>
              <a:ext cx="131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GB" sz="1800"/>
                <a:t>Mutant + reference array</a:t>
              </a:r>
            </a:p>
          </p:txBody>
        </p:sp>
      </p:grpSp>
      <p:sp>
        <p:nvSpPr>
          <p:cNvPr id="23569" name="Text Box 127"/>
          <p:cNvSpPr txBox="1">
            <a:spLocks noChangeArrowheads="1"/>
          </p:cNvSpPr>
          <p:nvPr/>
        </p:nvSpPr>
        <p:spPr bwMode="auto">
          <a:xfrm>
            <a:off x="4271963" y="4019550"/>
            <a:ext cx="329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dirty="0" smtClean="0"/>
              <a:t>On-chip</a:t>
            </a:r>
            <a:endParaRPr lang="en-GB" dirty="0"/>
          </a:p>
        </p:txBody>
      </p:sp>
      <p:sp>
        <p:nvSpPr>
          <p:cNvPr id="23570" name="Text Box 128"/>
          <p:cNvSpPr txBox="1">
            <a:spLocks noChangeArrowheads="1"/>
          </p:cNvSpPr>
          <p:nvPr/>
        </p:nvSpPr>
        <p:spPr bwMode="auto">
          <a:xfrm>
            <a:off x="1101725" y="401955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dirty="0" smtClean="0"/>
              <a:t>Off-chip</a:t>
            </a:r>
            <a:endParaRPr lang="en-GB" dirty="0"/>
          </a:p>
        </p:txBody>
      </p:sp>
      <p:sp>
        <p:nvSpPr>
          <p:cNvPr id="23571" name="Rectangle 152"/>
          <p:cNvSpPr>
            <a:spLocks noChangeArrowheads="1"/>
          </p:cNvSpPr>
          <p:nvPr/>
        </p:nvSpPr>
        <p:spPr bwMode="auto">
          <a:xfrm>
            <a:off x="228600" y="6305550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b="1"/>
              <a:t>Cy3 = cyanine 3 = green</a:t>
            </a:r>
          </a:p>
          <a:p>
            <a:r>
              <a:rPr lang="en-GB" sz="1600" b="1"/>
              <a:t>Cy5 = cyanine 5 = red</a:t>
            </a:r>
          </a:p>
        </p:txBody>
      </p:sp>
      <p:pic>
        <p:nvPicPr>
          <p:cNvPr id="23572" name="Picture 154" descr="tdh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689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155" descr="tdh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117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4" name="Text Box 157"/>
          <p:cNvSpPr txBox="1">
            <a:spLocks noChangeArrowheads="1"/>
          </p:cNvSpPr>
          <p:nvPr/>
        </p:nvSpPr>
        <p:spPr bwMode="auto">
          <a:xfrm>
            <a:off x="6629400" y="60007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/>
              <a:t>Mutant array</a:t>
            </a:r>
          </a:p>
        </p:txBody>
      </p:sp>
      <p:sp>
        <p:nvSpPr>
          <p:cNvPr id="23575" name="Text Box 159"/>
          <p:cNvSpPr txBox="1">
            <a:spLocks noChangeArrowheads="1"/>
          </p:cNvSpPr>
          <p:nvPr/>
        </p:nvSpPr>
        <p:spPr bwMode="auto">
          <a:xfrm>
            <a:off x="6629400" y="50863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/>
              <a:t>Reference array</a:t>
            </a:r>
          </a:p>
        </p:txBody>
      </p:sp>
      <p:sp>
        <p:nvSpPr>
          <p:cNvPr id="23576" name="Line 160"/>
          <p:cNvSpPr>
            <a:spLocks noChangeShapeType="1"/>
          </p:cNvSpPr>
          <p:nvPr/>
        </p:nvSpPr>
        <p:spPr bwMode="auto">
          <a:xfrm flipV="1">
            <a:off x="4914900" y="5507038"/>
            <a:ext cx="609600" cy="852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161"/>
          <p:cNvSpPr>
            <a:spLocks noChangeArrowheads="1"/>
          </p:cNvSpPr>
          <p:nvPr/>
        </p:nvSpPr>
        <p:spPr bwMode="auto">
          <a:xfrm>
            <a:off x="4183063" y="6130925"/>
            <a:ext cx="688975" cy="327025"/>
          </a:xfrm>
          <a:prstGeom prst="parallelogram">
            <a:avLst>
              <a:gd name="adj" fmla="val 4169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23578" name="Group 162"/>
          <p:cNvGrpSpPr>
            <a:grpSpLocks/>
          </p:cNvGrpSpPr>
          <p:nvPr/>
        </p:nvGrpSpPr>
        <p:grpSpPr bwMode="auto">
          <a:xfrm>
            <a:off x="4276725" y="5749925"/>
            <a:ext cx="98425" cy="612775"/>
            <a:chOff x="2304" y="4800"/>
            <a:chExt cx="62" cy="386"/>
          </a:xfrm>
        </p:grpSpPr>
        <p:sp>
          <p:nvSpPr>
            <p:cNvPr id="23588" name="Freeform 163"/>
            <p:cNvSpPr>
              <a:spLocks/>
            </p:cNvSpPr>
            <p:nvPr/>
          </p:nvSpPr>
          <p:spPr bwMode="auto">
            <a:xfrm rot="16200000" flipH="1">
              <a:off x="2146" y="4958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9" name="Freeform 164"/>
            <p:cNvSpPr>
              <a:spLocks/>
            </p:cNvSpPr>
            <p:nvPr/>
          </p:nvSpPr>
          <p:spPr bwMode="auto">
            <a:xfrm rot="16200000" flipH="1">
              <a:off x="2153" y="4973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79" name="Group 165"/>
          <p:cNvGrpSpPr>
            <a:grpSpLocks/>
          </p:cNvGrpSpPr>
          <p:nvPr/>
        </p:nvGrpSpPr>
        <p:grpSpPr bwMode="auto">
          <a:xfrm>
            <a:off x="4500563" y="5597525"/>
            <a:ext cx="98425" cy="612775"/>
            <a:chOff x="2304" y="4800"/>
            <a:chExt cx="62" cy="386"/>
          </a:xfrm>
        </p:grpSpPr>
        <p:sp>
          <p:nvSpPr>
            <p:cNvPr id="23586" name="Freeform 166"/>
            <p:cNvSpPr>
              <a:spLocks/>
            </p:cNvSpPr>
            <p:nvPr/>
          </p:nvSpPr>
          <p:spPr bwMode="auto">
            <a:xfrm rot="16200000" flipH="1">
              <a:off x="2146" y="4958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7" name="Freeform 167"/>
            <p:cNvSpPr>
              <a:spLocks/>
            </p:cNvSpPr>
            <p:nvPr/>
          </p:nvSpPr>
          <p:spPr bwMode="auto">
            <a:xfrm rot="16200000" flipH="1">
              <a:off x="2153" y="4973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80" name="Group 168"/>
          <p:cNvGrpSpPr>
            <a:grpSpLocks/>
          </p:cNvGrpSpPr>
          <p:nvPr/>
        </p:nvGrpSpPr>
        <p:grpSpPr bwMode="auto">
          <a:xfrm>
            <a:off x="4673600" y="5772150"/>
            <a:ext cx="98425" cy="612775"/>
            <a:chOff x="2304" y="4800"/>
            <a:chExt cx="62" cy="386"/>
          </a:xfrm>
        </p:grpSpPr>
        <p:sp>
          <p:nvSpPr>
            <p:cNvPr id="23584" name="Freeform 169"/>
            <p:cNvSpPr>
              <a:spLocks/>
            </p:cNvSpPr>
            <p:nvPr/>
          </p:nvSpPr>
          <p:spPr bwMode="auto">
            <a:xfrm rot="16200000" flipH="1">
              <a:off x="2146" y="4958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5" name="Freeform 170"/>
            <p:cNvSpPr>
              <a:spLocks/>
            </p:cNvSpPr>
            <p:nvPr/>
          </p:nvSpPr>
          <p:spPr bwMode="auto">
            <a:xfrm rot="16200000" flipH="1">
              <a:off x="2153" y="4973"/>
              <a:ext cx="371" cy="55"/>
            </a:xfrm>
            <a:custGeom>
              <a:avLst/>
              <a:gdLst>
                <a:gd name="T0" fmla="*/ 0 w 1448"/>
                <a:gd name="T1" fmla="*/ 0 h 208"/>
                <a:gd name="T2" fmla="*/ 0 w 1448"/>
                <a:gd name="T3" fmla="*/ 0 h 208"/>
                <a:gd name="T4" fmla="*/ 0 w 1448"/>
                <a:gd name="T5" fmla="*/ 0 h 208"/>
                <a:gd name="T6" fmla="*/ 0 w 1448"/>
                <a:gd name="T7" fmla="*/ 0 h 208"/>
                <a:gd name="T8" fmla="*/ 0 w 1448"/>
                <a:gd name="T9" fmla="*/ 0 h 208"/>
                <a:gd name="T10" fmla="*/ 0 w 1448"/>
                <a:gd name="T11" fmla="*/ 0 h 208"/>
                <a:gd name="T12" fmla="*/ 0 w 1448"/>
                <a:gd name="T13" fmla="*/ 0 h 208"/>
                <a:gd name="T14" fmla="*/ 0 w 1448"/>
                <a:gd name="T15" fmla="*/ 0 h 208"/>
                <a:gd name="T16" fmla="*/ 0 w 1448"/>
                <a:gd name="T17" fmla="*/ 0 h 208"/>
                <a:gd name="T18" fmla="*/ 0 w 1448"/>
                <a:gd name="T19" fmla="*/ 0 h 208"/>
                <a:gd name="T20" fmla="*/ 0 w 1448"/>
                <a:gd name="T21" fmla="*/ 0 h 208"/>
                <a:gd name="T22" fmla="*/ 0 w 1448"/>
                <a:gd name="T23" fmla="*/ 0 h 208"/>
                <a:gd name="T24" fmla="*/ 0 w 1448"/>
                <a:gd name="T25" fmla="*/ 0 h 208"/>
                <a:gd name="T26" fmla="*/ 0 w 1448"/>
                <a:gd name="T27" fmla="*/ 0 h 208"/>
                <a:gd name="T28" fmla="*/ 0 w 1448"/>
                <a:gd name="T29" fmla="*/ 0 h 208"/>
                <a:gd name="T30" fmla="*/ 0 w 1448"/>
                <a:gd name="T31" fmla="*/ 0 h 208"/>
                <a:gd name="T32" fmla="*/ 0 w 1448"/>
                <a:gd name="T33" fmla="*/ 0 h 208"/>
                <a:gd name="T34" fmla="*/ 0 w 1448"/>
                <a:gd name="T35" fmla="*/ 0 h 208"/>
                <a:gd name="T36" fmla="*/ 0 w 1448"/>
                <a:gd name="T37" fmla="*/ 0 h 208"/>
                <a:gd name="T38" fmla="*/ 0 w 1448"/>
                <a:gd name="T39" fmla="*/ 0 h 208"/>
                <a:gd name="T40" fmla="*/ 0 w 1448"/>
                <a:gd name="T41" fmla="*/ 0 h 208"/>
                <a:gd name="T42" fmla="*/ 0 w 1448"/>
                <a:gd name="T43" fmla="*/ 0 h 208"/>
                <a:gd name="T44" fmla="*/ 0 w 1448"/>
                <a:gd name="T45" fmla="*/ 0 h 208"/>
                <a:gd name="T46" fmla="*/ 0 w 1448"/>
                <a:gd name="T47" fmla="*/ 0 h 208"/>
                <a:gd name="T48" fmla="*/ 0 w 1448"/>
                <a:gd name="T49" fmla="*/ 0 h 208"/>
                <a:gd name="T50" fmla="*/ 0 w 1448"/>
                <a:gd name="T51" fmla="*/ 0 h 208"/>
                <a:gd name="T52" fmla="*/ 0 w 1448"/>
                <a:gd name="T53" fmla="*/ 0 h 208"/>
                <a:gd name="T54" fmla="*/ 0 w 1448"/>
                <a:gd name="T55" fmla="*/ 0 h 208"/>
                <a:gd name="T56" fmla="*/ 0 w 1448"/>
                <a:gd name="T57" fmla="*/ 0 h 208"/>
                <a:gd name="T58" fmla="*/ 0 w 1448"/>
                <a:gd name="T59" fmla="*/ 0 h 208"/>
                <a:gd name="T60" fmla="*/ 0 w 1448"/>
                <a:gd name="T61" fmla="*/ 0 h 208"/>
                <a:gd name="T62" fmla="*/ 0 w 1448"/>
                <a:gd name="T63" fmla="*/ 0 h 208"/>
                <a:gd name="T64" fmla="*/ 0 w 1448"/>
                <a:gd name="T65" fmla="*/ 0 h 208"/>
                <a:gd name="T66" fmla="*/ 0 w 1448"/>
                <a:gd name="T67" fmla="*/ 0 h 208"/>
                <a:gd name="T68" fmla="*/ 0 w 1448"/>
                <a:gd name="T69" fmla="*/ 0 h 208"/>
                <a:gd name="T70" fmla="*/ 0 w 1448"/>
                <a:gd name="T71" fmla="*/ 0 h 208"/>
                <a:gd name="T72" fmla="*/ 0 w 1448"/>
                <a:gd name="T73" fmla="*/ 0 h 208"/>
                <a:gd name="T74" fmla="*/ 0 w 1448"/>
                <a:gd name="T75" fmla="*/ 0 h 208"/>
                <a:gd name="T76" fmla="*/ 0 w 1448"/>
                <a:gd name="T77" fmla="*/ 0 h 208"/>
                <a:gd name="T78" fmla="*/ 0 w 1448"/>
                <a:gd name="T79" fmla="*/ 0 h 208"/>
                <a:gd name="T80" fmla="*/ 0 w 1448"/>
                <a:gd name="T81" fmla="*/ 0 h 208"/>
                <a:gd name="T82" fmla="*/ 0 w 1448"/>
                <a:gd name="T83" fmla="*/ 0 h 208"/>
                <a:gd name="T84" fmla="*/ 0 w 1448"/>
                <a:gd name="T85" fmla="*/ 0 h 208"/>
                <a:gd name="T86" fmla="*/ 0 w 1448"/>
                <a:gd name="T87" fmla="*/ 0 h 208"/>
                <a:gd name="T88" fmla="*/ 0 w 1448"/>
                <a:gd name="T89" fmla="*/ 0 h 208"/>
                <a:gd name="T90" fmla="*/ 0 w 1448"/>
                <a:gd name="T91" fmla="*/ 0 h 208"/>
                <a:gd name="T92" fmla="*/ 0 w 1448"/>
                <a:gd name="T93" fmla="*/ 0 h 208"/>
                <a:gd name="T94" fmla="*/ 0 w 1448"/>
                <a:gd name="T95" fmla="*/ 0 h 208"/>
                <a:gd name="T96" fmla="*/ 0 w 1448"/>
                <a:gd name="T97" fmla="*/ 0 h 2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8"/>
                <a:gd name="T148" fmla="*/ 0 h 208"/>
                <a:gd name="T149" fmla="*/ 1448 w 1448"/>
                <a:gd name="T150" fmla="*/ 208 h 2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8" h="208">
                  <a:moveTo>
                    <a:pt x="1448" y="56"/>
                  </a:moveTo>
                  <a:cubicBezTo>
                    <a:pt x="1432" y="36"/>
                    <a:pt x="1416" y="16"/>
                    <a:pt x="1400" y="8"/>
                  </a:cubicBezTo>
                  <a:cubicBezTo>
                    <a:pt x="1384" y="0"/>
                    <a:pt x="1368" y="0"/>
                    <a:pt x="1352" y="8"/>
                  </a:cubicBezTo>
                  <a:cubicBezTo>
                    <a:pt x="1336" y="16"/>
                    <a:pt x="1312" y="40"/>
                    <a:pt x="1304" y="56"/>
                  </a:cubicBezTo>
                  <a:cubicBezTo>
                    <a:pt x="1296" y="72"/>
                    <a:pt x="1304" y="88"/>
                    <a:pt x="1304" y="104"/>
                  </a:cubicBezTo>
                  <a:cubicBezTo>
                    <a:pt x="1304" y="120"/>
                    <a:pt x="1312" y="136"/>
                    <a:pt x="1304" y="152"/>
                  </a:cubicBezTo>
                  <a:cubicBezTo>
                    <a:pt x="1296" y="168"/>
                    <a:pt x="1272" y="192"/>
                    <a:pt x="1256" y="200"/>
                  </a:cubicBezTo>
                  <a:cubicBezTo>
                    <a:pt x="1240" y="208"/>
                    <a:pt x="1224" y="208"/>
                    <a:pt x="1208" y="200"/>
                  </a:cubicBezTo>
                  <a:cubicBezTo>
                    <a:pt x="1192" y="192"/>
                    <a:pt x="1168" y="168"/>
                    <a:pt x="1160" y="152"/>
                  </a:cubicBezTo>
                  <a:cubicBezTo>
                    <a:pt x="1152" y="136"/>
                    <a:pt x="1160" y="120"/>
                    <a:pt x="1160" y="104"/>
                  </a:cubicBezTo>
                  <a:cubicBezTo>
                    <a:pt x="1160" y="88"/>
                    <a:pt x="1168" y="72"/>
                    <a:pt x="1160" y="56"/>
                  </a:cubicBezTo>
                  <a:cubicBezTo>
                    <a:pt x="1152" y="40"/>
                    <a:pt x="1128" y="16"/>
                    <a:pt x="1112" y="8"/>
                  </a:cubicBezTo>
                  <a:cubicBezTo>
                    <a:pt x="1096" y="0"/>
                    <a:pt x="1080" y="0"/>
                    <a:pt x="1064" y="8"/>
                  </a:cubicBezTo>
                  <a:cubicBezTo>
                    <a:pt x="1048" y="16"/>
                    <a:pt x="1024" y="40"/>
                    <a:pt x="1016" y="56"/>
                  </a:cubicBezTo>
                  <a:cubicBezTo>
                    <a:pt x="1008" y="72"/>
                    <a:pt x="1016" y="88"/>
                    <a:pt x="1016" y="104"/>
                  </a:cubicBezTo>
                  <a:cubicBezTo>
                    <a:pt x="1016" y="120"/>
                    <a:pt x="1024" y="136"/>
                    <a:pt x="1016" y="152"/>
                  </a:cubicBezTo>
                  <a:cubicBezTo>
                    <a:pt x="1008" y="168"/>
                    <a:pt x="984" y="192"/>
                    <a:pt x="968" y="200"/>
                  </a:cubicBezTo>
                  <a:cubicBezTo>
                    <a:pt x="952" y="208"/>
                    <a:pt x="936" y="208"/>
                    <a:pt x="920" y="200"/>
                  </a:cubicBezTo>
                  <a:cubicBezTo>
                    <a:pt x="904" y="192"/>
                    <a:pt x="880" y="168"/>
                    <a:pt x="872" y="152"/>
                  </a:cubicBezTo>
                  <a:cubicBezTo>
                    <a:pt x="864" y="136"/>
                    <a:pt x="872" y="120"/>
                    <a:pt x="872" y="104"/>
                  </a:cubicBezTo>
                  <a:cubicBezTo>
                    <a:pt x="872" y="88"/>
                    <a:pt x="880" y="72"/>
                    <a:pt x="872" y="56"/>
                  </a:cubicBezTo>
                  <a:cubicBezTo>
                    <a:pt x="864" y="40"/>
                    <a:pt x="840" y="16"/>
                    <a:pt x="824" y="8"/>
                  </a:cubicBezTo>
                  <a:cubicBezTo>
                    <a:pt x="808" y="0"/>
                    <a:pt x="792" y="0"/>
                    <a:pt x="776" y="8"/>
                  </a:cubicBezTo>
                  <a:cubicBezTo>
                    <a:pt x="760" y="16"/>
                    <a:pt x="736" y="40"/>
                    <a:pt x="728" y="56"/>
                  </a:cubicBezTo>
                  <a:cubicBezTo>
                    <a:pt x="720" y="72"/>
                    <a:pt x="728" y="88"/>
                    <a:pt x="728" y="104"/>
                  </a:cubicBezTo>
                  <a:cubicBezTo>
                    <a:pt x="728" y="120"/>
                    <a:pt x="736" y="136"/>
                    <a:pt x="728" y="152"/>
                  </a:cubicBezTo>
                  <a:cubicBezTo>
                    <a:pt x="720" y="168"/>
                    <a:pt x="696" y="192"/>
                    <a:pt x="680" y="200"/>
                  </a:cubicBezTo>
                  <a:cubicBezTo>
                    <a:pt x="664" y="208"/>
                    <a:pt x="648" y="208"/>
                    <a:pt x="632" y="200"/>
                  </a:cubicBezTo>
                  <a:cubicBezTo>
                    <a:pt x="616" y="192"/>
                    <a:pt x="592" y="176"/>
                    <a:pt x="584" y="152"/>
                  </a:cubicBezTo>
                  <a:cubicBezTo>
                    <a:pt x="576" y="128"/>
                    <a:pt x="592" y="80"/>
                    <a:pt x="584" y="56"/>
                  </a:cubicBezTo>
                  <a:cubicBezTo>
                    <a:pt x="576" y="32"/>
                    <a:pt x="552" y="16"/>
                    <a:pt x="536" y="8"/>
                  </a:cubicBezTo>
                  <a:cubicBezTo>
                    <a:pt x="520" y="0"/>
                    <a:pt x="504" y="0"/>
                    <a:pt x="488" y="8"/>
                  </a:cubicBezTo>
                  <a:cubicBezTo>
                    <a:pt x="472" y="16"/>
                    <a:pt x="448" y="40"/>
                    <a:pt x="440" y="56"/>
                  </a:cubicBezTo>
                  <a:cubicBezTo>
                    <a:pt x="432" y="72"/>
                    <a:pt x="440" y="88"/>
                    <a:pt x="440" y="104"/>
                  </a:cubicBezTo>
                  <a:cubicBezTo>
                    <a:pt x="440" y="120"/>
                    <a:pt x="448" y="136"/>
                    <a:pt x="440" y="152"/>
                  </a:cubicBezTo>
                  <a:cubicBezTo>
                    <a:pt x="432" y="168"/>
                    <a:pt x="408" y="192"/>
                    <a:pt x="392" y="200"/>
                  </a:cubicBezTo>
                  <a:cubicBezTo>
                    <a:pt x="376" y="208"/>
                    <a:pt x="360" y="208"/>
                    <a:pt x="344" y="200"/>
                  </a:cubicBezTo>
                  <a:cubicBezTo>
                    <a:pt x="328" y="192"/>
                    <a:pt x="304" y="176"/>
                    <a:pt x="296" y="152"/>
                  </a:cubicBezTo>
                  <a:cubicBezTo>
                    <a:pt x="288" y="128"/>
                    <a:pt x="304" y="80"/>
                    <a:pt x="296" y="56"/>
                  </a:cubicBezTo>
                  <a:cubicBezTo>
                    <a:pt x="288" y="32"/>
                    <a:pt x="264" y="16"/>
                    <a:pt x="248" y="8"/>
                  </a:cubicBezTo>
                  <a:cubicBezTo>
                    <a:pt x="232" y="0"/>
                    <a:pt x="216" y="0"/>
                    <a:pt x="200" y="8"/>
                  </a:cubicBezTo>
                  <a:cubicBezTo>
                    <a:pt x="184" y="16"/>
                    <a:pt x="160" y="40"/>
                    <a:pt x="152" y="56"/>
                  </a:cubicBezTo>
                  <a:cubicBezTo>
                    <a:pt x="144" y="72"/>
                    <a:pt x="160" y="88"/>
                    <a:pt x="152" y="104"/>
                  </a:cubicBezTo>
                  <a:cubicBezTo>
                    <a:pt x="144" y="120"/>
                    <a:pt x="120" y="144"/>
                    <a:pt x="104" y="152"/>
                  </a:cubicBezTo>
                  <a:cubicBezTo>
                    <a:pt x="88" y="160"/>
                    <a:pt x="72" y="160"/>
                    <a:pt x="56" y="152"/>
                  </a:cubicBezTo>
                  <a:cubicBezTo>
                    <a:pt x="40" y="144"/>
                    <a:pt x="16" y="120"/>
                    <a:pt x="8" y="104"/>
                  </a:cubicBezTo>
                  <a:cubicBezTo>
                    <a:pt x="0" y="88"/>
                    <a:pt x="0" y="72"/>
                    <a:pt x="8" y="56"/>
                  </a:cubicBezTo>
                  <a:cubicBezTo>
                    <a:pt x="16" y="40"/>
                    <a:pt x="40" y="16"/>
                    <a:pt x="56" y="8"/>
                  </a:cubicBezTo>
                  <a:cubicBezTo>
                    <a:pt x="72" y="0"/>
                    <a:pt x="96" y="8"/>
                    <a:pt x="104" y="8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81" name="Rectangle 173"/>
          <p:cNvSpPr>
            <a:spLocks noChangeArrowheads="1"/>
          </p:cNvSpPr>
          <p:nvPr/>
        </p:nvSpPr>
        <p:spPr bwMode="auto">
          <a:xfrm>
            <a:off x="4641850" y="5630863"/>
            <a:ext cx="2841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3582" name="Line 174"/>
          <p:cNvSpPr>
            <a:spLocks noChangeShapeType="1"/>
          </p:cNvSpPr>
          <p:nvPr/>
        </p:nvSpPr>
        <p:spPr bwMode="auto">
          <a:xfrm flipV="1">
            <a:off x="4533900" y="5445125"/>
            <a:ext cx="9906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175"/>
          <p:cNvSpPr>
            <a:spLocks noChangeArrowheads="1"/>
          </p:cNvSpPr>
          <p:nvPr/>
        </p:nvSpPr>
        <p:spPr bwMode="auto">
          <a:xfrm>
            <a:off x="4183063" y="5924550"/>
            <a:ext cx="7620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36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5" y="0"/>
            <a:ext cx="7620000" cy="1143000"/>
          </a:xfrm>
        </p:spPr>
        <p:txBody>
          <a:bodyPr/>
          <a:lstStyle/>
          <a:p>
            <a:r>
              <a:rPr lang="pt-PT" b="1" dirty="0" err="1" smtClean="0"/>
              <a:t>Microarrays</a:t>
            </a:r>
            <a:r>
              <a:rPr lang="pt-PT" b="1" dirty="0" smtClean="0"/>
              <a:t>: terminologia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124744"/>
            <a:ext cx="7787208" cy="3168352"/>
          </a:xfrm>
        </p:spPr>
        <p:txBody>
          <a:bodyPr>
            <a:normAutofit fontScale="85000" lnSpcReduction="10000"/>
          </a:bodyPr>
          <a:lstStyle/>
          <a:p>
            <a:r>
              <a:rPr lang="pt-PT" b="1" i="1" dirty="0" err="1"/>
              <a:t>Probes</a:t>
            </a:r>
            <a:r>
              <a:rPr lang="pt-PT" dirty="0"/>
              <a:t>: sequência de ácidos nucleicos presentes nos </a:t>
            </a:r>
            <a:r>
              <a:rPr lang="pt-PT" dirty="0" err="1"/>
              <a:t>microarrays</a:t>
            </a:r>
            <a:r>
              <a:rPr lang="pt-PT" dirty="0"/>
              <a:t>.</a:t>
            </a:r>
          </a:p>
          <a:p>
            <a:r>
              <a:rPr lang="pt-PT" b="1" i="1" dirty="0"/>
              <a:t>Target</a:t>
            </a:r>
            <a:r>
              <a:rPr lang="pt-PT" dirty="0"/>
              <a:t>: caracteriza a amostra usada no microarray (Ex: células cancerígenas do fígado</a:t>
            </a:r>
            <a:r>
              <a:rPr lang="pt-PT" dirty="0" smtClean="0"/>
              <a:t>).</a:t>
            </a:r>
            <a:endParaRPr lang="pt-PT" dirty="0"/>
          </a:p>
          <a:p>
            <a:r>
              <a:rPr lang="pt-PT" b="1" i="1" dirty="0" err="1" smtClean="0"/>
              <a:t>Probe-level</a:t>
            </a:r>
            <a:r>
              <a:rPr lang="pt-PT" b="1" i="1" dirty="0" smtClean="0"/>
              <a:t> </a:t>
            </a:r>
            <a:r>
              <a:rPr lang="pt-PT" b="1" i="1" smtClean="0"/>
              <a:t>(raw)</a:t>
            </a:r>
            <a:r>
              <a:rPr lang="pt-PT" smtClean="0"/>
              <a:t>: </a:t>
            </a:r>
            <a:r>
              <a:rPr lang="pt-PT" dirty="0"/>
              <a:t>representa a intensidade de hibridização de uma </a:t>
            </a:r>
            <a:r>
              <a:rPr lang="pt-PT" i="1" dirty="0"/>
              <a:t>probe</a:t>
            </a:r>
            <a:r>
              <a:rPr lang="pt-PT" dirty="0"/>
              <a:t> para um </a:t>
            </a:r>
            <a:r>
              <a:rPr lang="pt-PT" i="1" dirty="0"/>
              <a:t>target</a:t>
            </a:r>
            <a:r>
              <a:rPr lang="pt-PT" dirty="0"/>
              <a:t> </a:t>
            </a:r>
            <a:r>
              <a:rPr lang="pt-PT" dirty="0" smtClean="0"/>
              <a:t>específico.</a:t>
            </a:r>
            <a:endParaRPr lang="pt-PT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4076" y="4545124"/>
            <a:ext cx="7289004" cy="1289396"/>
            <a:chOff x="1115616" y="5363924"/>
            <a:chExt cx="7289004" cy="128939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" t="20888" r="77782" b="72380"/>
            <a:stretch/>
          </p:blipFill>
          <p:spPr bwMode="auto">
            <a:xfrm>
              <a:off x="1115616" y="5429184"/>
              <a:ext cx="5998266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100951" y="5396554"/>
              <a:ext cx="92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i="1" dirty="0">
                  <a:solidFill>
                    <a:srgbClr val="C00000"/>
                  </a:solidFill>
                  <a:latin typeface="Corbel" pitchFamily="34" charset="0"/>
                </a:rPr>
                <a:t>Targets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7784" y="5429184"/>
              <a:ext cx="4486098" cy="30407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7784" y="5721180"/>
              <a:ext cx="4486098" cy="932140"/>
            </a:xfrm>
            <a:prstGeom prst="rect">
              <a:avLst/>
            </a:prstGeom>
            <a:solidFill>
              <a:schemeClr val="accent3">
                <a:lumMod val="75000"/>
                <a:alpha val="25000"/>
              </a:schemeClr>
            </a:solidFill>
            <a:ln>
              <a:solidFill>
                <a:schemeClr val="accent3">
                  <a:lumMod val="7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5616" y="5721180"/>
              <a:ext cx="1512168" cy="932140"/>
            </a:xfrm>
            <a:prstGeom prst="rect">
              <a:avLst/>
            </a:prstGeom>
            <a:solidFill>
              <a:schemeClr val="accent1">
                <a:lumMod val="75000"/>
                <a:alpha val="25000"/>
              </a:schemeClr>
            </a:solidFill>
            <a:ln>
              <a:solidFill>
                <a:schemeClr val="tx2">
                  <a:lumMod val="7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3882" y="6283988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i="1" dirty="0" err="1" smtClean="0">
                  <a:solidFill>
                    <a:schemeClr val="accent3">
                      <a:lumMod val="75000"/>
                    </a:schemeClr>
                  </a:solidFill>
                  <a:latin typeface="Corbel" pitchFamily="34" charset="0"/>
                </a:rPr>
                <a:t>Probe-level</a:t>
              </a:r>
              <a:endParaRPr lang="pt-PT" b="1" i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5363924"/>
              <a:ext cx="15121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b="1" i="1" dirty="0" err="1" smtClean="0">
                  <a:solidFill>
                    <a:schemeClr val="accent1">
                      <a:lumMod val="75000"/>
                    </a:schemeClr>
                  </a:solidFill>
                  <a:latin typeface="Corbel" pitchFamily="34" charset="0"/>
                </a:rPr>
                <a:t>Probes</a:t>
              </a:r>
              <a:r>
                <a:rPr lang="pt-PT" b="1" i="1" dirty="0" smtClean="0">
                  <a:solidFill>
                    <a:schemeClr val="accent1">
                      <a:lumMod val="75000"/>
                    </a:schemeClr>
                  </a:solidFill>
                  <a:latin typeface="Corbel" pitchFamily="34" charset="0"/>
                </a:rPr>
                <a:t> ids</a:t>
              </a:r>
              <a:endParaRPr lang="pt-PT" b="1" i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93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RNA Sequencing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7719383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pt-PT" sz="2200" dirty="0" smtClean="0">
                <a:latin typeface="Arial"/>
                <a:cs typeface="Arial"/>
              </a:rPr>
              <a:t>Técnicas mais recentes de </a:t>
            </a:r>
            <a:r>
              <a:rPr lang="pt-PT" sz="2200" b="1" i="1" dirty="0" err="1" smtClean="0">
                <a:solidFill>
                  <a:srgbClr val="A47B38"/>
                </a:solidFill>
                <a:latin typeface="Arial"/>
                <a:cs typeface="Arial"/>
              </a:rPr>
              <a:t>next</a:t>
            </a:r>
            <a:r>
              <a:rPr lang="pt-PT" sz="2200" b="1" i="1" dirty="0" smtClean="0">
                <a:solidFill>
                  <a:srgbClr val="A47B38"/>
                </a:solidFill>
                <a:latin typeface="Arial"/>
                <a:cs typeface="Arial"/>
              </a:rPr>
              <a:t> </a:t>
            </a:r>
            <a:r>
              <a:rPr lang="pt-PT" sz="2200" b="1" i="1" dirty="0" err="1" smtClean="0">
                <a:solidFill>
                  <a:srgbClr val="A47B38"/>
                </a:solidFill>
                <a:latin typeface="Arial"/>
                <a:cs typeface="Arial"/>
              </a:rPr>
              <a:t>generation</a:t>
            </a:r>
            <a:r>
              <a:rPr lang="pt-PT" sz="2200" b="1" i="1" dirty="0" smtClean="0">
                <a:solidFill>
                  <a:srgbClr val="A47B38"/>
                </a:solidFill>
                <a:latin typeface="Arial"/>
                <a:cs typeface="Arial"/>
              </a:rPr>
              <a:t> </a:t>
            </a:r>
            <a:r>
              <a:rPr lang="pt-PT" sz="2200" b="1" i="1" dirty="0" err="1" smtClean="0">
                <a:solidFill>
                  <a:srgbClr val="A47B38"/>
                </a:solidFill>
                <a:latin typeface="Arial"/>
                <a:cs typeface="Arial"/>
              </a:rPr>
              <a:t>sequencing</a:t>
            </a:r>
            <a:r>
              <a:rPr lang="pt-PT" sz="2200" dirty="0" smtClean="0">
                <a:latin typeface="Arial"/>
                <a:cs typeface="Arial"/>
              </a:rPr>
              <a:t>  permitem sequenciar </a:t>
            </a:r>
            <a:r>
              <a:rPr lang="pt-PT" sz="2200" dirty="0" err="1" smtClean="0">
                <a:latin typeface="Arial"/>
                <a:cs typeface="Arial"/>
              </a:rPr>
              <a:t>cDNA</a:t>
            </a:r>
            <a:r>
              <a:rPr lang="pt-PT" sz="2200" dirty="0" smtClean="0">
                <a:latin typeface="Arial"/>
                <a:cs typeface="Arial"/>
              </a:rPr>
              <a:t> e assim ter medidas do </a:t>
            </a:r>
            <a:r>
              <a:rPr lang="pt-PT" sz="2200" dirty="0" err="1" smtClean="0">
                <a:latin typeface="Arial"/>
                <a:cs typeface="Arial"/>
              </a:rPr>
              <a:t>mRNA</a:t>
            </a:r>
            <a:r>
              <a:rPr lang="pt-PT" sz="2200" dirty="0" smtClean="0">
                <a:latin typeface="Arial"/>
                <a:cs typeface="Arial"/>
              </a:rPr>
              <a:t> associado</a:t>
            </a:r>
          </a:p>
          <a:p>
            <a:r>
              <a:rPr lang="pt-PT" sz="2200" dirty="0" smtClean="0">
                <a:latin typeface="Arial"/>
                <a:cs typeface="Arial"/>
              </a:rPr>
              <a:t>Estas fornecem medidas mais precisas do RNA lendo extratos de 30~400 </a:t>
            </a:r>
            <a:r>
              <a:rPr lang="pt-PT" sz="2200" dirty="0" err="1" smtClean="0">
                <a:latin typeface="Arial"/>
                <a:cs typeface="Arial"/>
              </a:rPr>
              <a:t>bps</a:t>
            </a:r>
            <a:r>
              <a:rPr lang="pt-PT" sz="2200" dirty="0" smtClean="0">
                <a:latin typeface="Arial"/>
                <a:cs typeface="Arial"/>
              </a:rPr>
              <a:t>; pouco ruído de background</a:t>
            </a:r>
          </a:p>
          <a:p>
            <a:r>
              <a:rPr lang="pt-PT" sz="2200" dirty="0" smtClean="0">
                <a:latin typeface="Arial"/>
                <a:cs typeface="Arial"/>
              </a:rPr>
              <a:t>Usadas mais frequentemente com </a:t>
            </a:r>
            <a:r>
              <a:rPr lang="pt-PT" sz="2200" dirty="0" err="1" smtClean="0">
                <a:latin typeface="Arial"/>
                <a:cs typeface="Arial"/>
              </a:rPr>
              <a:t>eucariontes</a:t>
            </a:r>
            <a:r>
              <a:rPr lang="pt-PT" sz="2200" dirty="0" smtClean="0">
                <a:latin typeface="Arial"/>
                <a:cs typeface="Arial"/>
              </a:rPr>
              <a:t>; permite medir diferentes </a:t>
            </a:r>
            <a:r>
              <a:rPr lang="pt-PT" sz="2200" dirty="0" err="1" smtClean="0">
                <a:latin typeface="Arial"/>
                <a:cs typeface="Arial"/>
              </a:rPr>
              <a:t>alelos</a:t>
            </a:r>
            <a:r>
              <a:rPr lang="pt-PT" sz="2200" dirty="0" smtClean="0">
                <a:latin typeface="Arial"/>
                <a:cs typeface="Arial"/>
              </a:rPr>
              <a:t> e </a:t>
            </a:r>
            <a:r>
              <a:rPr lang="pt-PT" sz="2200" dirty="0" err="1" smtClean="0">
                <a:latin typeface="Arial"/>
                <a:cs typeface="Arial"/>
              </a:rPr>
              <a:t>isoformas</a:t>
            </a:r>
            <a:r>
              <a:rPr lang="pt-PT" sz="2200" dirty="0" smtClean="0">
                <a:latin typeface="Arial"/>
                <a:cs typeface="Arial"/>
              </a:rPr>
              <a:t> (e.g. </a:t>
            </a:r>
            <a:r>
              <a:rPr lang="pt-PT" sz="2200" dirty="0" err="1" smtClean="0">
                <a:latin typeface="Arial"/>
                <a:cs typeface="Arial"/>
              </a:rPr>
              <a:t>splicing</a:t>
            </a:r>
            <a:r>
              <a:rPr lang="pt-PT" sz="2200" dirty="0" smtClean="0">
                <a:latin typeface="Arial"/>
                <a:cs typeface="Arial"/>
              </a:rPr>
              <a:t> alternativo)</a:t>
            </a:r>
          </a:p>
          <a:p>
            <a:r>
              <a:rPr lang="pt-PT" sz="2200" dirty="0" smtClean="0">
                <a:latin typeface="Arial"/>
                <a:cs typeface="Arial"/>
              </a:rPr>
              <a:t>Permitem medir </a:t>
            </a:r>
            <a:r>
              <a:rPr lang="pt-PT" sz="2200" dirty="0" err="1" smtClean="0">
                <a:latin typeface="Arial"/>
                <a:cs typeface="Arial"/>
              </a:rPr>
              <a:t>transcriptomas</a:t>
            </a:r>
            <a:r>
              <a:rPr lang="pt-PT" sz="2200" dirty="0" smtClean="0">
                <a:latin typeface="Arial"/>
                <a:cs typeface="Arial"/>
              </a:rPr>
              <a:t> de organismos não sequenciados</a:t>
            </a:r>
          </a:p>
          <a:p>
            <a:r>
              <a:rPr lang="pt-PT" sz="2200" dirty="0" smtClean="0">
                <a:latin typeface="Arial"/>
                <a:cs typeface="Arial"/>
              </a:rPr>
              <a:t>Permitem detectar diferenças numa escala maior (maior </a:t>
            </a:r>
            <a:r>
              <a:rPr lang="pt-PT" sz="2200" dirty="0" err="1" smtClean="0">
                <a:latin typeface="Arial"/>
                <a:cs typeface="Arial"/>
              </a:rPr>
              <a:t>dynamic</a:t>
            </a:r>
            <a:r>
              <a:rPr lang="pt-PT" sz="2200" dirty="0" smtClean="0">
                <a:latin typeface="Arial"/>
                <a:cs typeface="Arial"/>
              </a:rPr>
              <a:t> range) até valores de 8000 vezes</a:t>
            </a:r>
          </a:p>
          <a:p>
            <a:r>
              <a:rPr lang="pt-PT" sz="2200" dirty="0" smtClean="0">
                <a:latin typeface="Arial"/>
                <a:cs typeface="Arial"/>
              </a:rPr>
              <a:t>Tecnologias: </a:t>
            </a:r>
            <a:r>
              <a:rPr lang="pt-PT" sz="2200" i="1" dirty="0" err="1" smtClean="0">
                <a:latin typeface="Arial"/>
                <a:cs typeface="Arial"/>
              </a:rPr>
              <a:t>Illumina</a:t>
            </a:r>
            <a:r>
              <a:rPr lang="pt-PT" sz="2200" dirty="0" smtClean="0">
                <a:latin typeface="Arial"/>
                <a:cs typeface="Arial"/>
              </a:rPr>
              <a:t>, </a:t>
            </a:r>
            <a:r>
              <a:rPr lang="pt-PT" sz="2200" i="1" dirty="0" err="1" smtClean="0">
                <a:latin typeface="Arial"/>
                <a:cs typeface="Arial"/>
              </a:rPr>
              <a:t>Roche</a:t>
            </a:r>
            <a:r>
              <a:rPr lang="pt-PT" sz="2200" i="1" dirty="0" smtClean="0">
                <a:latin typeface="Arial"/>
                <a:cs typeface="Arial"/>
              </a:rPr>
              <a:t> 454</a:t>
            </a:r>
            <a:r>
              <a:rPr lang="pt-PT" sz="2200" dirty="0" smtClean="0">
                <a:latin typeface="Arial"/>
                <a:cs typeface="Arial"/>
              </a:rPr>
              <a:t>, </a:t>
            </a:r>
            <a:r>
              <a:rPr lang="pt-PT" sz="2200" i="1" dirty="0" smtClean="0">
                <a:latin typeface="Arial"/>
                <a:cs typeface="Arial"/>
              </a:rPr>
              <a:t>ABS</a:t>
            </a:r>
          </a:p>
          <a:p>
            <a:endParaRPr lang="pt-PT" sz="2200" dirty="0"/>
          </a:p>
          <a:p>
            <a:pPr>
              <a:spcBef>
                <a:spcPct val="50000"/>
              </a:spcBef>
            </a:pP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592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5341</Words>
  <Application>Microsoft Macintosh PowerPoint</Application>
  <PresentationFormat>On-screen Show (4:3)</PresentationFormat>
  <Paragraphs>703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Análise de dados de expressão genética</vt:lpstr>
      <vt:lpstr>Porquê medir expressão genética ?</vt:lpstr>
      <vt:lpstr>Ferramenta : R/ Bioconductor</vt:lpstr>
      <vt:lpstr>Dados de expressão genética </vt:lpstr>
      <vt:lpstr>Aplicações </vt:lpstr>
      <vt:lpstr>DNA Microarrays</vt:lpstr>
      <vt:lpstr>Tecnologias: DNA microarrays</vt:lpstr>
      <vt:lpstr>Microarrays: terminologia</vt:lpstr>
      <vt:lpstr>RNA Sequencing</vt:lpstr>
      <vt:lpstr>Pré-tratamento dos dados brutos</vt:lpstr>
      <vt:lpstr>Análise da imagem em microarrays</vt:lpstr>
      <vt:lpstr>Correção Background</vt:lpstr>
      <vt:lpstr>Dados processados de expressão genética</vt:lpstr>
      <vt:lpstr>Dados de expressão genética</vt:lpstr>
      <vt:lpstr>Representação de dados no Bioconductor</vt:lpstr>
      <vt:lpstr>Caso de estudo - ALL</vt:lpstr>
      <vt:lpstr>Exemplo: Estrutura do ExpressionSet</vt:lpstr>
      <vt:lpstr>Exemplo: Estrutura do ExpressionSet</vt:lpstr>
      <vt:lpstr>Exemplo: Estrutura do ExpressionSet</vt:lpstr>
      <vt:lpstr>Exemplo: acesso a dados e indexação do  ExpressionSet</vt:lpstr>
      <vt:lpstr>Pré-processamento dos dados</vt:lpstr>
      <vt:lpstr>Transformação logarítmica</vt:lpstr>
      <vt:lpstr>Filtros de “flat patterns”</vt:lpstr>
      <vt:lpstr>Filtros flat patterns - exemplos</vt:lpstr>
      <vt:lpstr>Filtros flat patterns - exemplos</vt:lpstr>
      <vt:lpstr>Normalização – entre diferentes amostras</vt:lpstr>
      <vt:lpstr>Questões básicas na análise de dados</vt:lpstr>
      <vt:lpstr>Expressão diferencial</vt:lpstr>
      <vt:lpstr>Expressão diferencial</vt:lpstr>
      <vt:lpstr>Testes estatísticos apropriados</vt:lpstr>
      <vt:lpstr>Expressão diferencial - exemplo</vt:lpstr>
      <vt:lpstr>Expressão diferencial – exemplo</vt:lpstr>
      <vt:lpstr>Expressão diferencial – exemplo</vt:lpstr>
      <vt:lpstr>Bootstrap</vt:lpstr>
      <vt:lpstr>Testes múltiplos</vt:lpstr>
      <vt:lpstr>Análises estatísticas mais elaboradas</vt:lpstr>
      <vt:lpstr>Exemplo – package limma</vt:lpstr>
      <vt:lpstr>PowerPoint Presentation</vt:lpstr>
      <vt:lpstr>Clustering</vt:lpstr>
      <vt:lpstr>Clustering</vt:lpstr>
      <vt:lpstr>Clustering : evolução de métodos</vt:lpstr>
      <vt:lpstr>Clustering - exemplo</vt:lpstr>
      <vt:lpstr>Clustering - exemplo</vt:lpstr>
      <vt:lpstr>Clustering - exemplo</vt:lpstr>
      <vt:lpstr>Heatmap: exemplo</vt:lpstr>
      <vt:lpstr>Clustering k-means - exemplo</vt:lpstr>
      <vt:lpstr>Dados de microarrays: classificação de amostras </vt:lpstr>
      <vt:lpstr>Classificação de dados de microarrays</vt:lpstr>
      <vt:lpstr>Exemplo - classificação</vt:lpstr>
      <vt:lpstr>Exemplo - classificação</vt:lpstr>
      <vt:lpstr>Exemplo - classificação</vt:lpstr>
      <vt:lpstr>Exemplo - classificação</vt:lpstr>
      <vt:lpstr>Package MLInterfaces</vt:lpstr>
      <vt:lpstr>Exemplo- MLInterfaces</vt:lpstr>
      <vt:lpstr>Seleção de atributos</vt:lpstr>
      <vt:lpstr>Selecionar genes</vt:lpstr>
      <vt:lpstr>Seleção de atributos</vt:lpstr>
      <vt:lpstr>Enrichment Analysis</vt:lpstr>
      <vt:lpstr>Exemplo- enrichment analysis</vt:lpstr>
      <vt:lpstr>Exemplo- enrichment analysis</vt:lpstr>
      <vt:lpstr>Outras ferramentas</vt:lpstr>
    </vt:vector>
  </TitlesOfParts>
  <Company>Univ. Minho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expressão genética</dc:title>
  <dc:creator>Miguel Rocha</dc:creator>
  <cp:lastModifiedBy>xpo optx</cp:lastModifiedBy>
  <cp:revision>87</cp:revision>
  <dcterms:created xsi:type="dcterms:W3CDTF">2013-03-07T19:16:56Z</dcterms:created>
  <dcterms:modified xsi:type="dcterms:W3CDTF">2015-05-21T23:05:45Z</dcterms:modified>
</cp:coreProperties>
</file>