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2" r:id="rId10"/>
    <p:sldId id="263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0DF3-B1B2-1242-B870-D456FC063706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4E85-8CEC-0B46-8D5B-1AD8F8D0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5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0DF3-B1B2-1242-B870-D456FC063706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4E85-8CEC-0B46-8D5B-1AD8F8D0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0DF3-B1B2-1242-B870-D456FC063706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4E85-8CEC-0B46-8D5B-1AD8F8D0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0DF3-B1B2-1242-B870-D456FC063706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4E85-8CEC-0B46-8D5B-1AD8F8D0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3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0DF3-B1B2-1242-B870-D456FC063706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4E85-8CEC-0B46-8D5B-1AD8F8D0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0DF3-B1B2-1242-B870-D456FC063706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4E85-8CEC-0B46-8D5B-1AD8F8D0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9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0DF3-B1B2-1242-B870-D456FC063706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4E85-8CEC-0B46-8D5B-1AD8F8D0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5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0DF3-B1B2-1242-B870-D456FC063706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4E85-8CEC-0B46-8D5B-1AD8F8D0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8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0DF3-B1B2-1242-B870-D456FC063706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4E85-8CEC-0B46-8D5B-1AD8F8D0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9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0DF3-B1B2-1242-B870-D456FC063706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4E85-8CEC-0B46-8D5B-1AD8F8D0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0DF3-B1B2-1242-B870-D456FC063706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4E85-8CEC-0B46-8D5B-1AD8F8D0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3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0DF3-B1B2-1242-B870-D456FC063706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4E85-8CEC-0B46-8D5B-1AD8F8D0D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0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markdown.rstudio.com/authoring_bibliographies_and_citations.html" TargetMode="External"/><Relationship Id="rId3" Type="http://schemas.openxmlformats.org/officeDocument/2006/relationships/hyperlink" Target="http://rmarkdown.rstudio.com/html_document_forma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Markdown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9343" y="1728764"/>
            <a:ext cx="4572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First Header  | Second Header</a:t>
            </a:r>
          </a:p>
          <a:p>
            <a:r>
              <a:rPr lang="en-US" dirty="0" smtClean="0">
                <a:latin typeface="Courier"/>
                <a:cs typeface="Courier"/>
              </a:rPr>
              <a:t>------------- | -------------</a:t>
            </a:r>
          </a:p>
          <a:p>
            <a:r>
              <a:rPr lang="en-US" dirty="0" smtClean="0">
                <a:latin typeface="Courier"/>
                <a:cs typeface="Courier"/>
              </a:rPr>
              <a:t>Content Cell  | Content Cell</a:t>
            </a:r>
          </a:p>
          <a:p>
            <a:r>
              <a:rPr lang="en-US" dirty="0" smtClean="0">
                <a:latin typeface="Courier"/>
                <a:cs typeface="Courier"/>
              </a:rPr>
              <a:t>Content Cell  | Content Cell</a:t>
            </a:r>
          </a:p>
          <a:p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918857"/>
            <a:ext cx="8229600" cy="220730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Bibliografia</a:t>
            </a:r>
            <a:r>
              <a:rPr lang="en-US" dirty="0" smtClean="0"/>
              <a:t> a </a:t>
            </a:r>
            <a:r>
              <a:rPr lang="en-US" dirty="0" err="1" smtClean="0"/>
              <a:t>citaç</a:t>
            </a:r>
            <a:r>
              <a:rPr lang="en-US" dirty="0" err="1" smtClean="0"/>
              <a:t>ões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</a:t>
            </a:r>
            <a:r>
              <a:rPr lang="en-US" sz="2000" dirty="0" smtClean="0">
                <a:hlinkClick r:id="rId2"/>
              </a:rPr>
              <a:t>ttp://rmarkdown.rstudio.com/authoring_bibliographies_and_citations.html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dirty="0" err="1" smtClean="0"/>
              <a:t>Apar</a:t>
            </a:r>
            <a:r>
              <a:rPr lang="en-US" dirty="0" err="1" smtClean="0"/>
              <a:t>ê</a:t>
            </a:r>
            <a:r>
              <a:rPr lang="en-US" dirty="0" err="1" smtClean="0"/>
              <a:t>ncia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http://rmarkdown.rstudio.com/html_document_format.html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327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15-06-05 at 00.25.5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" t="14398" r="45370" b="6003"/>
          <a:stretch/>
        </p:blipFill>
        <p:spPr>
          <a:xfrm>
            <a:off x="0" y="0"/>
            <a:ext cx="6989818" cy="6858000"/>
          </a:xfrm>
        </p:spPr>
      </p:pic>
      <p:sp>
        <p:nvSpPr>
          <p:cNvPr id="8" name="Oval 7"/>
          <p:cNvSpPr/>
          <p:nvPr/>
        </p:nvSpPr>
        <p:spPr>
          <a:xfrm>
            <a:off x="3354583" y="2768051"/>
            <a:ext cx="386536" cy="3175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8828" y="2445327"/>
            <a:ext cx="308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rmarkdown.rstudio.com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3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6-05 at 00.27.2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" t="15809" r="45592" b="6003"/>
          <a:stretch/>
        </p:blipFill>
        <p:spPr>
          <a:xfrm>
            <a:off x="2636" y="127000"/>
            <a:ext cx="6984175" cy="6731000"/>
          </a:xfrm>
        </p:spPr>
      </p:pic>
      <p:sp>
        <p:nvSpPr>
          <p:cNvPr id="6" name="Oval 5"/>
          <p:cNvSpPr/>
          <p:nvPr/>
        </p:nvSpPr>
        <p:spPr>
          <a:xfrm>
            <a:off x="2402047" y="2091570"/>
            <a:ext cx="386536" cy="3175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8145" y="1956934"/>
            <a:ext cx="23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Obtipo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6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 Markdown </a:t>
            </a:r>
            <a:r>
              <a:rPr lang="en-US" dirty="0" err="1" smtClean="0"/>
              <a:t>permite</a:t>
            </a:r>
            <a:r>
              <a:rPr lang="en-US" dirty="0" smtClean="0"/>
              <a:t> a </a:t>
            </a:r>
            <a:r>
              <a:rPr lang="en-US" dirty="0" err="1" smtClean="0"/>
              <a:t>criaç</a:t>
            </a:r>
            <a:r>
              <a:rPr lang="en-US" dirty="0" err="1" smtClean="0"/>
              <a:t>ão</a:t>
            </a:r>
            <a:r>
              <a:rPr lang="en-US" dirty="0" smtClean="0"/>
              <a:t> de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dinâmicos</a:t>
            </a:r>
            <a:r>
              <a:rPr lang="en-US" dirty="0" smtClean="0"/>
              <a:t>, </a:t>
            </a:r>
            <a:r>
              <a:rPr lang="en-US" dirty="0" err="1" smtClean="0"/>
              <a:t>apresentações</a:t>
            </a:r>
            <a:r>
              <a:rPr lang="en-US" dirty="0" smtClean="0"/>
              <a:t> e </a:t>
            </a:r>
            <a:r>
              <a:rPr lang="en-US" dirty="0" err="1" smtClean="0"/>
              <a:t>relatórios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R.</a:t>
            </a:r>
          </a:p>
          <a:p>
            <a:r>
              <a:rPr lang="en-US" dirty="0" err="1" smtClean="0"/>
              <a:t>Combina</a:t>
            </a:r>
            <a:r>
              <a:rPr lang="en-US" dirty="0" smtClean="0"/>
              <a:t> a </a:t>
            </a:r>
            <a:r>
              <a:rPr lang="en-US" dirty="0" err="1" smtClean="0"/>
              <a:t>escrita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com </a:t>
            </a:r>
            <a:r>
              <a:rPr lang="en-US" dirty="0" err="1" smtClean="0"/>
              <a:t>código</a:t>
            </a:r>
            <a:r>
              <a:rPr lang="en-US" dirty="0" smtClean="0"/>
              <a:t> e </a:t>
            </a:r>
            <a:r>
              <a:rPr lang="en-US" dirty="0" err="1" smtClean="0"/>
              <a:t>resultados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R</a:t>
            </a:r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formatos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PDF</a:t>
            </a:r>
          </a:p>
          <a:p>
            <a:pPr lvl="1"/>
            <a:r>
              <a:rPr lang="en-US" dirty="0" smtClean="0"/>
              <a:t>MS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5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Instalaç</a:t>
            </a:r>
            <a:r>
              <a:rPr lang="en-US" dirty="0" err="1" smtClean="0"/>
              <a:t>ão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Install.packages</a:t>
            </a:r>
            <a:r>
              <a:rPr lang="en-US" dirty="0" smtClean="0"/>
              <a:t>(“</a:t>
            </a:r>
            <a:r>
              <a:rPr lang="en-US" dirty="0" err="1" smtClean="0"/>
              <a:t>rmarkdown</a:t>
            </a:r>
            <a:r>
              <a:rPr lang="en-US" dirty="0" smtClean="0"/>
              <a:t>”)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 smtClean="0"/>
              <a:t>Geraç</a:t>
            </a:r>
            <a:r>
              <a:rPr lang="en-US" dirty="0" err="1" smtClean="0"/>
              <a:t>ão</a:t>
            </a:r>
            <a:r>
              <a:rPr lang="en-US" dirty="0" smtClean="0"/>
              <a:t> do </a:t>
            </a:r>
            <a:r>
              <a:rPr lang="en-US" dirty="0" err="1" smtClean="0"/>
              <a:t>documento</a:t>
            </a:r>
            <a:r>
              <a:rPr lang="en-US" dirty="0" smtClean="0"/>
              <a:t> final</a:t>
            </a:r>
          </a:p>
          <a:p>
            <a:pPr lvl="1"/>
            <a:r>
              <a:rPr lang="en-US" dirty="0" err="1" smtClean="0"/>
              <a:t>Através</a:t>
            </a:r>
            <a:r>
              <a:rPr lang="en-US" dirty="0" smtClean="0"/>
              <a:t> do menu File &gt;&gt; Knit  (</a:t>
            </a:r>
            <a:r>
              <a:rPr lang="en-US" dirty="0" err="1" smtClean="0"/>
              <a:t>RStudio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Executando</a:t>
            </a:r>
            <a:r>
              <a:rPr lang="en-US" dirty="0" smtClean="0"/>
              <a:t> o </a:t>
            </a:r>
            <a:r>
              <a:rPr lang="en-US" dirty="0" err="1" smtClean="0"/>
              <a:t>comando</a:t>
            </a:r>
            <a:r>
              <a:rPr lang="en-US" dirty="0" smtClean="0"/>
              <a:t> markdown::render(</a:t>
            </a:r>
            <a:r>
              <a:rPr lang="en-US" dirty="0" err="1" smtClean="0"/>
              <a:t>filename.Rmd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6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Opç</a:t>
            </a:r>
            <a:r>
              <a:rPr lang="en-US" dirty="0" err="1" smtClean="0"/>
              <a:t>ões</a:t>
            </a:r>
            <a:r>
              <a:rPr lang="en-US" dirty="0" smtClean="0"/>
              <a:t> de </a:t>
            </a:r>
            <a:r>
              <a:rPr lang="en-US" dirty="0" err="1" smtClean="0"/>
              <a:t>resultado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Especificar</a:t>
            </a:r>
            <a:r>
              <a:rPr lang="en-US" dirty="0" smtClean="0"/>
              <a:t> </a:t>
            </a:r>
            <a:r>
              <a:rPr lang="en-US" dirty="0" err="1" smtClean="0"/>
              <a:t>formato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Simples								</a:t>
            </a:r>
            <a:r>
              <a:rPr lang="en-US" dirty="0" err="1" smtClean="0"/>
              <a:t>M</a:t>
            </a:r>
            <a:r>
              <a:rPr lang="en-US" dirty="0" err="1" smtClean="0"/>
              <a:t>ú</a:t>
            </a:r>
            <a:r>
              <a:rPr lang="en-US" dirty="0" err="1" smtClean="0"/>
              <a:t>ltiplo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54599" y="2721764"/>
            <a:ext cx="3291115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---</a:t>
            </a:r>
          </a:p>
          <a:p>
            <a:r>
              <a:rPr lang="en-US" dirty="0">
                <a:latin typeface="Courier"/>
                <a:cs typeface="Courier"/>
              </a:rPr>
              <a:t>title: "Sample Document"</a:t>
            </a:r>
          </a:p>
          <a:p>
            <a:r>
              <a:rPr lang="en-US" dirty="0">
                <a:latin typeface="Courier"/>
                <a:cs typeface="Courier"/>
              </a:rPr>
              <a:t>output: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html_document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toc</a:t>
            </a:r>
            <a:r>
              <a:rPr lang="en-US" dirty="0">
                <a:latin typeface="Courier"/>
                <a:cs typeface="Courier"/>
              </a:rPr>
              <a:t>: true</a:t>
            </a:r>
          </a:p>
          <a:p>
            <a:r>
              <a:rPr lang="en-US" dirty="0">
                <a:latin typeface="Courier"/>
                <a:cs typeface="Courier"/>
              </a:rPr>
              <a:t>    theme: united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pdf_document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toc</a:t>
            </a:r>
            <a:r>
              <a:rPr lang="en-US" dirty="0">
                <a:latin typeface="Courier"/>
                <a:cs typeface="Courier"/>
              </a:rPr>
              <a:t>: true</a:t>
            </a:r>
          </a:p>
          <a:p>
            <a:r>
              <a:rPr lang="en-US" dirty="0">
                <a:latin typeface="Courier"/>
                <a:cs typeface="Courier"/>
              </a:rPr>
              <a:t>    highlight: </a:t>
            </a:r>
            <a:r>
              <a:rPr lang="en-US" dirty="0" err="1">
                <a:latin typeface="Courier"/>
                <a:cs typeface="Courier"/>
              </a:rPr>
              <a:t>zenburn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---</a:t>
            </a:r>
          </a:p>
        </p:txBody>
      </p:sp>
      <p:sp>
        <p:nvSpPr>
          <p:cNvPr id="5" name="Rectangle 4"/>
          <p:cNvSpPr/>
          <p:nvPr/>
        </p:nvSpPr>
        <p:spPr>
          <a:xfrm>
            <a:off x="482599" y="2721764"/>
            <a:ext cx="376283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---</a:t>
            </a:r>
          </a:p>
          <a:p>
            <a:r>
              <a:rPr lang="en-US" dirty="0">
                <a:latin typeface="Courier"/>
                <a:cs typeface="Courier"/>
              </a:rPr>
              <a:t>title: "Sample Document"</a:t>
            </a:r>
          </a:p>
          <a:p>
            <a:r>
              <a:rPr lang="en-US" dirty="0">
                <a:latin typeface="Courier"/>
                <a:cs typeface="Courier"/>
              </a:rPr>
              <a:t>output: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html_document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toc</a:t>
            </a:r>
            <a:r>
              <a:rPr lang="en-US" dirty="0">
                <a:latin typeface="Courier"/>
                <a:cs typeface="Courier"/>
              </a:rPr>
              <a:t>: true</a:t>
            </a:r>
          </a:p>
          <a:p>
            <a:r>
              <a:rPr lang="en-US" dirty="0">
                <a:latin typeface="Courier"/>
                <a:cs typeface="Courier"/>
              </a:rPr>
              <a:t>    theme: united</a:t>
            </a:r>
          </a:p>
          <a:p>
            <a:r>
              <a:rPr lang="en-US" dirty="0">
                <a:latin typeface="Courier"/>
                <a:cs typeface="Courier"/>
              </a:rPr>
              <a:t>---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2571" y="5992690"/>
            <a:ext cx="50981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render("</a:t>
            </a:r>
            <a:r>
              <a:rPr lang="en-US" dirty="0" err="1">
                <a:latin typeface="Courier"/>
                <a:cs typeface="Courier"/>
              </a:rPr>
              <a:t>input.Rmd</a:t>
            </a:r>
            <a:r>
              <a:rPr lang="en-US" dirty="0">
                <a:latin typeface="Courier"/>
                <a:cs typeface="Courier"/>
              </a:rPr>
              <a:t>", "</a:t>
            </a:r>
            <a:r>
              <a:rPr lang="en-US" dirty="0" err="1">
                <a:latin typeface="Courier"/>
                <a:cs typeface="Courier"/>
              </a:rPr>
              <a:t>pdf_document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2571" y="6417235"/>
            <a:ext cx="50981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render("</a:t>
            </a:r>
            <a:r>
              <a:rPr lang="en-US" dirty="0" err="1">
                <a:latin typeface="Courier"/>
                <a:cs typeface="Courier"/>
              </a:rPr>
              <a:t>input.Rmd</a:t>
            </a:r>
            <a:r>
              <a:rPr lang="en-US" dirty="0">
                <a:latin typeface="Courier"/>
                <a:cs typeface="Courier"/>
              </a:rPr>
              <a:t>", ”all")</a:t>
            </a:r>
          </a:p>
        </p:txBody>
      </p:sp>
    </p:spTree>
    <p:extLst>
      <p:ext uri="{BB962C8B-B14F-4D97-AF65-F5344CB8AC3E}">
        <p14:creationId xmlns:p14="http://schemas.microsoft.com/office/powerpoint/2010/main" val="161975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Formataç</a:t>
            </a:r>
            <a:r>
              <a:rPr lang="en-US" dirty="0" err="1" smtClean="0"/>
              <a:t>ão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96657" cy="4525963"/>
          </a:xfrm>
        </p:spPr>
        <p:txBody>
          <a:bodyPr/>
          <a:lstStyle/>
          <a:p>
            <a:r>
              <a:rPr lang="en-US" dirty="0" err="1" smtClean="0"/>
              <a:t>Negrito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it</a:t>
            </a:r>
            <a:r>
              <a:rPr lang="en-US" dirty="0" err="1" smtClean="0"/>
              <a:t>álico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</a:t>
            </a:r>
            <a:r>
              <a:rPr lang="en-US" dirty="0" err="1" smtClean="0"/>
              <a:t>í</a:t>
            </a:r>
            <a:r>
              <a:rPr lang="en-US" dirty="0" err="1" smtClean="0"/>
              <a:t>tulos</a:t>
            </a:r>
            <a:r>
              <a:rPr lang="en-US" dirty="0" smtClean="0"/>
              <a:t/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8286" y="2277907"/>
            <a:ext cx="339271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dirty="0" smtClean="0">
                <a:latin typeface="Courier"/>
                <a:cs typeface="Courier"/>
              </a:rPr>
              <a:t>*</a:t>
            </a:r>
            <a:r>
              <a:rPr lang="da-DK" dirty="0" err="1" smtClean="0">
                <a:latin typeface="Courier"/>
                <a:cs typeface="Courier"/>
              </a:rPr>
              <a:t>italic</a:t>
            </a:r>
            <a:r>
              <a:rPr lang="da-DK" dirty="0" smtClean="0">
                <a:latin typeface="Courier"/>
                <a:cs typeface="Courier"/>
              </a:rPr>
              <a:t>*   **bold**</a:t>
            </a:r>
          </a:p>
          <a:p>
            <a:endParaRPr lang="da-DK" dirty="0" smtClean="0">
              <a:latin typeface="Courier"/>
              <a:cs typeface="Courier"/>
            </a:endParaRPr>
          </a:p>
          <a:p>
            <a:r>
              <a:rPr lang="da-DK" dirty="0">
                <a:latin typeface="Courier"/>
                <a:cs typeface="Courier"/>
              </a:rPr>
              <a:t>_</a:t>
            </a:r>
            <a:r>
              <a:rPr lang="da-DK" dirty="0" err="1">
                <a:latin typeface="Courier"/>
                <a:cs typeface="Courier"/>
              </a:rPr>
              <a:t>italic</a:t>
            </a:r>
            <a:r>
              <a:rPr lang="da-DK" dirty="0">
                <a:latin typeface="Courier"/>
                <a:cs typeface="Courier"/>
              </a:rPr>
              <a:t>_</a:t>
            </a:r>
            <a:r>
              <a:rPr lang="da-DK" dirty="0" smtClean="0">
                <a:latin typeface="Courier"/>
                <a:cs typeface="Courier"/>
              </a:rPr>
              <a:t>   __bold__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8286" y="4572003"/>
            <a:ext cx="339271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Header 1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## Header 2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### Header 3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5029" y="1600200"/>
            <a:ext cx="4096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Listas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Listas</a:t>
            </a:r>
            <a:r>
              <a:rPr lang="en-US" dirty="0" smtClean="0"/>
              <a:t> </a:t>
            </a:r>
            <a:r>
              <a:rPr lang="en-US" dirty="0" err="1" smtClean="0"/>
              <a:t>ordenadas</a:t>
            </a:r>
            <a:r>
              <a:rPr lang="en-US" dirty="0" smtClean="0"/>
              <a:t/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02201" y="2294600"/>
            <a:ext cx="360679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latin typeface="Courier"/>
                <a:cs typeface="Courier"/>
              </a:rPr>
              <a:t>* Item 1</a:t>
            </a:r>
          </a:p>
          <a:p>
            <a:r>
              <a:rPr lang="pt-BR" dirty="0">
                <a:latin typeface="Courier"/>
                <a:cs typeface="Courier"/>
              </a:rPr>
              <a:t>* Item 2</a:t>
            </a:r>
          </a:p>
          <a:p>
            <a:r>
              <a:rPr lang="pt-BR" dirty="0">
                <a:latin typeface="Courier"/>
                <a:cs typeface="Courier"/>
              </a:rPr>
              <a:t>    + Item 2a</a:t>
            </a:r>
          </a:p>
          <a:p>
            <a:r>
              <a:rPr lang="pt-BR" dirty="0">
                <a:latin typeface="Courier"/>
                <a:cs typeface="Courier"/>
              </a:rPr>
              <a:t>    + Item 2b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2201" y="4648835"/>
            <a:ext cx="3606799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latin typeface="Courier"/>
                <a:cs typeface="Courier"/>
              </a:rPr>
              <a:t>1. Item 1</a:t>
            </a:r>
          </a:p>
          <a:p>
            <a:r>
              <a:rPr lang="pt-BR" dirty="0">
                <a:latin typeface="Courier"/>
                <a:cs typeface="Courier"/>
              </a:rPr>
              <a:t>2. Item 2</a:t>
            </a:r>
          </a:p>
          <a:p>
            <a:r>
              <a:rPr lang="pt-BR" dirty="0">
                <a:latin typeface="Courier"/>
                <a:cs typeface="Courier"/>
              </a:rPr>
              <a:t>3. Item 3</a:t>
            </a:r>
          </a:p>
          <a:p>
            <a:r>
              <a:rPr lang="pt-BR" dirty="0">
                <a:latin typeface="Courier"/>
                <a:cs typeface="Courier"/>
              </a:rPr>
              <a:t>    + Item 3a</a:t>
            </a:r>
          </a:p>
          <a:p>
            <a:r>
              <a:rPr lang="pt-BR" dirty="0">
                <a:latin typeface="Courier"/>
                <a:cs typeface="Courier"/>
              </a:rPr>
              <a:t>    + Item 3b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6413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</a:t>
            </a:r>
            <a:r>
              <a:rPr lang="en-US" dirty="0" err="1" smtClean="0"/>
              <a:t>ódigo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e </a:t>
            </a:r>
            <a:r>
              <a:rPr lang="en-US" dirty="0" err="1" smtClean="0"/>
              <a:t>impresso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introduzido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 smtClean="0"/>
          </a:p>
          <a:p>
            <a:endParaRPr lang="en-US" dirty="0" smtClean="0"/>
          </a:p>
          <a:p>
            <a:endParaRPr lang="en-US" sz="1200" dirty="0"/>
          </a:p>
          <a:p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formato</a:t>
            </a:r>
            <a:r>
              <a:rPr lang="en-US" dirty="0" smtClean="0"/>
              <a:t> verbatim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3857" y="2228671"/>
            <a:ext cx="658585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```</a:t>
            </a:r>
            <a:r>
              <a:rPr lang="en-US" dirty="0" smtClean="0">
                <a:latin typeface="Courier"/>
                <a:cs typeface="Courier"/>
              </a:rPr>
              <a:t>{</a:t>
            </a:r>
            <a:r>
              <a:rPr lang="en-US" dirty="0"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/>
              <a:t>nomeopcional</a:t>
            </a:r>
            <a:r>
              <a:rPr lang="en-US" dirty="0" smtClean="0"/>
              <a:t>, </a:t>
            </a:r>
            <a:r>
              <a:rPr lang="en-US" dirty="0" err="1" smtClean="0"/>
              <a:t>opções</a:t>
            </a:r>
            <a:r>
              <a:rPr lang="en-US" dirty="0" smtClean="0"/>
              <a:t>}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summary(</a:t>
            </a:r>
            <a:r>
              <a:rPr lang="en-US" dirty="0" err="1">
                <a:latin typeface="Courier"/>
                <a:cs typeface="Courier"/>
              </a:rPr>
              <a:t>cars$dist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summary(</a:t>
            </a:r>
            <a:r>
              <a:rPr lang="en-US" dirty="0" err="1">
                <a:latin typeface="Courier"/>
                <a:cs typeface="Courier"/>
              </a:rPr>
              <a:t>cars$speed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```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856" y="4359308"/>
            <a:ext cx="65858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Existem`r</a:t>
            </a:r>
            <a:r>
              <a:rPr lang="en-US" dirty="0">
                <a:latin typeface="Courier"/>
                <a:cs typeface="Courier"/>
              </a:rPr>
              <a:t> length(</a:t>
            </a:r>
            <a:r>
              <a:rPr lang="en-US" dirty="0" err="1">
                <a:latin typeface="Courier"/>
                <a:cs typeface="Courier"/>
              </a:rPr>
              <a:t>rownames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microarrayExprs</a:t>
            </a:r>
            <a:r>
              <a:rPr lang="en-US" dirty="0">
                <a:latin typeface="Courier"/>
                <a:cs typeface="Courier"/>
              </a:rPr>
              <a:t>))` probes.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3857" y="5664498"/>
            <a:ext cx="658585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```</a:t>
            </a:r>
          </a:p>
          <a:p>
            <a:r>
              <a:rPr lang="en-US" dirty="0" smtClean="0">
                <a:latin typeface="Courier"/>
                <a:cs typeface="Courier"/>
              </a:rPr>
              <a:t>This text is displayed verbatim / preformatted</a:t>
            </a:r>
          </a:p>
          <a:p>
            <a:r>
              <a:rPr lang="en-US" dirty="0" smtClean="0">
                <a:latin typeface="Courier"/>
                <a:cs typeface="Courier"/>
              </a:rPr>
              <a:t>```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89528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omandos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 "</a:t>
            </a:r>
            <a:r>
              <a:rPr lang="en-US" dirty="0" err="1" smtClean="0"/>
              <a:t>nomeopcional</a:t>
            </a:r>
            <a:r>
              <a:rPr lang="en-US" dirty="0" smtClean="0"/>
              <a:t>" serve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um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de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As "</a:t>
            </a:r>
            <a:r>
              <a:rPr lang="en-US" dirty="0" err="1" smtClean="0"/>
              <a:t>opções</a:t>
            </a:r>
            <a:r>
              <a:rPr lang="en-US" dirty="0" smtClean="0"/>
              <a:t>" </a:t>
            </a:r>
            <a:r>
              <a:rPr lang="en-US" dirty="0" err="1" smtClean="0"/>
              <a:t>têm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propósitos</a:t>
            </a:r>
            <a:r>
              <a:rPr lang="en-US" dirty="0" smtClean="0"/>
              <a:t>, as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 </a:t>
            </a:r>
            <a:r>
              <a:rPr lang="en-US" dirty="0" err="1" smtClean="0"/>
              <a:t>opções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suprimir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warnings (warning=FALSE), as </a:t>
            </a:r>
            <a:r>
              <a:rPr lang="en-US" dirty="0" err="1" smtClean="0"/>
              <a:t>mensagens</a:t>
            </a:r>
            <a:r>
              <a:rPr lang="en-US" dirty="0" smtClean="0"/>
              <a:t> (message=FALSE), </a:t>
            </a:r>
            <a:r>
              <a:rPr lang="en-US" dirty="0" err="1" smtClean="0"/>
              <a:t>ocultar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dele (echo=FALSE), e </a:t>
            </a:r>
            <a:r>
              <a:rPr lang="en-US" dirty="0" err="1" smtClean="0"/>
              <a:t>controlar</a:t>
            </a:r>
            <a:r>
              <a:rPr lang="en-US" dirty="0" smtClean="0"/>
              <a:t> a </a:t>
            </a:r>
            <a:r>
              <a:rPr lang="en-US" dirty="0" err="1" smtClean="0"/>
              <a:t>altura</a:t>
            </a:r>
            <a:r>
              <a:rPr lang="en-US" dirty="0" smtClean="0"/>
              <a:t> e </a:t>
            </a:r>
            <a:r>
              <a:rPr lang="en-US" dirty="0" err="1" smtClean="0"/>
              <a:t>largura</a:t>
            </a:r>
            <a:r>
              <a:rPr lang="en-US" dirty="0" smtClean="0"/>
              <a:t> das </a:t>
            </a:r>
            <a:r>
              <a:rPr lang="en-US" dirty="0" err="1" smtClean="0"/>
              <a:t>figuras</a:t>
            </a:r>
            <a:r>
              <a:rPr lang="en-US" dirty="0" smtClean="0"/>
              <a:t> (</a:t>
            </a:r>
            <a:r>
              <a:rPr lang="en-US" dirty="0" err="1" smtClean="0"/>
              <a:t>fig.width</a:t>
            </a:r>
            <a:r>
              <a:rPr lang="en-US" dirty="0" smtClean="0"/>
              <a:t>=10 e </a:t>
            </a:r>
            <a:r>
              <a:rPr lang="en-US" dirty="0" err="1" smtClean="0"/>
              <a:t>fig.height</a:t>
            </a:r>
            <a:r>
              <a:rPr lang="en-US" dirty="0" smtClean="0"/>
              <a:t>=5).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detalhes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http://</a:t>
            </a:r>
            <a:r>
              <a:rPr lang="en-US" dirty="0" err="1" smtClean="0"/>
              <a:t>rmarkdown.rstudio.com</a:t>
            </a:r>
            <a:r>
              <a:rPr lang="en-US" dirty="0" smtClean="0"/>
              <a:t>/</a:t>
            </a:r>
            <a:r>
              <a:rPr lang="en-US" dirty="0" err="1" smtClean="0"/>
              <a:t>authoring_rcodechunks.html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3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Links, </a:t>
            </a:r>
            <a:r>
              <a:rPr lang="en-US" dirty="0" err="1" smtClean="0"/>
              <a:t>imagens</a:t>
            </a:r>
            <a:r>
              <a:rPr lang="en-US" dirty="0" smtClean="0"/>
              <a:t> e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citaç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6856" y="1763486"/>
            <a:ext cx="526142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http://</a:t>
            </a:r>
            <a:r>
              <a:rPr lang="en-US" dirty="0" err="1" smtClean="0">
                <a:latin typeface="Courier"/>
                <a:cs typeface="Courier"/>
              </a:rPr>
              <a:t>example.com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[linked phrase](http://</a:t>
            </a:r>
            <a:r>
              <a:rPr lang="en-US" dirty="0" err="1" smtClean="0">
                <a:latin typeface="Courier"/>
                <a:cs typeface="Courier"/>
              </a:rPr>
              <a:t>example.com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6857" y="3429000"/>
            <a:ext cx="52614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![alt text](http://</a:t>
            </a:r>
            <a:r>
              <a:rPr lang="en-US" dirty="0" err="1" smtClean="0">
                <a:latin typeface="Courier"/>
                <a:cs typeface="Courier"/>
              </a:rPr>
              <a:t>example.com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logo.png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![alt text](figures/</a:t>
            </a:r>
            <a:r>
              <a:rPr lang="en-US" dirty="0" err="1" smtClean="0">
                <a:latin typeface="Courier"/>
                <a:cs typeface="Courier"/>
              </a:rPr>
              <a:t>img.png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857" y="4925834"/>
            <a:ext cx="52614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A friend once said: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&gt; It's always better to give</a:t>
            </a:r>
          </a:p>
          <a:p>
            <a:r>
              <a:rPr lang="en-US" dirty="0" smtClean="0">
                <a:latin typeface="Courier"/>
                <a:cs typeface="Courier"/>
              </a:rPr>
              <a:t>&gt; than to receive.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3312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Equaç</a:t>
            </a:r>
            <a:r>
              <a:rPr lang="en-US" dirty="0" err="1" smtClean="0"/>
              <a:t>ões</a:t>
            </a:r>
            <a:r>
              <a:rPr lang="en-US" dirty="0" smtClean="0"/>
              <a:t> e </a:t>
            </a:r>
            <a:r>
              <a:rPr lang="en-US" dirty="0" err="1" smtClean="0"/>
              <a:t>quebras</a:t>
            </a:r>
            <a:r>
              <a:rPr lang="en-US" dirty="0" smtClean="0"/>
              <a:t> de </a:t>
            </a:r>
            <a:r>
              <a:rPr lang="en-US" dirty="0" err="1" smtClean="0"/>
              <a:t>página</a:t>
            </a:r>
            <a:r>
              <a:rPr lang="en-US" dirty="0" smtClean="0"/>
              <a:t>/</a:t>
            </a:r>
            <a:r>
              <a:rPr lang="en-US" dirty="0" err="1" smtClean="0"/>
              <a:t>secção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Equaç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sintaxe</a:t>
            </a:r>
            <a:r>
              <a:rPr lang="en-US" dirty="0" smtClean="0"/>
              <a:t> do Latex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2 </a:t>
            </a:r>
            <a:r>
              <a:rPr lang="en-US" dirty="0" err="1" smtClean="0"/>
              <a:t>asteriscos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traços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8918" y="2355333"/>
            <a:ext cx="632822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$equation$          </a:t>
            </a:r>
            <a:r>
              <a:rPr lang="en-US" dirty="0" err="1">
                <a:latin typeface="Courier"/>
                <a:cs typeface="Courier"/>
              </a:rPr>
              <a:t>mesma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linha</a:t>
            </a:r>
            <a:r>
              <a:rPr lang="en-US" dirty="0">
                <a:latin typeface="Courier"/>
                <a:cs typeface="Courier"/>
              </a:rPr>
              <a:t> do </a:t>
            </a:r>
            <a:r>
              <a:rPr lang="en-US" dirty="0" err="1">
                <a:latin typeface="Courier"/>
                <a:cs typeface="Courier"/>
              </a:rPr>
              <a:t>texto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$$equation$$    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linha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isolada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8917" y="5011448"/>
            <a:ext cx="632822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*******</a:t>
            </a:r>
          </a:p>
          <a:p>
            <a:r>
              <a:rPr lang="en-US" dirty="0" smtClean="0">
                <a:latin typeface="Courier"/>
                <a:cs typeface="Courier"/>
              </a:rPr>
              <a:t>--------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9781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</TotalTime>
  <Words>585</Words>
  <Application>Microsoft Macintosh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 Markdown</vt:lpstr>
      <vt:lpstr>R Markdown</vt:lpstr>
      <vt:lpstr>R Markdown</vt:lpstr>
      <vt:lpstr>Opções de resultado</vt:lpstr>
      <vt:lpstr>Formatação de texto</vt:lpstr>
      <vt:lpstr>Inserir comandos R</vt:lpstr>
      <vt:lpstr>Inserir comandos R</vt:lpstr>
      <vt:lpstr>Links, imagens e blocos citação</vt:lpstr>
      <vt:lpstr>Equações e quebras de página/secção</vt:lpstr>
      <vt:lpstr>Tabelas</vt:lpstr>
      <vt:lpstr>PowerPoint Presentation</vt:lpstr>
      <vt:lpstr>PowerPoint Presentation</vt:lpstr>
    </vt:vector>
  </TitlesOfParts>
  <Company>toxp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xpo optx</dc:creator>
  <cp:lastModifiedBy>xpo optx</cp:lastModifiedBy>
  <cp:revision>16</cp:revision>
  <dcterms:created xsi:type="dcterms:W3CDTF">2015-06-03T21:50:14Z</dcterms:created>
  <dcterms:modified xsi:type="dcterms:W3CDTF">2015-06-04T23:37:21Z</dcterms:modified>
</cp:coreProperties>
</file>