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9" r:id="rId4"/>
    <p:sldId id="277" r:id="rId5"/>
    <p:sldId id="281" r:id="rId6"/>
    <p:sldId id="270" r:id="rId7"/>
    <p:sldId id="260" r:id="rId8"/>
    <p:sldId id="269" r:id="rId9"/>
    <p:sldId id="273" r:id="rId10"/>
    <p:sldId id="274" r:id="rId11"/>
    <p:sldId id="276" r:id="rId12"/>
    <p:sldId id="280" r:id="rId13"/>
    <p:sldId id="275" r:id="rId14"/>
    <p:sldId id="278" r:id="rId15"/>
    <p:sldId id="283" r:id="rId16"/>
    <p:sldId id="282" r:id="rId17"/>
    <p:sldId id="285" r:id="rId18"/>
    <p:sldId id="28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6F0-767F-190A-AD64-864DD64EA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EA982-804F-E8FE-E581-10DBF5669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8120-670B-851C-D620-F69636EE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8C0-0395-EFB6-2CAB-4130A029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D268-C781-0BDE-9F65-FFEE6988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26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AAF0-3A6B-25FA-88A9-1C0FFCC2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33FDD-A00D-8E17-C45E-9C4617F47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494E-8BFD-C3F6-9ACF-2A17A7D5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55C6-7AA8-E4E1-326F-334B9FD0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EFD6-D9EC-38A6-4BE8-1ED49974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D6611-CA59-1DDA-F62A-CE8F86B0E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2B19D-E489-B710-CE86-CD344EEE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FFD0-1D53-6DCA-09EF-BBC609C4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E02E-98E5-1A85-EFE9-2DB5A5BD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3850-A3B6-0A24-3CDC-1B8B01E5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3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CC74-BE4A-5932-942B-2E22677C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63D9-445A-BCD7-0161-F9EDA9D4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2D75-96CC-C80A-E975-EC2F1FE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DCEE-B90B-78F7-B51D-057C44A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CA6D-4EF1-69C6-8F4F-7CB79DDC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2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55E3-1366-FDD2-B866-EDDB2E64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2E60-5913-4DCE-4DD6-E70502A5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093E-AE1D-74FA-36E7-8586EA2D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78C3-4733-CB3B-C891-7BD901D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4299-6809-9AA3-CB71-201D56D0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2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762B-BE5B-F9ED-F02C-8EFC4856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FEDB-8E2F-E010-F8CC-5B2FC9C6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8A84-BD40-F2A0-AA9D-492ED68B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452E-F64F-F21C-F278-64D1385C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83C3E-0872-EBD0-1BB4-E5CBAFB5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7EFD-F678-C1A6-3938-57515967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0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E0A-98AD-6061-1D26-96CDF1F0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EB49B-F6E6-ECD3-215D-813A49DF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85A32-143C-A869-2867-EBD782B21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D124-7C5E-3F47-E856-46CF71628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7AE85-F903-BD9B-05BE-385173845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2EA6E-E5AA-9960-6F78-ED6E798B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80A00-D1BA-3A74-74F4-9589812F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92F5F-405F-5DC1-78F9-69CB71B5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98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06CC-15AE-983F-7718-108343E5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85D72-DDA2-926B-DF2F-92D6C0B7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2F881-981A-A8B0-9304-7BDFC09F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B7022-BC26-F284-2DD1-3FBF7BA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2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BCCA0-98AF-F230-B173-9C0308A0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99715-F163-3B45-5B76-8EB9E916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DC105-87A4-3D55-4868-7FC44A2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8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546-AB25-D895-3348-94833B37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9DA1-DC34-98D0-6F96-C865E43F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45313-8D4B-6342-74C2-E756ACF3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9A5ED-32E0-F536-7717-79D1DC26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0C86-CB28-66F4-57C6-CF65255F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674B-829C-40BD-719B-5F977BA8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4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02A-BB72-0070-4BC8-9A5E6BB6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E2047-CB43-3AD5-EF10-AFAC762EA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D3DA8-3A7F-02E2-17DC-991276AE2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38A3-D061-6D66-125E-D51450B7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0D01-2DC1-BF83-ED0D-73C6AD38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1FE1-7ED0-B51E-B89F-7C5B20E8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4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AE035-05D7-8F5F-38C9-CC5D9887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B074-4A4B-6E19-FA81-0B594CC1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ADAF-F067-7BAF-26F5-59AB1FA4A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0294-1234-4E10-909C-C4AA8069A521}" type="datetimeFigureOut">
              <a:rPr lang="es-ES" smtClean="0"/>
              <a:t>20/07/2024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98B8-673A-2E0D-DFCE-DD0123D73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283B-00E4-2E96-9C3E-1F3CCDF8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042C-071D-4423-83FF-162E121C7E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86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D0B10-C533-9DB2-5A12-6AA45CA91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635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B1E80-0B76-3839-8946-2925EBD8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Heart </a:t>
            </a:r>
            <a:r>
              <a:rPr lang="es-ES" dirty="0" err="1">
                <a:solidFill>
                  <a:srgbClr val="FFFFFF"/>
                </a:solidFill>
              </a:rPr>
              <a:t>diseases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B3102-06CC-CC31-9A94-078F28E87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Data </a:t>
            </a:r>
            <a:r>
              <a:rPr lang="es-ES" dirty="0" err="1">
                <a:solidFill>
                  <a:srgbClr val="FFFFFF"/>
                </a:solidFill>
              </a:rPr>
              <a:t>Science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Bootcamp</a:t>
            </a:r>
            <a:r>
              <a:rPr lang="es-ES" dirty="0">
                <a:solidFill>
                  <a:srgbClr val="FFFFFF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2653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Machine </a:t>
            </a:r>
            <a:r>
              <a:rPr lang="es-ES" sz="4000" dirty="0" err="1">
                <a:solidFill>
                  <a:srgbClr val="FFFFFF"/>
                </a:solidFill>
              </a:rPr>
              <a:t>Learning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85BFD-A2E9-7B08-AF60-76EE0E57CF7B}"/>
              </a:ext>
            </a:extLst>
          </p:cNvPr>
          <p:cNvSpPr txBox="1"/>
          <p:nvPr/>
        </p:nvSpPr>
        <p:spPr>
          <a:xfrm>
            <a:off x="672352" y="2273574"/>
            <a:ext cx="1084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droped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following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columns</a:t>
            </a:r>
            <a:r>
              <a:rPr lang="es-ES" dirty="0">
                <a:latin typeface="+mj-lt"/>
              </a:rPr>
              <a:t> as </a:t>
            </a:r>
            <a:r>
              <a:rPr lang="es-ES" dirty="0" err="1">
                <a:latin typeface="+mj-lt"/>
              </a:rPr>
              <a:t>they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not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relevant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for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target: </a:t>
            </a:r>
            <a:r>
              <a:rPr lang="es-ES" b="0" dirty="0" err="1">
                <a:effectLst/>
                <a:latin typeface="+mj-lt"/>
              </a:rPr>
              <a:t>patientid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exerciseangia</a:t>
            </a:r>
            <a:r>
              <a:rPr lang="es-ES" b="0" dirty="0">
                <a:effectLst/>
                <a:latin typeface="+mj-lt"/>
              </a:rPr>
              <a:t>,</a:t>
            </a:r>
            <a:r>
              <a:rPr lang="es-ES" dirty="0">
                <a:latin typeface="+mj-lt"/>
              </a:rPr>
              <a:t> </a:t>
            </a:r>
            <a:r>
              <a:rPr lang="es-ES" b="0" dirty="0" err="1">
                <a:effectLst/>
                <a:latin typeface="+mj-lt"/>
              </a:rPr>
              <a:t>age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gender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oldpeak</a:t>
            </a:r>
            <a:endParaRPr lang="es-ES" b="0" dirty="0"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C125-FC38-5C37-D677-4E0F2913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244" y="2870977"/>
            <a:ext cx="2796521" cy="2368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EDE93-28C3-A95B-2DBE-ECDF786E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389657"/>
            <a:ext cx="4473328" cy="1318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3EEE05-C736-3EA6-298D-7788DC3F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56" y="2919905"/>
            <a:ext cx="4953496" cy="38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2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Machine </a:t>
            </a:r>
            <a:r>
              <a:rPr lang="es-ES" sz="4000" dirty="0" err="1">
                <a:solidFill>
                  <a:srgbClr val="FFFFFF"/>
                </a:solidFill>
              </a:rPr>
              <a:t>Learning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85BFD-A2E9-7B08-AF60-76EE0E57CF7B}"/>
              </a:ext>
            </a:extLst>
          </p:cNvPr>
          <p:cNvSpPr txBox="1"/>
          <p:nvPr/>
        </p:nvSpPr>
        <p:spPr>
          <a:xfrm>
            <a:off x="672352" y="2273574"/>
            <a:ext cx="1084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droped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following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columns</a:t>
            </a:r>
            <a:r>
              <a:rPr lang="es-ES" dirty="0">
                <a:latin typeface="+mj-lt"/>
              </a:rPr>
              <a:t> as </a:t>
            </a:r>
            <a:r>
              <a:rPr lang="es-ES" dirty="0" err="1">
                <a:latin typeface="+mj-lt"/>
              </a:rPr>
              <a:t>they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not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relevant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for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target: </a:t>
            </a:r>
            <a:r>
              <a:rPr lang="es-ES" b="0" dirty="0" err="1">
                <a:effectLst/>
                <a:latin typeface="+mj-lt"/>
              </a:rPr>
              <a:t>patientid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exerciseangia</a:t>
            </a:r>
            <a:r>
              <a:rPr lang="es-ES" b="0" dirty="0">
                <a:effectLst/>
                <a:latin typeface="+mj-lt"/>
              </a:rPr>
              <a:t>,</a:t>
            </a:r>
            <a:r>
              <a:rPr lang="es-ES" dirty="0">
                <a:latin typeface="+mj-lt"/>
              </a:rPr>
              <a:t> </a:t>
            </a:r>
            <a:r>
              <a:rPr lang="es-ES" b="0" dirty="0" err="1">
                <a:effectLst/>
                <a:latin typeface="+mj-lt"/>
              </a:rPr>
              <a:t>age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gender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oldpeak</a:t>
            </a:r>
            <a:endParaRPr lang="es-ES" b="0" dirty="0"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C125-FC38-5C37-D677-4E0F2913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54722"/>
            <a:ext cx="2796521" cy="2368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EDE93-28C3-A95B-2DBE-ECDF786E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389657"/>
            <a:ext cx="4473328" cy="131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F5CD8-B6C9-03CF-593B-A9BB3EF6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06" y="2963891"/>
            <a:ext cx="4485174" cy="35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Index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C7C094E-304A-E985-AD11-CA982079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564" y="2170031"/>
            <a:ext cx="5250873" cy="4194910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Back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</a:rPr>
              <a:t>End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</a:rPr>
              <a:t>exploration</a:t>
            </a: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</a:rPr>
              <a:t>cleaning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s-ES" sz="2000" dirty="0" err="1">
                <a:solidFill>
                  <a:schemeClr val="bg1">
                    <a:lumMod val="85000"/>
                  </a:schemeClr>
                </a:solidFill>
              </a:rPr>
              <a:t>Analysis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Machine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</a:rPr>
              <a:t>Learning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ES" sz="2000" dirty="0"/>
              <a:t>Front </a:t>
            </a:r>
            <a:r>
              <a:rPr lang="es-ES" sz="2000" dirty="0" err="1"/>
              <a:t>End</a:t>
            </a:r>
            <a:endParaRPr lang="es-E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48C7-1BBB-0E6E-868E-849D6B8F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33" y="2653649"/>
            <a:ext cx="317781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6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Results</a:t>
            </a:r>
            <a:endParaRPr lang="es-ES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E8362-28D1-9017-E1BD-A14290A3F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 t="941"/>
          <a:stretch/>
        </p:blipFill>
        <p:spPr>
          <a:xfrm>
            <a:off x="555810" y="2778021"/>
            <a:ext cx="4593706" cy="3470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8C116-115B-8243-0696-C2C17CA39A75}"/>
              </a:ext>
            </a:extLst>
          </p:cNvPr>
          <p:cNvSpPr txBox="1"/>
          <p:nvPr/>
        </p:nvSpPr>
        <p:spPr>
          <a:xfrm>
            <a:off x="6024282" y="2853160"/>
            <a:ext cx="59275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+mj-lt"/>
              </a:rPr>
              <a:t>Based on your profile, here are some recommendations to improve your health: </a:t>
            </a:r>
          </a:p>
          <a:p>
            <a:pPr algn="just"/>
            <a:r>
              <a:rPr lang="en-US" b="0" i="0" dirty="0">
                <a:effectLst/>
                <a:latin typeface="+mj-lt"/>
              </a:rPr>
              <a:t>- Chest pain type 0 indicates typical angina. Consider a medical evaluation to determine the cause. </a:t>
            </a:r>
          </a:p>
          <a:p>
            <a:pPr algn="just"/>
            <a:r>
              <a:rPr lang="en-US" b="0" i="0" dirty="0">
                <a:effectLst/>
                <a:latin typeface="+mj-lt"/>
              </a:rPr>
              <a:t>- High serum cholesterol levels may increase the risk of heart disease. Switch to a low-cholesterol diet and consult a physician. </a:t>
            </a:r>
          </a:p>
          <a:p>
            <a:pPr algn="just"/>
            <a:r>
              <a:rPr lang="en-US" b="0" i="0" dirty="0">
                <a:effectLst/>
                <a:latin typeface="+mj-lt"/>
              </a:rPr>
              <a:t>- Abnormalities in the electrocardiogram may indicate heart issues. Additional tests are recommended to assess heart health. </a:t>
            </a:r>
          </a:p>
          <a:p>
            <a:pPr algn="just"/>
            <a:r>
              <a:rPr lang="en-US" b="0" i="0" dirty="0">
                <a:effectLst/>
                <a:latin typeface="+mj-lt"/>
              </a:rPr>
              <a:t>- Your maximum heart rate is high. Consider a cardiovascular evaluation and adjust your exercise regimen accordingly.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305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Appendix</a:t>
            </a:r>
            <a:r>
              <a:rPr lang="es-ES" sz="4000" dirty="0">
                <a:solidFill>
                  <a:srgbClr val="FFFFFF"/>
                </a:solidFill>
              </a:rPr>
              <a:t>: </a:t>
            </a:r>
            <a:r>
              <a:rPr lang="es-ES" sz="4000" dirty="0" err="1">
                <a:solidFill>
                  <a:srgbClr val="FFFFFF"/>
                </a:solidFill>
              </a:rPr>
              <a:t>Numerical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analysis</a:t>
            </a:r>
            <a:r>
              <a:rPr lang="es-ES" sz="4000" dirty="0">
                <a:solidFill>
                  <a:srgbClr val="FFFFFF"/>
                </a:solidFill>
              </a:rPr>
              <a:t> vs Target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41EE49-0969-8522-CF07-6137C353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2" y="2465557"/>
            <a:ext cx="3913482" cy="4260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11359-79E4-B1CB-973A-65D5A71F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59" y="2382415"/>
            <a:ext cx="4609065" cy="44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Appendix</a:t>
            </a:r>
            <a:r>
              <a:rPr lang="es-ES" sz="4000" dirty="0">
                <a:solidFill>
                  <a:srgbClr val="FFFFFF"/>
                </a:solidFill>
              </a:rPr>
              <a:t>: </a:t>
            </a:r>
            <a:r>
              <a:rPr lang="es-ES" sz="4000" dirty="0" err="1">
                <a:solidFill>
                  <a:srgbClr val="FFFFFF"/>
                </a:solidFill>
              </a:rPr>
              <a:t>Categorical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analysis</a:t>
            </a:r>
            <a:r>
              <a:rPr lang="es-ES" sz="4000" dirty="0">
                <a:solidFill>
                  <a:srgbClr val="FFFFFF"/>
                </a:solidFill>
              </a:rPr>
              <a:t> vs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3175E-4886-3BAB-78D2-7A6E67CE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9" y="2824716"/>
            <a:ext cx="7031302" cy="2990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A8022-2855-540A-E017-868DAE36E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76" y="2739414"/>
            <a:ext cx="2476163" cy="31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Appendix</a:t>
            </a:r>
            <a:r>
              <a:rPr lang="es-ES" sz="4000" dirty="0">
                <a:solidFill>
                  <a:srgbClr val="FFFFFF"/>
                </a:solidFill>
              </a:rPr>
              <a:t>: </a:t>
            </a:r>
            <a:r>
              <a:rPr lang="es-ES" sz="4000" dirty="0" err="1">
                <a:solidFill>
                  <a:srgbClr val="FFFFFF"/>
                </a:solidFill>
              </a:rPr>
              <a:t>slope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analysis</a:t>
            </a:r>
            <a:endParaRPr lang="es-ES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0A896-1222-B11A-9DC2-756C7CA1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0" y="3374986"/>
            <a:ext cx="4468181" cy="272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E87AE-B782-A0AB-08AE-D208BD72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41" y="3341298"/>
            <a:ext cx="4468182" cy="2793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D70669-D084-9E6C-6440-64B69887F138}"/>
              </a:ext>
            </a:extLst>
          </p:cNvPr>
          <p:cNvSpPr txBox="1"/>
          <p:nvPr/>
        </p:nvSpPr>
        <p:spPr>
          <a:xfrm>
            <a:off x="533457" y="2892047"/>
            <a:ext cx="1135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Slope</a:t>
            </a:r>
            <a:r>
              <a:rPr lang="es-ES" dirty="0"/>
              <a:t> </a:t>
            </a:r>
            <a:r>
              <a:rPr lang="es-ES" dirty="0" err="1"/>
              <a:t>deleting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rows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slope</a:t>
            </a:r>
            <a:r>
              <a:rPr lang="es-ES" dirty="0"/>
              <a:t> = 0		        </a:t>
            </a:r>
            <a:r>
              <a:rPr lang="es-ES" dirty="0" err="1"/>
              <a:t>Slope</a:t>
            </a:r>
            <a:r>
              <a:rPr lang="es-ES" dirty="0"/>
              <a:t> </a:t>
            </a:r>
            <a:r>
              <a:rPr lang="es-ES" dirty="0" err="1"/>
              <a:t>applying</a:t>
            </a:r>
            <a:r>
              <a:rPr lang="es-ES" dirty="0"/>
              <a:t> ML in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rows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slope</a:t>
            </a:r>
            <a:r>
              <a:rPr lang="es-ES" dirty="0"/>
              <a:t> = 0 </a:t>
            </a:r>
          </a:p>
        </p:txBody>
      </p:sp>
    </p:spTree>
    <p:extLst>
      <p:ext uri="{BB962C8B-B14F-4D97-AF65-F5344CB8AC3E}">
        <p14:creationId xmlns:p14="http://schemas.microsoft.com/office/powerpoint/2010/main" val="363134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Appendix</a:t>
            </a:r>
            <a:r>
              <a:rPr lang="es-ES" sz="4000" dirty="0">
                <a:solidFill>
                  <a:srgbClr val="FFFFFF"/>
                </a:solidFill>
              </a:rPr>
              <a:t>: </a:t>
            </a:r>
            <a:r>
              <a:rPr lang="es-ES" sz="4000" dirty="0" err="1">
                <a:solidFill>
                  <a:srgbClr val="FFFFFF"/>
                </a:solidFill>
              </a:rPr>
              <a:t>Curiosities</a:t>
            </a:r>
            <a:endParaRPr lang="es-ES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AC9DC-0F86-B1AB-FFD0-FDEEC8B8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60" y="2273574"/>
            <a:ext cx="7059759" cy="45838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4606E3-FB66-5FFA-20FA-AFAF0C45E6F3}"/>
              </a:ext>
            </a:extLst>
          </p:cNvPr>
          <p:cNvGraphicFramePr>
            <a:graphicFrameLocks noGrp="1"/>
          </p:cNvGraphicFramePr>
          <p:nvPr/>
        </p:nvGraphicFramePr>
        <p:xfrm>
          <a:off x="8381999" y="2383824"/>
          <a:ext cx="3724230" cy="1810893"/>
        </p:xfrm>
        <a:graphic>
          <a:graphicData uri="http://schemas.openxmlformats.org/drawingml/2006/table">
            <a:tbl>
              <a:tblPr/>
              <a:tblGrid>
                <a:gridCol w="1862115">
                  <a:extLst>
                    <a:ext uri="{9D8B030D-6E8A-4147-A177-3AD203B41FA5}">
                      <a16:colId xmlns:a16="http://schemas.microsoft.com/office/drawing/2014/main" val="361598526"/>
                    </a:ext>
                  </a:extLst>
                </a:gridCol>
                <a:gridCol w="1862115">
                  <a:extLst>
                    <a:ext uri="{9D8B030D-6E8A-4147-A177-3AD203B41FA5}">
                      <a16:colId xmlns:a16="http://schemas.microsoft.com/office/drawing/2014/main" val="2872757915"/>
                    </a:ext>
                  </a:extLst>
                </a:gridCol>
              </a:tblGrid>
              <a:tr h="265738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Fasting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blood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sugar</a:t>
                      </a:r>
                      <a:endParaRPr lang="es-E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Chest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pain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s-E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838921"/>
                  </a:ext>
                </a:extLst>
              </a:tr>
              <a:tr h="265738">
                <a:tc>
                  <a:txBody>
                    <a:bodyPr/>
                    <a:lstStyle/>
                    <a:p>
                      <a:r>
                        <a:rPr lang="es-ES" sz="1200" dirty="0" err="1"/>
                        <a:t>fastingbloodsugar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chestpain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278044"/>
                  </a:ext>
                </a:extLst>
              </a:tr>
              <a:tr h="1262253">
                <a:tc>
                  <a:txBody>
                    <a:bodyPr/>
                    <a:lstStyle/>
                    <a:p>
                      <a:r>
                        <a:rPr lang="da-DK" sz="1200" dirty="0"/>
                        <a:t>0,1 &gt; 120 mg/dl (0 = false, 1 = true)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 0: typical angina, Value 1: atypical angina, Value 2: non-anginal pain, Value 3: asymptomatic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8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5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Appendix</a:t>
            </a:r>
            <a:r>
              <a:rPr lang="es-ES" sz="4000" dirty="0">
                <a:solidFill>
                  <a:srgbClr val="FFFFFF"/>
                </a:solidFill>
              </a:rPr>
              <a:t>: </a:t>
            </a:r>
            <a:r>
              <a:rPr lang="es-ES" sz="4000" dirty="0" err="1">
                <a:solidFill>
                  <a:srgbClr val="FFFFFF"/>
                </a:solidFill>
              </a:rPr>
              <a:t>Curiosities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4606E3-FB66-5FFA-20FA-AFAF0C45E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86460"/>
              </p:ext>
            </p:extLst>
          </p:nvPr>
        </p:nvGraphicFramePr>
        <p:xfrm>
          <a:off x="8381999" y="2383824"/>
          <a:ext cx="3724230" cy="1810893"/>
        </p:xfrm>
        <a:graphic>
          <a:graphicData uri="http://schemas.openxmlformats.org/drawingml/2006/table">
            <a:tbl>
              <a:tblPr/>
              <a:tblGrid>
                <a:gridCol w="1862115">
                  <a:extLst>
                    <a:ext uri="{9D8B030D-6E8A-4147-A177-3AD203B41FA5}">
                      <a16:colId xmlns:a16="http://schemas.microsoft.com/office/drawing/2014/main" val="361598526"/>
                    </a:ext>
                  </a:extLst>
                </a:gridCol>
                <a:gridCol w="1862115">
                  <a:extLst>
                    <a:ext uri="{9D8B030D-6E8A-4147-A177-3AD203B41FA5}">
                      <a16:colId xmlns:a16="http://schemas.microsoft.com/office/drawing/2014/main" val="2872757915"/>
                    </a:ext>
                  </a:extLst>
                </a:gridCol>
              </a:tblGrid>
              <a:tr h="265738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Number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major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vessels</a:t>
                      </a:r>
                      <a:endParaRPr lang="es-E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Chest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pain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s-E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838921"/>
                  </a:ext>
                </a:extLst>
              </a:tr>
              <a:tr h="265738">
                <a:tc>
                  <a:txBody>
                    <a:bodyPr/>
                    <a:lstStyle/>
                    <a:p>
                      <a:r>
                        <a:rPr lang="es-ES" sz="1200" dirty="0" err="1"/>
                        <a:t>noofmajorvessels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chestpain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278044"/>
                  </a:ext>
                </a:extLst>
              </a:tr>
              <a:tr h="1262253">
                <a:tc>
                  <a:txBody>
                    <a:bodyPr/>
                    <a:lstStyle/>
                    <a:p>
                      <a:r>
                        <a:rPr lang="da-DK" sz="1200" dirty="0"/>
                        <a:t>Value 0: 0 vessels affected</a:t>
                      </a:r>
                    </a:p>
                    <a:p>
                      <a:r>
                        <a:rPr lang="da-DK" sz="1200" dirty="0"/>
                        <a:t>Value 1: 1 vessel affected</a:t>
                      </a:r>
                    </a:p>
                    <a:p>
                      <a:r>
                        <a:rPr lang="da-DK" sz="1200" dirty="0"/>
                        <a:t>Value 2: 2 vessels affected</a:t>
                      </a:r>
                    </a:p>
                    <a:p>
                      <a:r>
                        <a:rPr lang="da-DK" sz="1200" dirty="0"/>
                        <a:t>Value 3: 3 vessels affected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 0: typical angina, Value 1: atypical angina, Value 2: non-anginal pain, Value 3: asymptomatic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880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677C53-45E2-27FA-C6ED-BED2C562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52" y="2308174"/>
            <a:ext cx="6850475" cy="44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Index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C7C094E-304A-E985-AD11-CA982079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564" y="2170031"/>
            <a:ext cx="5250873" cy="419491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Back </a:t>
            </a:r>
            <a:r>
              <a:rPr lang="es-ES" sz="2000" dirty="0" err="1"/>
              <a:t>End</a:t>
            </a:r>
            <a:endParaRPr lang="es-ES" sz="2000" dirty="0"/>
          </a:p>
          <a:p>
            <a:pPr lvl="1"/>
            <a:r>
              <a:rPr lang="es-ES" sz="2000" dirty="0"/>
              <a:t>Data </a:t>
            </a:r>
            <a:r>
              <a:rPr lang="es-ES" sz="2000" dirty="0" err="1"/>
              <a:t>exploration</a:t>
            </a:r>
            <a:r>
              <a:rPr lang="es-ES" sz="2000" dirty="0"/>
              <a:t> and </a:t>
            </a:r>
            <a:r>
              <a:rPr lang="es-ES" sz="2000" dirty="0" err="1"/>
              <a:t>cleaning</a:t>
            </a:r>
            <a:endParaRPr lang="es-ES" sz="2000" dirty="0"/>
          </a:p>
          <a:p>
            <a:pPr lvl="1"/>
            <a:r>
              <a:rPr lang="es-ES" sz="2000" dirty="0" err="1"/>
              <a:t>Analysis</a:t>
            </a:r>
            <a:endParaRPr lang="es-ES" sz="2000" dirty="0"/>
          </a:p>
          <a:p>
            <a:pPr lvl="1"/>
            <a:r>
              <a:rPr lang="es-ES" sz="2000" dirty="0"/>
              <a:t>Machine </a:t>
            </a:r>
            <a:r>
              <a:rPr lang="es-ES" sz="2000" dirty="0" err="1"/>
              <a:t>Learning</a:t>
            </a:r>
            <a:endParaRPr lang="es-ES" sz="2000" dirty="0"/>
          </a:p>
          <a:p>
            <a:r>
              <a:rPr lang="es-ES" sz="2000" dirty="0"/>
              <a:t>Front </a:t>
            </a:r>
            <a:r>
              <a:rPr lang="es-ES" sz="2000" dirty="0" err="1"/>
              <a:t>End</a:t>
            </a:r>
            <a:endParaRPr lang="es-E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48C7-1BBB-0E6E-868E-849D6B8F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33" y="2653649"/>
            <a:ext cx="317781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Index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C7C094E-304A-E985-AD11-CA982079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564" y="2170031"/>
            <a:ext cx="5250873" cy="419491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Back </a:t>
            </a:r>
            <a:r>
              <a:rPr lang="es-ES" sz="2000" dirty="0" err="1"/>
              <a:t>End</a:t>
            </a:r>
            <a:endParaRPr lang="es-ES" sz="2000" dirty="0"/>
          </a:p>
          <a:p>
            <a:pPr lvl="1"/>
            <a:r>
              <a:rPr lang="es-ES" sz="2000" dirty="0"/>
              <a:t>Data </a:t>
            </a:r>
            <a:r>
              <a:rPr lang="es-ES" sz="2000" dirty="0" err="1"/>
              <a:t>exploration</a:t>
            </a:r>
            <a:r>
              <a:rPr lang="es-ES" sz="2000" dirty="0"/>
              <a:t> and </a:t>
            </a:r>
            <a:r>
              <a:rPr lang="es-ES" sz="2000" dirty="0" err="1"/>
              <a:t>cleaning</a:t>
            </a:r>
            <a:endParaRPr lang="es-ES" sz="2000" dirty="0"/>
          </a:p>
          <a:p>
            <a:pPr lvl="1"/>
            <a:r>
              <a:rPr lang="es-ES" sz="2000" dirty="0" err="1"/>
              <a:t>Analysis</a:t>
            </a:r>
            <a:endParaRPr lang="es-ES" sz="2000" dirty="0"/>
          </a:p>
          <a:p>
            <a:pPr lvl="1"/>
            <a:r>
              <a:rPr lang="es-ES" sz="2000" dirty="0"/>
              <a:t>Machine </a:t>
            </a:r>
            <a:r>
              <a:rPr lang="es-ES" sz="2000" dirty="0" err="1"/>
              <a:t>Learning</a:t>
            </a:r>
            <a:endParaRPr lang="es-ES" sz="2000" dirty="0"/>
          </a:p>
          <a:p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Front </a:t>
            </a:r>
            <a:r>
              <a:rPr lang="es-ES" sz="2000" dirty="0" err="1">
                <a:solidFill>
                  <a:schemeClr val="bg1">
                    <a:lumMod val="85000"/>
                  </a:schemeClr>
                </a:solidFill>
              </a:rPr>
              <a:t>End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48C7-1BBB-0E6E-868E-849D6B8F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33" y="2653649"/>
            <a:ext cx="317781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Data exploration and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105EE-D113-6CB2-E031-76C43C61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0" y="2518294"/>
            <a:ext cx="10722269" cy="2545301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A3DE93-7145-16D0-E898-59972D97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71" y="4946587"/>
            <a:ext cx="5250873" cy="212140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No </a:t>
            </a:r>
            <a:r>
              <a:rPr lang="es-ES" sz="2000" dirty="0" err="1"/>
              <a:t>nulls</a:t>
            </a:r>
            <a:endParaRPr lang="es-ES" sz="2000" dirty="0"/>
          </a:p>
          <a:p>
            <a:r>
              <a:rPr lang="es-ES" sz="2000" dirty="0"/>
              <a:t>No </a:t>
            </a:r>
            <a:r>
              <a:rPr lang="es-ES" sz="2000" dirty="0" err="1"/>
              <a:t>duplicate</a:t>
            </a:r>
            <a:r>
              <a:rPr lang="es-ES" sz="2000" dirty="0"/>
              <a:t> </a:t>
            </a:r>
            <a:r>
              <a:rPr lang="es-ES" sz="2000" dirty="0" err="1"/>
              <a:t>rows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6363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Data exploration and cleaning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CE2F2-3956-4E93-E80E-72E8845C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2" y="2897822"/>
            <a:ext cx="10668003" cy="26403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894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Data exploration and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D0E4A-36B8-C945-317E-5DE5CE4BBEE4}"/>
              </a:ext>
            </a:extLst>
          </p:cNvPr>
          <p:cNvSpPr>
            <a:spLocks/>
          </p:cNvSpPr>
          <p:nvPr/>
        </p:nvSpPr>
        <p:spPr>
          <a:xfrm>
            <a:off x="744599" y="2569777"/>
            <a:ext cx="8377989" cy="3466798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s-ES" sz="142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Serumcholesterol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626D3-6B0E-C991-66C7-7FB175DA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99" y="3005700"/>
            <a:ext cx="6917728" cy="2809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BB2D21-B8BF-13F1-BBFD-A0ABE9CA1A67}"/>
              </a:ext>
            </a:extLst>
          </p:cNvPr>
          <p:cNvSpPr txBox="1"/>
          <p:nvPr/>
        </p:nvSpPr>
        <p:spPr>
          <a:xfrm>
            <a:off x="8357251" y="4145292"/>
            <a:ext cx="3548346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 sz="142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Serum</a:t>
            </a:r>
            <a:r>
              <a:rPr lang="es-E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422" dirty="0" err="1"/>
              <a:t>cholesterol</a:t>
            </a:r>
            <a:r>
              <a:rPr lang="es-E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ES" sz="142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r>
              <a:rPr lang="es-E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42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es-E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126 – 564 mg/dl.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2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Data exploration and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D0E4A-36B8-C945-317E-5DE5CE4BBEE4}"/>
              </a:ext>
            </a:extLst>
          </p:cNvPr>
          <p:cNvSpPr>
            <a:spLocks/>
          </p:cNvSpPr>
          <p:nvPr/>
        </p:nvSpPr>
        <p:spPr>
          <a:xfrm>
            <a:off x="698438" y="2560307"/>
            <a:ext cx="8915949" cy="3689405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r>
              <a:rPr lang="es-ES" sz="15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Slope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5F6D0-23E6-5050-955B-16871E1764EB}"/>
              </a:ext>
            </a:extLst>
          </p:cNvPr>
          <p:cNvSpPr txBox="1"/>
          <p:nvPr/>
        </p:nvSpPr>
        <p:spPr>
          <a:xfrm>
            <a:off x="8082819" y="2269549"/>
            <a:ext cx="317720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s-ES" sz="15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es-E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Forest </a:t>
            </a:r>
            <a:r>
              <a:rPr lang="es-ES" sz="15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Classifier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D7EBB-FB0C-3E40-D9AE-D09D772C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9" y="2951104"/>
            <a:ext cx="5019060" cy="3124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DC20C-933F-9452-D7A0-CD603386E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46" r="58166"/>
          <a:stretch/>
        </p:blipFill>
        <p:spPr>
          <a:xfrm>
            <a:off x="8136817" y="2737379"/>
            <a:ext cx="3562660" cy="1307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0ED13E-306F-6938-A284-46172BC27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817" y="4129522"/>
            <a:ext cx="3078307" cy="2644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D538FE-6005-D7CF-1ADD-C54118DAE566}"/>
              </a:ext>
            </a:extLst>
          </p:cNvPr>
          <p:cNvSpPr txBox="1"/>
          <p:nvPr/>
        </p:nvSpPr>
        <p:spPr>
          <a:xfrm>
            <a:off x="5884050" y="3148851"/>
            <a:ext cx="1728167" cy="119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s-ES" sz="1422" dirty="0" err="1"/>
              <a:t>Slope</a:t>
            </a:r>
            <a:r>
              <a:rPr lang="es-ES" sz="1422" dirty="0"/>
              <a:t>:</a:t>
            </a:r>
          </a:p>
          <a:p>
            <a:pPr defTabSz="722376">
              <a:spcAft>
                <a:spcPts val="600"/>
              </a:spcAft>
            </a:pPr>
            <a:r>
              <a:rPr lang="es-ES" sz="1422" dirty="0"/>
              <a:t>1: </a:t>
            </a:r>
            <a:r>
              <a:rPr lang="es-ES" sz="1422" dirty="0" err="1"/>
              <a:t>upsloping</a:t>
            </a:r>
            <a:endParaRPr lang="es-ES" sz="1422" dirty="0"/>
          </a:p>
          <a:p>
            <a:pPr defTabSz="722376">
              <a:spcAft>
                <a:spcPts val="600"/>
              </a:spcAft>
            </a:pPr>
            <a:r>
              <a:rPr lang="es-E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 flat</a:t>
            </a:r>
          </a:p>
          <a:p>
            <a:pPr defTabSz="722376">
              <a:spcAft>
                <a:spcPts val="600"/>
              </a:spcAft>
            </a:pPr>
            <a:r>
              <a:rPr lang="es-ES" sz="1422" dirty="0"/>
              <a:t>3: </a:t>
            </a:r>
            <a:r>
              <a:rPr lang="es-ES" sz="1422" dirty="0" err="1"/>
              <a:t>downsloping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889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Data </a:t>
            </a:r>
            <a:r>
              <a:rPr lang="es-ES" sz="4000" dirty="0" err="1">
                <a:solidFill>
                  <a:srgbClr val="FFFFFF"/>
                </a:solidFill>
              </a:rPr>
              <a:t>exploration</a:t>
            </a:r>
            <a:r>
              <a:rPr lang="es-ES" sz="4000" dirty="0">
                <a:solidFill>
                  <a:srgbClr val="FFFFFF"/>
                </a:solidFill>
              </a:rPr>
              <a:t> and </a:t>
            </a:r>
            <a:r>
              <a:rPr lang="es-ES" sz="4000" dirty="0" err="1">
                <a:solidFill>
                  <a:srgbClr val="FFFFFF"/>
                </a:solidFill>
              </a:rPr>
              <a:t>cleaning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D0E4A-36B8-C945-317E-5DE5CE4BBEE4}"/>
              </a:ext>
            </a:extLst>
          </p:cNvPr>
          <p:cNvSpPr>
            <a:spLocks/>
          </p:cNvSpPr>
          <p:nvPr/>
        </p:nvSpPr>
        <p:spPr>
          <a:xfrm>
            <a:off x="954304" y="2347038"/>
            <a:ext cx="8915949" cy="3689405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r>
              <a:rPr lang="es-ES" sz="15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Slope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45BDC-E12F-8D49-D7B4-DB50120C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12" y="2668111"/>
            <a:ext cx="6505212" cy="40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F4A1-D407-4C79-A479-A0BF7BD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Analysis</a:t>
            </a:r>
            <a:endParaRPr lang="es-ES" sz="4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E5BE-9D79-BE89-ED03-D2035F41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0" y="3299012"/>
            <a:ext cx="9911176" cy="3210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12AA4-17AB-ECAE-230C-00AE607A5C56}"/>
              </a:ext>
            </a:extLst>
          </p:cNvPr>
          <p:cNvSpPr txBox="1"/>
          <p:nvPr/>
        </p:nvSpPr>
        <p:spPr>
          <a:xfrm>
            <a:off x="369650" y="2333628"/>
            <a:ext cx="1028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+mj-lt"/>
              </a:rPr>
              <a:t>Against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target,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following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features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not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relevant</a:t>
            </a:r>
            <a:r>
              <a:rPr lang="es-ES" dirty="0">
                <a:latin typeface="+mj-lt"/>
              </a:rPr>
              <a:t>: </a:t>
            </a:r>
            <a:r>
              <a:rPr lang="es-ES" b="0" dirty="0" err="1">
                <a:effectLst/>
                <a:latin typeface="+mj-lt"/>
              </a:rPr>
              <a:t>patientid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exerciseangia</a:t>
            </a:r>
            <a:r>
              <a:rPr lang="es-ES" b="0" dirty="0">
                <a:effectLst/>
                <a:latin typeface="+mj-lt"/>
              </a:rPr>
              <a:t>,</a:t>
            </a:r>
            <a:r>
              <a:rPr lang="es-ES" dirty="0">
                <a:latin typeface="+mj-lt"/>
              </a:rPr>
              <a:t> </a:t>
            </a:r>
            <a:r>
              <a:rPr lang="es-ES" b="0" dirty="0" err="1">
                <a:effectLst/>
                <a:latin typeface="+mj-lt"/>
              </a:rPr>
              <a:t>age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gender</a:t>
            </a:r>
            <a:r>
              <a:rPr lang="es-ES" b="0" dirty="0">
                <a:effectLst/>
                <a:latin typeface="+mj-lt"/>
              </a:rPr>
              <a:t>, </a:t>
            </a:r>
            <a:r>
              <a:rPr lang="es-ES" b="0" dirty="0" err="1">
                <a:effectLst/>
                <a:latin typeface="+mj-lt"/>
              </a:rPr>
              <a:t>oldpeak</a:t>
            </a:r>
            <a:endParaRPr lang="es-ES" b="0" dirty="0"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20CB2-97A1-2DE4-C415-FFC9AD3E6229}"/>
              </a:ext>
            </a:extLst>
          </p:cNvPr>
          <p:cNvSpPr txBox="1"/>
          <p:nvPr/>
        </p:nvSpPr>
        <p:spPr>
          <a:xfrm>
            <a:off x="369650" y="2777852"/>
            <a:ext cx="1028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+mj-lt"/>
              </a:rPr>
              <a:t>These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features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relevant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between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them</a:t>
            </a:r>
            <a:r>
              <a:rPr lang="es-ES" dirty="0">
                <a:latin typeface="+mj-lt"/>
              </a:rPr>
              <a:t>:</a:t>
            </a:r>
            <a:endParaRPr lang="es-ES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70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413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Heart diseases</vt:lpstr>
      <vt:lpstr>Index</vt:lpstr>
      <vt:lpstr>Index</vt:lpstr>
      <vt:lpstr>Data exploration and cleaning</vt:lpstr>
      <vt:lpstr>Data exploration and cleaning</vt:lpstr>
      <vt:lpstr>Data exploration and cleaning</vt:lpstr>
      <vt:lpstr>Data exploration and cleaning</vt:lpstr>
      <vt:lpstr>Data exploration and cleaning</vt:lpstr>
      <vt:lpstr>Analysis</vt:lpstr>
      <vt:lpstr>Machine Learning</vt:lpstr>
      <vt:lpstr>Machine Learning</vt:lpstr>
      <vt:lpstr>Index</vt:lpstr>
      <vt:lpstr>Results</vt:lpstr>
      <vt:lpstr>Appendix: Numerical analysis vs Target</vt:lpstr>
      <vt:lpstr>Appendix: Categorical analysis vs Target</vt:lpstr>
      <vt:lpstr>Appendix: slope analysis</vt:lpstr>
      <vt:lpstr>Appendix: Curiosities</vt:lpstr>
      <vt:lpstr>Appendix: Curiosities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diseases</dc:title>
  <dc:creator>Julian Ortin, Raquel</dc:creator>
  <cp:lastModifiedBy>Julian Ortin, Raquel</cp:lastModifiedBy>
  <cp:revision>32</cp:revision>
  <dcterms:created xsi:type="dcterms:W3CDTF">2024-07-20T06:36:21Z</dcterms:created>
  <dcterms:modified xsi:type="dcterms:W3CDTF">2024-07-20T11:39:45Z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2024-07-20T06:50:45Z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0d0c92ac-eece-4fe5-8fd8-208786c9993d</vt:lpwstr>
  </property>
  <property fmtid="{D5CDD505-2E9C-101B-9397-08002B2CF9AE}" pid="8" name="MSIP_Label_ea60d57e-af5b-4752-ac57-3e4f28ca11dc_ContentBits">
    <vt:lpwstr>0</vt:lpwstr>
  </property>
</Properties>
</file>