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8" r:id="rId4"/>
    <p:sldId id="276" r:id="rId5"/>
    <p:sldId id="279" r:id="rId6"/>
    <p:sldId id="277" r:id="rId7"/>
    <p:sldId id="285" r:id="rId8"/>
    <p:sldId id="289" r:id="rId9"/>
    <p:sldId id="290" r:id="rId10"/>
    <p:sldId id="291" r:id="rId11"/>
    <p:sldId id="282" r:id="rId12"/>
    <p:sldId id="286" r:id="rId13"/>
    <p:sldId id="280" r:id="rId14"/>
    <p:sldId id="293" r:id="rId15"/>
    <p:sldId id="283" r:id="rId16"/>
    <p:sldId id="284" r:id="rId17"/>
    <p:sldId id="281" r:id="rId18"/>
    <p:sldId id="292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39D90E-334C-2665-579F-2B1DCADFE660}" name="Julian Ortin, Raquel" initials="JOR" userId="S::rjulianortin@deloitte.es::f1697676-7d89-49f7-b70f-38515f2432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72E4-C48A-D5F3-CBDE-F44AB2603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2A6E-41BB-1257-E88E-2FE57BBF0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D751-9D62-0D08-8190-300215E6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C708F-AC32-BE3A-14F7-A62CECAF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A2CA8-C004-F0FD-C559-5E10AB29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3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4970-256A-E9AE-D289-A6944AD8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85361-7973-995B-BEEB-4EA6DA3C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138B-D8A4-1A31-68F1-C53EAF4C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0F8FF-1B14-2CCD-83E4-8771771E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DF72-6A41-44DB-047F-14335CD5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11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2B17D-4CAD-4FDF-FE6C-950C1E27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592A9-CFE2-6798-303B-1DCE94436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CD13-52D4-61D4-2279-E6323A45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D935-D800-7E45-69C8-193972C0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2742-244A-5A56-9298-37BF6E1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92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F186-B5B0-9393-59B3-CE7F9E49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6E29-1E74-8B72-E18E-83982437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5F77-E73D-CF40-7221-65BB3259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7A10-E475-3366-4652-DFA7F602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0052-3726-6B54-18D5-A03676AB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77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4832-C8F8-23DC-0E43-D47E6AE9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8A01E-4D81-C869-CCB6-5E753A2C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6D3E-13E8-4F76-9646-93FCA039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E631-355D-9ACC-D9FA-AA1EF604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7469-1F2E-23B4-7524-B9030339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0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C56-2849-4A29-E338-270CCE29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1593-A2CB-C559-D840-B53DCEFF0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7493A-0DA4-44F1-235C-4225D6C9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43431-A389-3941-6551-4BD7F5F4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21F3C-D833-2ED2-8DF9-D5BE2A9C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A182D-0673-030C-ED0E-EEA019D8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03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9821-D693-13C0-3294-095E6935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83BF-9507-14AB-8ECA-E07544E9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82F20-12F5-A7AB-923C-D715A420C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2A6F5-9198-E410-C08A-64520A458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2CF8E-8028-2DDC-BE44-D28B16D3F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0D7FD-FD2F-5572-2530-92F9C336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F6B12-A94B-17F7-6FD5-35B1B218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781DE-F0BF-44D8-0F39-ABCF8BF6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48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074-7DE8-D7BE-E50E-2B19B2F6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181F5-64DF-F25F-674C-16204418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E8E19-0880-FD9B-09E6-42C9D599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D3573-F3C2-F2B7-D66A-8C83697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00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B35F6-0286-E5A0-605A-073C39F9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E2D03-9E79-FBF3-0A60-A43D87B4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25A59-AA81-2982-36D5-8C2F2E7B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68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F3FA-990C-958B-2EE9-4998A233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F342-C32F-39DB-B86E-E3D42A6A0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7DF5A-BC8A-07CC-3BA2-B41DB015D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008E5-9274-C4DD-A38D-BDB2D388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B9D62-5461-2B47-E5E0-9F256298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D419C-9F91-69FC-066D-A3CEDDA7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58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FC55-9097-D365-0AA7-00DDC1D1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EC418-2624-7F09-6EE0-036631348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AF30F-9671-F10A-B3E3-06BD3001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39B79-6C34-7C2F-D20A-5F6C47A0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B4248-E7C9-49F4-D859-D1D9C75C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A2AD0-6926-A02E-8798-89CB7AB2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66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7A106-E2A4-0151-A9D9-13C8B0D6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22B27-1844-C30D-5E52-118DA394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7AE4-F1FB-6329-0ED1-43483CFC4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FFFF-A375-4BC3-B5D6-759677D8DDC4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8E90-8A04-5116-9A69-762CAE8BC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A853E-8FA7-6D22-D09C-6E56C8A12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C64D-4791-4BC7-B6AE-10C7D6CFD7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93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3711-8AD8-1B0E-5955-857C83021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5390" y="3868616"/>
            <a:ext cx="3973386" cy="2245938"/>
          </a:xfrm>
          <a:noFill/>
        </p:spPr>
        <p:txBody>
          <a:bodyPr>
            <a:normAutofit/>
          </a:bodyPr>
          <a:lstStyle/>
          <a:p>
            <a:pPr algn="just"/>
            <a:r>
              <a:rPr lang="es-ES" sz="3200" b="0" i="0" dirty="0">
                <a:solidFill>
                  <a:srgbClr val="0D0D0D"/>
                </a:solidFill>
                <a:effectLst/>
                <a:latin typeface="Söhne"/>
              </a:rPr>
              <a:t>Estudio de los factores que afectan en el ajedrez femenino a nivel internacional.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38984-A8F6-18DB-4D66-2F4DCFF6C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r="-5" b="-5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C91065-EA33-743E-70A0-25311049DAEB}"/>
              </a:ext>
            </a:extLst>
          </p:cNvPr>
          <p:cNvSpPr/>
          <p:nvPr/>
        </p:nvSpPr>
        <p:spPr>
          <a:xfrm>
            <a:off x="7380408" y="1120676"/>
            <a:ext cx="430335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_tradnl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Reinas del tablero</a:t>
            </a:r>
            <a:endParaRPr lang="es-E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5B58E8-7857-A09F-A99B-70735323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4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91EBD-CDFB-9288-7BCF-B33B9F55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428" y="11472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¿</a:t>
            </a:r>
            <a:r>
              <a:rPr lang="es-ES" sz="4400" b="1" dirty="0"/>
              <a:t>Cuál es la distribución de ajedrecistas por continentes y país?</a:t>
            </a:r>
            <a:br>
              <a:rPr lang="es-ES" sz="4400" dirty="0"/>
            </a:br>
            <a:endParaRPr lang="es-ES" b="1" dirty="0"/>
          </a:p>
        </p:txBody>
      </p:sp>
      <p:pic>
        <p:nvPicPr>
          <p:cNvPr id="3" name="Picture 2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F5BEE2D7-7BB4-3528-A247-3E7DC300C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742487" y="1147285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416F11C5-0ACC-582C-D7BE-A678F0F39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084006" y="1147285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FFF779-B77C-9CD1-B51A-6D9242483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87D18-C894-38DE-75B1-3EA6C1E15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231" y="2386768"/>
            <a:ext cx="6947785" cy="4365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3290A6-453B-FE0B-AA3C-362C57A7777D}"/>
              </a:ext>
            </a:extLst>
          </p:cNvPr>
          <p:cNvSpPr txBox="1"/>
          <p:nvPr/>
        </p:nvSpPr>
        <p:spPr>
          <a:xfrm>
            <a:off x="1656887" y="2048214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Año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7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C29F19-27A2-DC56-11FA-689EB9246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"/>
          <a:stretch/>
        </p:blipFill>
        <p:spPr>
          <a:xfrm>
            <a:off x="110020" y="2453054"/>
            <a:ext cx="6293353" cy="3903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B9A07D-604C-5AA2-9819-0C8B397B4B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2" r="31834"/>
          <a:stretch/>
        </p:blipFill>
        <p:spPr>
          <a:xfrm>
            <a:off x="6515936" y="2104965"/>
            <a:ext cx="3916598" cy="1529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1D1B93-00D1-6F72-2621-5FFE9B9C2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pic>
        <p:nvPicPr>
          <p:cNvPr id="6" name="Picture 5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45A26600-B85C-1E9B-F0D7-172C087EB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824666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772297D3-358B-C1AD-45EC-FE41458DF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166185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AD182B1-6CF8-024E-B22D-65CBC44950BB}"/>
              </a:ext>
            </a:extLst>
          </p:cNvPr>
          <p:cNvSpPr txBox="1">
            <a:spLocks/>
          </p:cNvSpPr>
          <p:nvPr/>
        </p:nvSpPr>
        <p:spPr>
          <a:xfrm>
            <a:off x="1963523" y="769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s-ES" sz="4000" b="1" dirty="0"/>
              <a:t>¿Qué género tiene un rendimiento superior en el ajedrez? ¿La edad influye?</a:t>
            </a:r>
          </a:p>
        </p:txBody>
      </p:sp>
      <p:pic>
        <p:nvPicPr>
          <p:cNvPr id="11" name="Picture 10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4ECC828F-D94A-4C70-BECE-CDB893AD1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507704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739E71-8FA2-D1D3-DA38-0A2EE3E24B9A}"/>
              </a:ext>
            </a:extLst>
          </p:cNvPr>
          <p:cNvSpPr txBox="1"/>
          <p:nvPr/>
        </p:nvSpPr>
        <p:spPr>
          <a:xfrm>
            <a:off x="1963523" y="1935688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Evolución 2015 - 2020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5A16C-94DD-6409-2FE6-5641C907FFF1}"/>
              </a:ext>
            </a:extLst>
          </p:cNvPr>
          <p:cNvSpPr txBox="1"/>
          <p:nvPr/>
        </p:nvSpPr>
        <p:spPr>
          <a:xfrm>
            <a:off x="6515935" y="4783755"/>
            <a:ext cx="54064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_tradnl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La edad en que los jugadores tienden a dejar el ajedrez </a:t>
            </a:r>
            <a:r>
              <a:rPr lang="es-ES_tradnl" b="1" u="sng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a nivel FIDE </a:t>
            </a:r>
            <a:r>
              <a:rPr lang="es-ES_tradnl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es antes de los 20.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_tradnl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Proporcionalmente, dejan el ajedrez el 37,2% de mujeres y el 38,24% de hombres. No es un porcentaje muy distinto.</a:t>
            </a:r>
            <a:endParaRPr lang="es-E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4B876D0-F128-693D-2C16-16A70F11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51735"/>
              </p:ext>
            </p:extLst>
          </p:nvPr>
        </p:nvGraphicFramePr>
        <p:xfrm>
          <a:off x="6515936" y="3721611"/>
          <a:ext cx="348484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65">
                  <a:extLst>
                    <a:ext uri="{9D8B030D-6E8A-4147-A177-3AD203B41FA5}">
                      <a16:colId xmlns:a16="http://schemas.microsoft.com/office/drawing/2014/main" val="1629707427"/>
                    </a:ext>
                  </a:extLst>
                </a:gridCol>
                <a:gridCol w="905608">
                  <a:extLst>
                    <a:ext uri="{9D8B030D-6E8A-4147-A177-3AD203B41FA5}">
                      <a16:colId xmlns:a16="http://schemas.microsoft.com/office/drawing/2014/main" val="2597785460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3790234583"/>
                    </a:ext>
                  </a:extLst>
                </a:gridCol>
                <a:gridCol w="1213337">
                  <a:extLst>
                    <a:ext uri="{9D8B030D-6E8A-4147-A177-3AD203B41FA5}">
                      <a16:colId xmlns:a16="http://schemas.microsoft.com/office/drawing/2014/main" val="2538189185"/>
                    </a:ext>
                  </a:extLst>
                </a:gridCol>
              </a:tblGrid>
              <a:tr h="264359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400" dirty="0">
                          <a:effectLst/>
                        </a:rPr>
                        <a:t>Total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400" dirty="0">
                          <a:effectLst/>
                        </a:rPr>
                        <a:t>Inactivos</a:t>
                      </a:r>
                      <a:endParaRPr lang="es-ES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400" dirty="0">
                          <a:effectLst/>
                        </a:rPr>
                        <a:t>%</a:t>
                      </a:r>
                      <a:endParaRPr lang="es-ES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524935751"/>
                  </a:ext>
                </a:extLst>
              </a:tr>
              <a:tr h="264359">
                <a:tc>
                  <a:txBody>
                    <a:bodyPr/>
                    <a:lstStyle/>
                    <a:p>
                      <a:r>
                        <a:rPr lang="es-ES_tradn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E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33054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12307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_tradn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37,2%</a:t>
                      </a:r>
                      <a:endParaRPr lang="es-E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20205605"/>
                  </a:ext>
                </a:extLst>
              </a:tr>
              <a:tr h="264359">
                <a:tc>
                  <a:txBody>
                    <a:bodyPr/>
                    <a:lstStyle/>
                    <a:p>
                      <a:r>
                        <a:rPr lang="es-ES_tradn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s-E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278216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106390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_tradnl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38,24%</a:t>
                      </a:r>
                      <a:endParaRPr lang="es-E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2496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28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B6459-3DEF-E6B3-163D-80319BEB6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23" y="2522597"/>
            <a:ext cx="6493692" cy="4107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2A0FCA-4B90-4A25-F9C6-DEB5263B7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pic>
        <p:nvPicPr>
          <p:cNvPr id="15" name="Picture 14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1B9C95F3-CA58-6F3D-C6F4-719F0690E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824666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F83A84D1-560B-AE34-D2B3-EF1C85DD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166185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E102B98-6A51-362E-1F11-6F5FC258079A}"/>
              </a:ext>
            </a:extLst>
          </p:cNvPr>
          <p:cNvSpPr txBox="1">
            <a:spLocks/>
          </p:cNvSpPr>
          <p:nvPr/>
        </p:nvSpPr>
        <p:spPr>
          <a:xfrm>
            <a:off x="1963523" y="769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s-ES" sz="4000" b="1" dirty="0"/>
              <a:t>¿Qué género tiene un rendimiento superior en el ajedrez? ¿La edad influye?</a:t>
            </a:r>
          </a:p>
        </p:txBody>
      </p:sp>
      <p:pic>
        <p:nvPicPr>
          <p:cNvPr id="18" name="Picture 17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58DC4C2F-A36A-9139-576A-5F7909C0A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507704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A062AB-77C8-654D-5D55-9ED0C76AE515}"/>
              </a:ext>
            </a:extLst>
          </p:cNvPr>
          <p:cNvSpPr txBox="1"/>
          <p:nvPr/>
        </p:nvSpPr>
        <p:spPr>
          <a:xfrm>
            <a:off x="2042423" y="1943341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Año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7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pic>
        <p:nvPicPr>
          <p:cNvPr id="3" name="Picture 2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F5BEE2D7-7BB4-3528-A247-3E7DC300C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824666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416F11C5-0ACC-582C-D7BE-A678F0F39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166185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1BABA7-14F4-9487-0502-BDB5A15AC1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"/>
          <a:stretch/>
        </p:blipFill>
        <p:spPr>
          <a:xfrm>
            <a:off x="1849223" y="2281895"/>
            <a:ext cx="5601196" cy="444427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2865678-3A42-DFE2-669A-28A8B8F6FF69}"/>
              </a:ext>
            </a:extLst>
          </p:cNvPr>
          <p:cNvSpPr txBox="1">
            <a:spLocks/>
          </p:cNvSpPr>
          <p:nvPr/>
        </p:nvSpPr>
        <p:spPr>
          <a:xfrm>
            <a:off x="1963523" y="769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s-ES" sz="4000" b="1" dirty="0"/>
              <a:t>¿Qué género tiene un rendimiento superior en el ajedrez? ¿La edad influye?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9697355-09DB-8D96-7DCB-BD3A3A676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72277"/>
              </p:ext>
            </p:extLst>
          </p:nvPr>
        </p:nvGraphicFramePr>
        <p:xfrm>
          <a:off x="8033073" y="3066575"/>
          <a:ext cx="375741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43">
                  <a:extLst>
                    <a:ext uri="{9D8B030D-6E8A-4147-A177-3AD203B41FA5}">
                      <a16:colId xmlns:a16="http://schemas.microsoft.com/office/drawing/2014/main" val="1155662071"/>
                    </a:ext>
                  </a:extLst>
                </a:gridCol>
                <a:gridCol w="2892969">
                  <a:extLst>
                    <a:ext uri="{9D8B030D-6E8A-4147-A177-3AD203B41FA5}">
                      <a16:colId xmlns:a16="http://schemas.microsoft.com/office/drawing/2014/main" val="4097800064"/>
                    </a:ext>
                  </a:extLst>
                </a:gridCol>
              </a:tblGrid>
              <a:tr h="264359">
                <a:tc>
                  <a:txBody>
                    <a:bodyPr/>
                    <a:lstStyle/>
                    <a:p>
                      <a:r>
                        <a:rPr lang="es-ES_tradnl" sz="1400" dirty="0"/>
                        <a:t>Título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Descripción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29780"/>
                  </a:ext>
                </a:extLst>
              </a:tr>
              <a:tr h="264359">
                <a:tc>
                  <a:txBody>
                    <a:bodyPr/>
                    <a:lstStyle/>
                    <a:p>
                      <a:r>
                        <a:rPr lang="es-ES_tradnl" sz="1400" dirty="0"/>
                        <a:t>GM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Gran Maestro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96663"/>
                  </a:ext>
                </a:extLst>
              </a:tr>
              <a:tr h="264359">
                <a:tc>
                  <a:txBody>
                    <a:bodyPr/>
                    <a:lstStyle/>
                    <a:p>
                      <a:r>
                        <a:rPr lang="es-ES_tradnl" sz="1400" dirty="0"/>
                        <a:t>IM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Maestro Internacional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45653"/>
                  </a:ext>
                </a:extLst>
              </a:tr>
              <a:tr h="264359">
                <a:tc>
                  <a:txBody>
                    <a:bodyPr/>
                    <a:lstStyle/>
                    <a:p>
                      <a:r>
                        <a:rPr lang="es-ES_tradnl" sz="1400" dirty="0"/>
                        <a:t>FM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Maestro Fide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18303"/>
                  </a:ext>
                </a:extLst>
              </a:tr>
              <a:tr h="264359">
                <a:tc>
                  <a:txBody>
                    <a:bodyPr/>
                    <a:lstStyle/>
                    <a:p>
                      <a:r>
                        <a:rPr lang="es-ES_tradnl" sz="1400" dirty="0"/>
                        <a:t>CM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Maestro candidato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8266"/>
                  </a:ext>
                </a:extLst>
              </a:tr>
              <a:tr h="264359">
                <a:tc>
                  <a:txBody>
                    <a:bodyPr/>
                    <a:lstStyle/>
                    <a:p>
                      <a:r>
                        <a:rPr lang="es-ES_tradnl" sz="1400" dirty="0"/>
                        <a:t>NI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Instructor Nacional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6722"/>
                  </a:ext>
                </a:extLst>
              </a:tr>
              <a:tr h="264359">
                <a:tc>
                  <a:txBody>
                    <a:bodyPr/>
                    <a:lstStyle/>
                    <a:p>
                      <a:r>
                        <a:rPr lang="es-ES_tradnl" sz="1400" dirty="0"/>
                        <a:t>FI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Instructor Fide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74030"/>
                  </a:ext>
                </a:extLst>
              </a:tr>
              <a:tr h="264359">
                <a:tc>
                  <a:txBody>
                    <a:bodyPr/>
                    <a:lstStyle/>
                    <a:p>
                      <a:r>
                        <a:rPr lang="es-ES_tradnl" sz="1400" dirty="0"/>
                        <a:t>DI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/>
                        <a:t>Instructor de desarrollo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5777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37B0AFA-7665-EAAA-4C95-A82945C09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pic>
        <p:nvPicPr>
          <p:cNvPr id="4" name="Picture 3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B29F8E1C-AD0F-56B8-9D5B-8442BE39D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507704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A011D0-EC33-D97E-888A-ADABC95DB749}"/>
              </a:ext>
            </a:extLst>
          </p:cNvPr>
          <p:cNvSpPr txBox="1"/>
          <p:nvPr/>
        </p:nvSpPr>
        <p:spPr>
          <a:xfrm>
            <a:off x="2042423" y="1943341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Año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D367EC-C54B-7F4B-A0E0-D6329FFF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63544"/>
              </p:ext>
            </p:extLst>
          </p:nvPr>
        </p:nvGraphicFramePr>
        <p:xfrm>
          <a:off x="56652" y="6055437"/>
          <a:ext cx="15935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68">
                  <a:extLst>
                    <a:ext uri="{9D8B030D-6E8A-4147-A177-3AD203B41FA5}">
                      <a16:colId xmlns:a16="http://schemas.microsoft.com/office/drawing/2014/main" val="1629707427"/>
                    </a:ext>
                  </a:extLst>
                </a:gridCol>
                <a:gridCol w="482195">
                  <a:extLst>
                    <a:ext uri="{9D8B030D-6E8A-4147-A177-3AD203B41FA5}">
                      <a16:colId xmlns:a16="http://schemas.microsoft.com/office/drawing/2014/main" val="2597785460"/>
                    </a:ext>
                  </a:extLst>
                </a:gridCol>
                <a:gridCol w="559347">
                  <a:extLst>
                    <a:ext uri="{9D8B030D-6E8A-4147-A177-3AD203B41FA5}">
                      <a16:colId xmlns:a16="http://schemas.microsoft.com/office/drawing/2014/main" val="3790234583"/>
                    </a:ext>
                  </a:extLst>
                </a:gridCol>
              </a:tblGrid>
              <a:tr h="178004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 dirty="0">
                          <a:effectLst/>
                        </a:rPr>
                        <a:t>DI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000">
                          <a:effectLst/>
                        </a:rPr>
                        <a:t>FI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524935751"/>
                  </a:ext>
                </a:extLst>
              </a:tr>
              <a:tr h="178004">
                <a:tc>
                  <a:txBody>
                    <a:bodyPr/>
                    <a:lstStyle/>
                    <a:p>
                      <a:r>
                        <a:rPr lang="es-ES_tradnl" sz="1000" dirty="0"/>
                        <a:t>F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20205605"/>
                  </a:ext>
                </a:extLst>
              </a:tr>
              <a:tr h="178004">
                <a:tc>
                  <a:txBody>
                    <a:bodyPr/>
                    <a:lstStyle/>
                    <a:p>
                      <a:r>
                        <a:rPr lang="es-ES_tradnl" sz="1000" dirty="0"/>
                        <a:t>M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2496276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90DAD0D-0EAA-BD17-F582-F4469B1E0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70" y="2534381"/>
            <a:ext cx="1329397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pic>
        <p:nvPicPr>
          <p:cNvPr id="3" name="Picture 2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F5BEE2D7-7BB4-3528-A247-3E7DC300C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824666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416F11C5-0ACC-582C-D7BE-A678F0F39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166185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2865678-3A42-DFE2-669A-28A8B8F6FF69}"/>
              </a:ext>
            </a:extLst>
          </p:cNvPr>
          <p:cNvSpPr txBox="1">
            <a:spLocks/>
          </p:cNvSpPr>
          <p:nvPr/>
        </p:nvSpPr>
        <p:spPr>
          <a:xfrm>
            <a:off x="1963523" y="769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s-ES" sz="4000" b="1" dirty="0"/>
              <a:t>¿Qué género tiene un rendimiento superior en el ajedrez? ¿La edad influye?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B0AFA-7665-EAAA-4C95-A82945C09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pic>
        <p:nvPicPr>
          <p:cNvPr id="4" name="Picture 3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B29F8E1C-AD0F-56B8-9D5B-8442BE39D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507704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A011D0-EC33-D97E-888A-ADABC95DB749}"/>
              </a:ext>
            </a:extLst>
          </p:cNvPr>
          <p:cNvSpPr txBox="1"/>
          <p:nvPr/>
        </p:nvSpPr>
        <p:spPr>
          <a:xfrm>
            <a:off x="2042423" y="1943341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Año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E171DB-072A-3995-70EB-1A448AD6E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54805"/>
              </p:ext>
            </p:extLst>
          </p:nvPr>
        </p:nvGraphicFramePr>
        <p:xfrm>
          <a:off x="613650" y="2416196"/>
          <a:ext cx="10754804" cy="2621280"/>
        </p:xfrm>
        <a:graphic>
          <a:graphicData uri="http://schemas.openxmlformats.org/drawingml/2006/table">
            <a:tbl>
              <a:tblPr/>
              <a:tblGrid>
                <a:gridCol w="1575198">
                  <a:extLst>
                    <a:ext uri="{9D8B030D-6E8A-4147-A177-3AD203B41FA5}">
                      <a16:colId xmlns:a16="http://schemas.microsoft.com/office/drawing/2014/main" val="2054405298"/>
                    </a:ext>
                  </a:extLst>
                </a:gridCol>
                <a:gridCol w="1575198">
                  <a:extLst>
                    <a:ext uri="{9D8B030D-6E8A-4147-A177-3AD203B41FA5}">
                      <a16:colId xmlns:a16="http://schemas.microsoft.com/office/drawing/2014/main" val="2505195144"/>
                    </a:ext>
                  </a:extLst>
                </a:gridCol>
                <a:gridCol w="1575198">
                  <a:extLst>
                    <a:ext uri="{9D8B030D-6E8A-4147-A177-3AD203B41FA5}">
                      <a16:colId xmlns:a16="http://schemas.microsoft.com/office/drawing/2014/main" val="23018871"/>
                    </a:ext>
                  </a:extLst>
                </a:gridCol>
                <a:gridCol w="1575198">
                  <a:extLst>
                    <a:ext uri="{9D8B030D-6E8A-4147-A177-3AD203B41FA5}">
                      <a16:colId xmlns:a16="http://schemas.microsoft.com/office/drawing/2014/main" val="565092166"/>
                    </a:ext>
                  </a:extLst>
                </a:gridCol>
                <a:gridCol w="2227006">
                  <a:extLst>
                    <a:ext uri="{9D8B030D-6E8A-4147-A177-3AD203B41FA5}">
                      <a16:colId xmlns:a16="http://schemas.microsoft.com/office/drawing/2014/main" val="73060323"/>
                    </a:ext>
                  </a:extLst>
                </a:gridCol>
                <a:gridCol w="2227006">
                  <a:extLst>
                    <a:ext uri="{9D8B030D-6E8A-4147-A177-3AD203B41FA5}">
                      <a16:colId xmlns:a16="http://schemas.microsoft.com/office/drawing/2014/main" val="1575154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s-ES" dirty="0"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 err="1">
                          <a:effectLst/>
                        </a:rPr>
                        <a:t>title</a:t>
                      </a:r>
                      <a:endParaRPr lang="es-ES" dirty="0"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 err="1">
                          <a:effectLst/>
                        </a:rPr>
                        <a:t>gender</a:t>
                      </a:r>
                      <a:endParaRPr lang="es-ES" dirty="0"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>
                          <a:effectLst/>
                        </a:rPr>
                        <a:t>total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dirty="0">
                          <a:effectLst/>
                        </a:rPr>
                        <a:t>Porcentaje respecto titulados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dirty="0">
                          <a:effectLst/>
                        </a:rPr>
                        <a:t>Porcentaje respecto total </a:t>
                      </a:r>
                      <a:endParaRPr lang="es-ES" dirty="0"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126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b="0">
                          <a:effectLst/>
                        </a:rPr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FM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F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1347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10.939657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4.07515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59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b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FM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M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5853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47.535125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2.103761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093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b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GM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F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288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2.338991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0.871302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087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b="0">
                          <a:effectLst/>
                        </a:rPr>
                        <a:t>3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GM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M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1309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10.631040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0.470498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b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IM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F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705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5.725656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2.132873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75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b="0"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IM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M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2811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22.829530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1.010366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779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751D3A9-5994-6643-3FAF-2D0362C15E3F}"/>
              </a:ext>
            </a:extLst>
          </p:cNvPr>
          <p:cNvSpPr txBox="1"/>
          <p:nvPr/>
        </p:nvSpPr>
        <p:spPr>
          <a:xfrm>
            <a:off x="613650" y="5328138"/>
            <a:ext cx="109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Respecto el total de género, el % de cada título es menor en mujeres que en hombres.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05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0F561-81F5-A3A1-7BD8-22F36815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43" y="2390068"/>
            <a:ext cx="7139248" cy="4233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89C8D1-45A8-D736-824D-8CC92E84F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pic>
        <p:nvPicPr>
          <p:cNvPr id="16" name="Picture 15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BBE7D62E-567B-1BBD-3CE6-15915941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824666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99CFC79C-7E8E-37E6-93F1-C308A7044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166185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9E78A49-1173-6E5B-5DC1-67E0DF259789}"/>
              </a:ext>
            </a:extLst>
          </p:cNvPr>
          <p:cNvSpPr txBox="1">
            <a:spLocks/>
          </p:cNvSpPr>
          <p:nvPr/>
        </p:nvSpPr>
        <p:spPr>
          <a:xfrm>
            <a:off x="1963523" y="769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s-ES" sz="4000" b="1" dirty="0"/>
              <a:t>¿Qué género tiene un rendimiento superior en el ajedrez? ¿La edad influye?</a:t>
            </a:r>
          </a:p>
        </p:txBody>
      </p:sp>
      <p:pic>
        <p:nvPicPr>
          <p:cNvPr id="19" name="Picture 18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4F8D4737-A97E-445F-467C-63F622DA7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507704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A49CA9-1029-6CA0-0B5B-E1A4AEEDEDEE}"/>
              </a:ext>
            </a:extLst>
          </p:cNvPr>
          <p:cNvSpPr txBox="1"/>
          <p:nvPr/>
        </p:nvSpPr>
        <p:spPr>
          <a:xfrm>
            <a:off x="1963523" y="1935688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Evolución 2015 - 2020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5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D3B914-DE03-116F-700D-1AA47FB09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46" y="2371904"/>
            <a:ext cx="2412294" cy="1935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06FB0E-5AD2-882B-9F1A-18E0D531B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377" y="2240493"/>
            <a:ext cx="5206134" cy="433722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8D339D2-0898-A5AB-397C-CD7BBBA84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5726"/>
              </p:ext>
            </p:extLst>
          </p:nvPr>
        </p:nvGraphicFramePr>
        <p:xfrm>
          <a:off x="8367420" y="2575560"/>
          <a:ext cx="3654670" cy="1706880"/>
        </p:xfrm>
        <a:graphic>
          <a:graphicData uri="http://schemas.openxmlformats.org/drawingml/2006/table">
            <a:tbl>
              <a:tblPr/>
              <a:tblGrid>
                <a:gridCol w="641839">
                  <a:extLst>
                    <a:ext uri="{9D8B030D-6E8A-4147-A177-3AD203B41FA5}">
                      <a16:colId xmlns:a16="http://schemas.microsoft.com/office/drawing/2014/main" val="2203431576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3240601061"/>
                    </a:ext>
                  </a:extLst>
                </a:gridCol>
                <a:gridCol w="712177">
                  <a:extLst>
                    <a:ext uri="{9D8B030D-6E8A-4147-A177-3AD203B41FA5}">
                      <a16:colId xmlns:a16="http://schemas.microsoft.com/office/drawing/2014/main" val="20289504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6521218"/>
                    </a:ext>
                  </a:extLst>
                </a:gridCol>
                <a:gridCol w="779585">
                  <a:extLst>
                    <a:ext uri="{9D8B030D-6E8A-4147-A177-3AD203B41FA5}">
                      <a16:colId xmlns:a16="http://schemas.microsoft.com/office/drawing/2014/main" val="932970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s-E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 dirty="0" err="1">
                          <a:solidFill>
                            <a:srgbClr val="000000"/>
                          </a:solidFill>
                          <a:effectLst/>
                        </a:rPr>
                        <a:t>adult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infant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young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08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 b="0">
                          <a:solidFill>
                            <a:srgbClr val="000000"/>
                          </a:solidFill>
                          <a:effectLst/>
                        </a:rPr>
                        <a:t>2015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608773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</a:rPr>
                        <a:t>1538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</a:rPr>
                        <a:t>357273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</a:rPr>
                        <a:t>286483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273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 b="0">
                          <a:solidFill>
                            <a:srgbClr val="000000"/>
                          </a:solidFill>
                          <a:effectLst/>
                        </a:rPr>
                        <a:t>2016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710223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2777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</a:rPr>
                        <a:t>425534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403913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3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 b="0">
                          <a:solidFill>
                            <a:srgbClr val="000000"/>
                          </a:solidFill>
                          <a:effectLst/>
                        </a:rPr>
                        <a:t>2017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810064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3431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</a:rPr>
                        <a:t>491006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498862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265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 b="0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910128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3526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</a:rPr>
                        <a:t>552513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</a:rPr>
                        <a:t>569943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694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 b="0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1005176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3064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605400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</a:rPr>
                        <a:t>609636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41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 b="0">
                          <a:solidFill>
                            <a:srgbClr val="000000"/>
                          </a:solidFill>
                          <a:effectLst/>
                        </a:rPr>
                        <a:t>2020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</a:rPr>
                        <a:t>1082003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523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</a:rPr>
                        <a:t>650934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</a:rPr>
                        <a:t>574634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34338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946F4B1-2004-B094-EA04-E29260C13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pic>
        <p:nvPicPr>
          <p:cNvPr id="16" name="Picture 15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555302AA-F073-CBAD-6F00-A2617F01E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824666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E02CC854-4FA5-31CF-8E4F-82010DB62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166185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406172B-C25B-4A32-0950-3BBB0BEA693C}"/>
              </a:ext>
            </a:extLst>
          </p:cNvPr>
          <p:cNvSpPr txBox="1">
            <a:spLocks/>
          </p:cNvSpPr>
          <p:nvPr/>
        </p:nvSpPr>
        <p:spPr>
          <a:xfrm>
            <a:off x="1963523" y="769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s-ES" sz="4000" b="1" dirty="0"/>
              <a:t>¿Qué género tiene un rendimiento superior en el ajedrez? ¿La edad influye?</a:t>
            </a:r>
          </a:p>
        </p:txBody>
      </p:sp>
      <p:pic>
        <p:nvPicPr>
          <p:cNvPr id="19" name="Picture 18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74FB6B89-4357-199E-77FA-0E9344E52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507704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B7C572-8CED-7837-F87A-13C3532C7E98}"/>
              </a:ext>
            </a:extLst>
          </p:cNvPr>
          <p:cNvSpPr txBox="1"/>
          <p:nvPr/>
        </p:nvSpPr>
        <p:spPr>
          <a:xfrm>
            <a:off x="1963523" y="1935688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Evolución 2015 - 2020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6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5AE72-B365-69A9-AB9D-1EDC14AC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23" y="2047846"/>
            <a:ext cx="3717247" cy="2377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E1F642-4239-E7B1-AB5E-E44CECCE7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744" y="4488080"/>
            <a:ext cx="3717247" cy="23699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4E6C1A-7F4B-EDD3-9D3A-C96D0B22751C}"/>
              </a:ext>
            </a:extLst>
          </p:cNvPr>
          <p:cNvSpPr txBox="1"/>
          <p:nvPr/>
        </p:nvSpPr>
        <p:spPr>
          <a:xfrm>
            <a:off x="838771" y="2105347"/>
            <a:ext cx="782587" cy="5078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Senior</a:t>
            </a:r>
          </a:p>
          <a:p>
            <a:r>
              <a:rPr lang="es-ES_tradnl" sz="900" dirty="0"/>
              <a:t>&gt;50 años</a:t>
            </a:r>
            <a:endParaRPr lang="es-E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270A1-74E7-5BAA-CB90-2951A7FD2412}"/>
              </a:ext>
            </a:extLst>
          </p:cNvPr>
          <p:cNvSpPr txBox="1"/>
          <p:nvPr/>
        </p:nvSpPr>
        <p:spPr>
          <a:xfrm>
            <a:off x="829575" y="4581510"/>
            <a:ext cx="810799" cy="5078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Adulto</a:t>
            </a:r>
          </a:p>
          <a:p>
            <a:r>
              <a:rPr lang="es-ES_tradnl" sz="900" dirty="0"/>
              <a:t>18-50 años</a:t>
            </a:r>
            <a:endParaRPr lang="es-E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D56D1-CC9A-CC3F-8D70-EFBECDD5EC46}"/>
              </a:ext>
            </a:extLst>
          </p:cNvPr>
          <p:cNvSpPr txBox="1"/>
          <p:nvPr/>
        </p:nvSpPr>
        <p:spPr>
          <a:xfrm>
            <a:off x="6292835" y="2112618"/>
            <a:ext cx="849078" cy="5078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Joven</a:t>
            </a:r>
          </a:p>
          <a:p>
            <a:r>
              <a:rPr lang="es-ES_tradnl" sz="900" dirty="0"/>
              <a:t>8-18 años</a:t>
            </a:r>
            <a:endParaRPr lang="es-E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D9E47-55C4-5A5D-203E-9D25E875CEDF}"/>
              </a:ext>
            </a:extLst>
          </p:cNvPr>
          <p:cNvSpPr txBox="1"/>
          <p:nvPr/>
        </p:nvSpPr>
        <p:spPr>
          <a:xfrm>
            <a:off x="6292834" y="4581509"/>
            <a:ext cx="849079" cy="5078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ES_tradnl" dirty="0"/>
              <a:t>Infante</a:t>
            </a:r>
          </a:p>
          <a:p>
            <a:r>
              <a:rPr lang="es-ES_tradnl" sz="900" dirty="0"/>
              <a:t>0-8 años</a:t>
            </a:r>
            <a:endParaRPr lang="es-ES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E3B90E-7770-D5CB-B1BB-327ABA41E0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603"/>
          <a:stretch/>
        </p:blipFill>
        <p:spPr>
          <a:xfrm>
            <a:off x="7500123" y="2094845"/>
            <a:ext cx="3463394" cy="2171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FC82EB-E873-B456-BA67-C0E56B661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129" y="4534237"/>
            <a:ext cx="3561465" cy="22776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6ABDBE-C6F1-F513-74E5-CDC915B21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25E5D-0821-BE58-E95F-D8DAFC35F6C8}"/>
              </a:ext>
            </a:extLst>
          </p:cNvPr>
          <p:cNvSpPr txBox="1"/>
          <p:nvPr/>
        </p:nvSpPr>
        <p:spPr>
          <a:xfrm>
            <a:off x="1977744" y="1847349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Año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6" name="Picture 25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4B544222-AE4B-2E6A-4513-3AE602D35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824666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A5D973E6-57EF-4D77-1CCD-CC3ECFFBE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166185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B0500D3C-1472-64BB-A614-E4433048D0C9}"/>
              </a:ext>
            </a:extLst>
          </p:cNvPr>
          <p:cNvSpPr txBox="1">
            <a:spLocks/>
          </p:cNvSpPr>
          <p:nvPr/>
        </p:nvSpPr>
        <p:spPr>
          <a:xfrm>
            <a:off x="1963523" y="769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s-ES" sz="4000" b="1" dirty="0"/>
              <a:t>¿Qué género tiene un rendimiento superior en el ajedrez? ¿La edad influye?</a:t>
            </a:r>
          </a:p>
        </p:txBody>
      </p:sp>
      <p:pic>
        <p:nvPicPr>
          <p:cNvPr id="29" name="Picture 28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F87AFB8C-9CD9-957E-DF22-D4D92FC87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507704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2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46F4B1-2004-B094-EA04-E29260C13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pic>
        <p:nvPicPr>
          <p:cNvPr id="16" name="Picture 15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555302AA-F073-CBAD-6F00-A2617F01E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824666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E02CC854-4FA5-31CF-8E4F-82010DB62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166185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406172B-C25B-4A32-0950-3BBB0BEA693C}"/>
              </a:ext>
            </a:extLst>
          </p:cNvPr>
          <p:cNvSpPr txBox="1">
            <a:spLocks/>
          </p:cNvSpPr>
          <p:nvPr/>
        </p:nvSpPr>
        <p:spPr>
          <a:xfrm>
            <a:off x="1963523" y="769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s-ES" sz="4000" b="1" dirty="0"/>
              <a:t>¿Qué género tiene un rendimiento superior en el ajedrez? ¿La edad influye?</a:t>
            </a:r>
          </a:p>
        </p:txBody>
      </p:sp>
      <p:pic>
        <p:nvPicPr>
          <p:cNvPr id="19" name="Picture 18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74FB6B89-4357-199E-77FA-0E9344E52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507704" y="966324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B7C572-8CED-7837-F87A-13C3532C7E98}"/>
              </a:ext>
            </a:extLst>
          </p:cNvPr>
          <p:cNvSpPr txBox="1"/>
          <p:nvPr/>
        </p:nvSpPr>
        <p:spPr>
          <a:xfrm>
            <a:off x="1963523" y="1935688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Conclusiones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34281-E887-1897-D164-AEB83B5DCCA8}"/>
              </a:ext>
            </a:extLst>
          </p:cNvPr>
          <p:cNvSpPr txBox="1"/>
          <p:nvPr/>
        </p:nvSpPr>
        <p:spPr>
          <a:xfrm>
            <a:off x="2092569" y="2453054"/>
            <a:ext cx="905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 Hay una gran tendencia en dejar el ajedrez a los 20 años. Las edades posteriores tienden a perdurar más y a jugar más campeonatos internacionales.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E8BA1-4116-8CA2-CFEA-D36CE198DD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8"/>
          <a:stretch/>
        </p:blipFill>
        <p:spPr>
          <a:xfrm>
            <a:off x="286875" y="2384109"/>
            <a:ext cx="1386384" cy="859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67E69-462B-CADE-98B8-E6AE73DA6DF0}"/>
              </a:ext>
            </a:extLst>
          </p:cNvPr>
          <p:cNvSpPr txBox="1"/>
          <p:nvPr/>
        </p:nvSpPr>
        <p:spPr>
          <a:xfrm>
            <a:off x="2092569" y="3429000"/>
            <a:ext cx="905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 Hay una gran tendencia en dejar el ajedrez a los 20 años. Las edades posteriores tienden a perdurar más y a jugar más campeonatos internacionales.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3B7B3-8B01-B977-AAB3-90FA3B563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75" y="3385026"/>
            <a:ext cx="1386384" cy="822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6C060-73BE-8F6D-0475-A566769397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1603"/>
          <a:stretch/>
        </p:blipFill>
        <p:spPr>
          <a:xfrm>
            <a:off x="285507" y="4404948"/>
            <a:ext cx="1311019" cy="822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B7ADD-031F-F7F3-C479-0825A4ABFC16}"/>
              </a:ext>
            </a:extLst>
          </p:cNvPr>
          <p:cNvSpPr txBox="1"/>
          <p:nvPr/>
        </p:nvSpPr>
        <p:spPr>
          <a:xfrm>
            <a:off x="2092569" y="4404946"/>
            <a:ext cx="905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 Hay una gran tendencia en dejar el ajedrez a los 20 años. Las edades posteriores tienden a perdurar más y a jugar más campeonatos internacionales.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72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625312B-4DD6-1465-DDE3-6D3A14C10A3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91EBD-CDFB-9288-7BCF-B33B9F55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071" y="601528"/>
            <a:ext cx="10515600" cy="1325563"/>
          </a:xfrm>
        </p:spPr>
        <p:txBody>
          <a:bodyPr/>
          <a:lstStyle/>
          <a:p>
            <a:r>
              <a:rPr lang="es-ES_tradnl" b="1" dirty="0"/>
              <a:t>Introducción</a:t>
            </a:r>
            <a:endParaRPr lang="es-E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FB488B4-8DF3-F7AA-0692-8CD198B2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61" y="1927091"/>
            <a:ext cx="8406675" cy="41077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D46D35-BFEA-75E2-0206-0A314252B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2CC002-7D3B-083F-348B-C7BF0C3E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61" y="1927091"/>
            <a:ext cx="8406675" cy="4107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12057-E0E4-5624-FD70-EDCC72640B5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91EBD-CDFB-9288-7BCF-B33B9F55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21" y="644975"/>
            <a:ext cx="10515600" cy="1325563"/>
          </a:xfrm>
        </p:spPr>
        <p:txBody>
          <a:bodyPr/>
          <a:lstStyle/>
          <a:p>
            <a:r>
              <a:rPr lang="es-ES_tradnl" b="1" dirty="0"/>
              <a:t>Introducción</a:t>
            </a:r>
            <a:endParaRPr lang="es-E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2351-58BA-D10C-5080-69CF1EB0E6A9}"/>
              </a:ext>
            </a:extLst>
          </p:cNvPr>
          <p:cNvSpPr/>
          <p:nvPr/>
        </p:nvSpPr>
        <p:spPr>
          <a:xfrm>
            <a:off x="1705861" y="3076575"/>
            <a:ext cx="1836058" cy="1140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DAD689-4D3F-7C84-8BE5-F1CF81F02DDF}"/>
              </a:ext>
            </a:extLst>
          </p:cNvPr>
          <p:cNvCxnSpPr/>
          <p:nvPr/>
        </p:nvCxnSpPr>
        <p:spPr>
          <a:xfrm>
            <a:off x="1183619" y="2522659"/>
            <a:ext cx="404446" cy="553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16DEB43-9E7D-05F0-E568-AA40F68E1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8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17FEB8-7237-990C-F76E-73679EFADB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91EBD-CDFB-9288-7BCF-B33B9F55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021" y="573008"/>
            <a:ext cx="10515600" cy="1325563"/>
          </a:xfrm>
        </p:spPr>
        <p:txBody>
          <a:bodyPr/>
          <a:lstStyle/>
          <a:p>
            <a:r>
              <a:rPr lang="es-ES_tradnl" b="1" dirty="0"/>
              <a:t>Introducción</a:t>
            </a:r>
            <a:endParaRPr lang="es-E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411FE-77F9-084B-0BCB-291E29DC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1887424"/>
            <a:ext cx="7888166" cy="4475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FFA321-EB92-E9A2-D81D-8C60E89E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7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17FEB8-7237-990C-F76E-73679EFADB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91EBD-CDFB-9288-7BCF-B33B9F55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864" y="703147"/>
            <a:ext cx="10515600" cy="1325563"/>
          </a:xfrm>
        </p:spPr>
        <p:txBody>
          <a:bodyPr/>
          <a:lstStyle/>
          <a:p>
            <a:r>
              <a:rPr lang="es-ES_tradnl" b="1" dirty="0"/>
              <a:t>Introducción</a:t>
            </a:r>
            <a:endParaRPr lang="es-E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5E351-FDBB-9C0B-AD85-AF362B2DB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pic>
        <p:nvPicPr>
          <p:cNvPr id="14338" name="Picture 2" descr="Un experimento llamado Judit Polgar - El Cohete a la Luna">
            <a:extLst>
              <a:ext uri="{FF2B5EF4-FFF2-40B4-BE49-F238E27FC236}">
                <a16:creationId xmlns:a16="http://schemas.microsoft.com/office/drawing/2014/main" id="{A44C197F-ECFE-F1D1-6EA3-586866A80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3" y="2043192"/>
            <a:ext cx="3785802" cy="261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E8D38-631D-E5FC-EAC6-E843B6D138A8}"/>
              </a:ext>
            </a:extLst>
          </p:cNvPr>
          <p:cNvSpPr txBox="1"/>
          <p:nvPr/>
        </p:nvSpPr>
        <p:spPr>
          <a:xfrm>
            <a:off x="762970" y="4700800"/>
            <a:ext cx="3809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i="1" dirty="0"/>
              <a:t>Judith </a:t>
            </a:r>
            <a:r>
              <a:rPr lang="es-ES_tradnl" sz="1100" i="1" dirty="0" err="1"/>
              <a:t>Polgar</a:t>
            </a:r>
            <a:r>
              <a:rPr lang="es-ES_tradnl" sz="1100" i="1" dirty="0"/>
              <a:t>, jugadora de élite de ajedrez</a:t>
            </a:r>
            <a:endParaRPr lang="es-ES" sz="1100" i="1" dirty="0"/>
          </a:p>
        </p:txBody>
      </p:sp>
      <p:pic>
        <p:nvPicPr>
          <p:cNvPr id="7" name="Picture 6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5E4299CF-3FE6-674F-8877-843A8F946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4878647" y="2043192"/>
            <a:ext cx="265260" cy="4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C6CEFF-08CB-E61E-7A0D-24FB94EC6812}"/>
              </a:ext>
            </a:extLst>
          </p:cNvPr>
          <p:cNvSpPr txBox="1">
            <a:spLocks/>
          </p:cNvSpPr>
          <p:nvPr/>
        </p:nvSpPr>
        <p:spPr>
          <a:xfrm>
            <a:off x="5143907" y="2028710"/>
            <a:ext cx="6510704" cy="926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/>
              <a:t>¿Cuál es el género predominante en el ajedrez?</a:t>
            </a:r>
          </a:p>
        </p:txBody>
      </p:sp>
      <p:pic>
        <p:nvPicPr>
          <p:cNvPr id="9" name="Picture 8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F3410415-961E-09BC-2A57-8428564BF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4897733" y="2788531"/>
            <a:ext cx="265260" cy="4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D088D357-DA87-4736-8287-D4BD5CB84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5162993" y="2788531"/>
            <a:ext cx="265260" cy="4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3FAE30-A632-AF69-2938-1C69B9DA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783" y="2761952"/>
            <a:ext cx="6510704" cy="926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¿Cuál es la distribución de ajedrecistas por continentes y país?</a:t>
            </a:r>
          </a:p>
        </p:txBody>
      </p:sp>
      <p:pic>
        <p:nvPicPr>
          <p:cNvPr id="12" name="Picture 11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B78E9CE2-BCE8-7967-E9D9-7094E0EC2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4915300" y="3792523"/>
            <a:ext cx="265260" cy="4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1C684D30-B97F-80A0-91A3-DDD0F38FC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5180560" y="3792523"/>
            <a:ext cx="265260" cy="4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B9A0A822-E61B-8CE7-D8EB-215521366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5445820" y="3792523"/>
            <a:ext cx="265260" cy="4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473EA72-ECB2-5D15-5E28-1F989CA4D434}"/>
              </a:ext>
            </a:extLst>
          </p:cNvPr>
          <p:cNvSpPr txBox="1">
            <a:spLocks/>
          </p:cNvSpPr>
          <p:nvPr/>
        </p:nvSpPr>
        <p:spPr>
          <a:xfrm>
            <a:off x="5711080" y="3761732"/>
            <a:ext cx="6510704" cy="445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¿Qué género tiene un rendimiento superior en el ajedrez? </a:t>
            </a:r>
            <a:r>
              <a:rPr lang="es-ES_tradnl" sz="2400" dirty="0"/>
              <a:t>¿La edad influye?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04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91EBD-CDFB-9288-7BCF-B33B9F55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92" y="751509"/>
            <a:ext cx="10958029" cy="1325563"/>
          </a:xfrm>
        </p:spPr>
        <p:txBody>
          <a:bodyPr/>
          <a:lstStyle/>
          <a:p>
            <a:r>
              <a:rPr lang="es-ES_tradnl" b="1" dirty="0"/>
              <a:t>¿Cuál es el género predominante en el ajedrez?</a:t>
            </a:r>
            <a:endParaRPr lang="es-ES" b="1" dirty="0"/>
          </a:p>
        </p:txBody>
      </p:sp>
      <p:pic>
        <p:nvPicPr>
          <p:cNvPr id="3" name="Picture 2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F5BEE2D7-7BB4-3528-A247-3E7DC300C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742487" y="1147285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FFF779-B77C-9CD1-B51A-6D9242483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FA1029-6184-4C6C-6CBC-0DCC3CD63D9E}"/>
              </a:ext>
            </a:extLst>
          </p:cNvPr>
          <p:cNvSpPr txBox="1"/>
          <p:nvPr/>
        </p:nvSpPr>
        <p:spPr>
          <a:xfrm>
            <a:off x="1261233" y="1706974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Evolución 2015 - 2020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B984CA-9194-6464-D89C-56B967310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57" y="2299735"/>
            <a:ext cx="6592143" cy="39060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5339DA-4E94-B903-0FA5-6E2607F0B5AC}"/>
              </a:ext>
            </a:extLst>
          </p:cNvPr>
          <p:cNvSpPr txBox="1"/>
          <p:nvPr/>
        </p:nvSpPr>
        <p:spPr>
          <a:xfrm>
            <a:off x="7439025" y="2462579"/>
            <a:ext cx="3719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_tradnl" dirty="0">
                <a:sym typeface="Wingdings" panose="05000000000000000000" pitchFamily="2" charset="2"/>
              </a:rPr>
              <a:t>Los hombres son el género más predominante en el ajedrez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_tradnl" dirty="0">
                <a:sym typeface="Wingdings" panose="05000000000000000000" pitchFamily="2" charset="2"/>
              </a:rPr>
              <a:t>Con los años, la variación en este % es poca.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56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C08A3D-CB68-3297-7E52-9586C0AB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5" y="2718515"/>
            <a:ext cx="6173980" cy="366125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A94DF3-34B6-092E-50B9-C953AA8CE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23810"/>
              </p:ext>
            </p:extLst>
          </p:nvPr>
        </p:nvGraphicFramePr>
        <p:xfrm>
          <a:off x="6858500" y="2868624"/>
          <a:ext cx="5204955" cy="2286000"/>
        </p:xfrm>
        <a:graphic>
          <a:graphicData uri="http://schemas.openxmlformats.org/drawingml/2006/table">
            <a:tbl>
              <a:tblPr/>
              <a:tblGrid>
                <a:gridCol w="743565">
                  <a:extLst>
                    <a:ext uri="{9D8B030D-6E8A-4147-A177-3AD203B41FA5}">
                      <a16:colId xmlns:a16="http://schemas.microsoft.com/office/drawing/2014/main" val="682447989"/>
                    </a:ext>
                  </a:extLst>
                </a:gridCol>
                <a:gridCol w="743565">
                  <a:extLst>
                    <a:ext uri="{9D8B030D-6E8A-4147-A177-3AD203B41FA5}">
                      <a16:colId xmlns:a16="http://schemas.microsoft.com/office/drawing/2014/main" val="220894817"/>
                    </a:ext>
                  </a:extLst>
                </a:gridCol>
                <a:gridCol w="743565">
                  <a:extLst>
                    <a:ext uri="{9D8B030D-6E8A-4147-A177-3AD203B41FA5}">
                      <a16:colId xmlns:a16="http://schemas.microsoft.com/office/drawing/2014/main" val="3143075314"/>
                    </a:ext>
                  </a:extLst>
                </a:gridCol>
                <a:gridCol w="743565">
                  <a:extLst>
                    <a:ext uri="{9D8B030D-6E8A-4147-A177-3AD203B41FA5}">
                      <a16:colId xmlns:a16="http://schemas.microsoft.com/office/drawing/2014/main" val="2774303108"/>
                    </a:ext>
                  </a:extLst>
                </a:gridCol>
                <a:gridCol w="743565">
                  <a:extLst>
                    <a:ext uri="{9D8B030D-6E8A-4147-A177-3AD203B41FA5}">
                      <a16:colId xmlns:a16="http://schemas.microsoft.com/office/drawing/2014/main" val="3081376322"/>
                    </a:ext>
                  </a:extLst>
                </a:gridCol>
                <a:gridCol w="743565">
                  <a:extLst>
                    <a:ext uri="{9D8B030D-6E8A-4147-A177-3AD203B41FA5}">
                      <a16:colId xmlns:a16="http://schemas.microsoft.com/office/drawing/2014/main" val="1691530465"/>
                    </a:ext>
                  </a:extLst>
                </a:gridCol>
                <a:gridCol w="743565">
                  <a:extLst>
                    <a:ext uri="{9D8B030D-6E8A-4147-A177-3AD203B41FA5}">
                      <a16:colId xmlns:a16="http://schemas.microsoft.com/office/drawing/2014/main" val="269297668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r" fontAlgn="ctr"/>
                      <a:endParaRPr lang="es-ES" sz="1100" dirty="0"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dirty="0">
                          <a:effectLst/>
                        </a:rPr>
                        <a:t>2015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>
                          <a:effectLst/>
                        </a:rPr>
                        <a:t>2016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>
                          <a:effectLst/>
                        </a:rPr>
                        <a:t>2017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dirty="0">
                          <a:effectLst/>
                        </a:rPr>
                        <a:t>2018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>
                          <a:effectLst/>
                        </a:rPr>
                        <a:t>2019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>
                          <a:effectLst/>
                        </a:rPr>
                        <a:t>2020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25799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b="0">
                          <a:effectLst/>
                        </a:rPr>
                        <a:t>América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35249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33544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31263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29524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13608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96353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b="0">
                          <a:effectLst/>
                        </a:rPr>
                        <a:t>Asia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68620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64636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65302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50041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20123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4463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b="0" dirty="0">
                          <a:effectLst/>
                        </a:rPr>
                        <a:t>Australia y Oceanía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2659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2570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3028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2716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1185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3027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b="0">
                          <a:effectLst/>
                        </a:rPr>
                        <a:t>Europa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175810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154343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127408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99671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47478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2899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b="0" dirty="0">
                          <a:effectLst/>
                        </a:rPr>
                        <a:t>África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6042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5823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5746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5214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</a:rPr>
                        <a:t>2424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5927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C733D8F-C5C0-44AC-F8A0-E3F6B4F91BCC}"/>
              </a:ext>
            </a:extLst>
          </p:cNvPr>
          <p:cNvSpPr txBox="1"/>
          <p:nvPr/>
        </p:nvSpPr>
        <p:spPr>
          <a:xfrm>
            <a:off x="6843228" y="5302382"/>
            <a:ext cx="533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  <a:sym typeface="Wingdings" panose="05000000000000000000" pitchFamily="2" charset="2"/>
              </a:rPr>
              <a:t>Cada año aumentan menos jugadores que el año anterior.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  <a:sym typeface="Wingdings" panose="05000000000000000000" pitchFamily="2" charset="2"/>
              </a:rPr>
              <a:t>¿Factores sociales? ¿Contexto histórico? (COVID-19)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B9551-47C4-AA8B-07D5-31A3C83F8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694F2D-199A-A3A4-EF23-ECC702BF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428" y="11472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¿</a:t>
            </a:r>
            <a:r>
              <a:rPr lang="es-ES" sz="4400" b="1" dirty="0"/>
              <a:t>Cuál es la distribución de ajedrecistas por continentes y país?</a:t>
            </a:r>
            <a:br>
              <a:rPr lang="es-ES" sz="4400" dirty="0"/>
            </a:br>
            <a:endParaRPr lang="es-ES" b="1" dirty="0"/>
          </a:p>
        </p:txBody>
      </p:sp>
      <p:pic>
        <p:nvPicPr>
          <p:cNvPr id="7" name="Picture 6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2783200D-4A69-9C7A-ACE5-EE45B0C79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742487" y="1147285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508BB6BA-6FD4-53C0-069F-E95901E93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084006" y="1147285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BE981D-4A96-9F19-805F-CCD5B711AB17}"/>
              </a:ext>
            </a:extLst>
          </p:cNvPr>
          <p:cNvSpPr txBox="1"/>
          <p:nvPr/>
        </p:nvSpPr>
        <p:spPr>
          <a:xfrm>
            <a:off x="1656887" y="2048214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Evolución 2015 - 2020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5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05320-A391-EBF3-3895-CE1565307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"/>
          <a:stretch/>
        </p:blipFill>
        <p:spPr>
          <a:xfrm>
            <a:off x="1004218" y="2431904"/>
            <a:ext cx="7272097" cy="4275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BB39AF-983F-FC2A-B744-3060CFB69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9E147C-4F01-AED1-2C4E-F6536BC3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626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¿</a:t>
            </a:r>
            <a:r>
              <a:rPr lang="es-ES" sz="4400" b="1" dirty="0"/>
              <a:t>Cuál es la distribución de ajedrecistas por continentes y país?</a:t>
            </a:r>
            <a:br>
              <a:rPr lang="es-ES" sz="4400" dirty="0"/>
            </a:br>
            <a:endParaRPr lang="es-ES" b="1" dirty="0"/>
          </a:p>
        </p:txBody>
      </p:sp>
      <p:pic>
        <p:nvPicPr>
          <p:cNvPr id="10" name="Picture 9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0C9601CA-E3AE-6ED3-1B01-342949741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833459" y="962647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8BE0BD95-61C9-8366-0FC6-27FAC7CF4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174978" y="962647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6924CE-5FC4-5D25-DA65-6086FA15E62F}"/>
              </a:ext>
            </a:extLst>
          </p:cNvPr>
          <p:cNvSpPr txBox="1"/>
          <p:nvPr/>
        </p:nvSpPr>
        <p:spPr>
          <a:xfrm>
            <a:off x="1676400" y="1852226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Evolución 2015 - 2020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4FC13-6F5F-A7D2-F810-D91CCD1645C1}"/>
              </a:ext>
            </a:extLst>
          </p:cNvPr>
          <p:cNvSpPr txBox="1"/>
          <p:nvPr/>
        </p:nvSpPr>
        <p:spPr>
          <a:xfrm>
            <a:off x="8336799" y="2551837"/>
            <a:ext cx="35514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_tradnl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A</a:t>
            </a:r>
            <a:r>
              <a:rPr lang="es-ES" dirty="0" err="1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nteriormente</a:t>
            </a:r>
            <a:r>
              <a:rPr lang="es-ES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, hemos visto que Europa era el país que más aumentaba en jugadores, pero aquí vemos que Rusia es el país con más ventaja con respecto a los demás.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257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185A1C-13CD-393F-EA5A-1C26680C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033073" y="3339548"/>
            <a:ext cx="4158927" cy="3518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91EBD-CDFB-9288-7BCF-B33B9F55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428" y="11472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¿</a:t>
            </a:r>
            <a:r>
              <a:rPr lang="es-ES" sz="4400" b="1" dirty="0"/>
              <a:t>Cuál es la distribución de ajedrecistas por continentes y país?</a:t>
            </a:r>
            <a:br>
              <a:rPr lang="es-ES" sz="4400" dirty="0"/>
            </a:br>
            <a:endParaRPr lang="es-ES" b="1" dirty="0"/>
          </a:p>
        </p:txBody>
      </p:sp>
      <p:pic>
        <p:nvPicPr>
          <p:cNvPr id="3" name="Picture 2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F5BEE2D7-7BB4-3528-A247-3E7DC300C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742487" y="1147285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o De La Línea De Piezas De Ajedrez. Ilustración Del Contorno Vectorial  Del Caballo De La Reina Del Peón. Tablero De Ajedrez Ilustración del Vector  - Ilustración de caballo, reina: 181802672">
            <a:extLst>
              <a:ext uri="{FF2B5EF4-FFF2-40B4-BE49-F238E27FC236}">
                <a16:creationId xmlns:a16="http://schemas.microsoft.com/office/drawing/2014/main" id="{416F11C5-0ACC-582C-D7BE-A678F0F39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7" t="39427" r="69916" b="44601"/>
          <a:stretch/>
        </p:blipFill>
        <p:spPr bwMode="auto">
          <a:xfrm>
            <a:off x="1084006" y="1147285"/>
            <a:ext cx="341519" cy="5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C9B048-5A1A-234B-D281-BF4AB911B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71" y="2660193"/>
            <a:ext cx="6572713" cy="3872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FFF779-B77C-9CD1-B51A-6D9242483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184"/>
            <a:ext cx="12192000" cy="738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0D8D00-7329-7448-D262-D23EA9BF7316}"/>
              </a:ext>
            </a:extLst>
          </p:cNvPr>
          <p:cNvSpPr txBox="1"/>
          <p:nvPr/>
        </p:nvSpPr>
        <p:spPr>
          <a:xfrm>
            <a:off x="1656887" y="2048214"/>
            <a:ext cx="341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u="sng" dirty="0">
                <a:solidFill>
                  <a:schemeClr val="bg2">
                    <a:lumMod val="50000"/>
                  </a:schemeClr>
                </a:solidFill>
              </a:rPr>
              <a:t>Año 2020</a:t>
            </a:r>
            <a:endParaRPr lang="es-ES" sz="16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90776-814C-1701-744B-6FCF53DF8D31}"/>
              </a:ext>
            </a:extLst>
          </p:cNvPr>
          <p:cNvSpPr txBox="1"/>
          <p:nvPr/>
        </p:nvSpPr>
        <p:spPr>
          <a:xfrm>
            <a:off x="7750371" y="2750086"/>
            <a:ext cx="39258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_tradnl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Se mantiene la relación 90% M – 10% F en todos los continentes.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237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26441</TotalTime>
  <Words>714</Words>
  <Application>Microsoft Office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Introducción</vt:lpstr>
      <vt:lpstr>Introducción</vt:lpstr>
      <vt:lpstr>Introducción</vt:lpstr>
      <vt:lpstr>Introducción</vt:lpstr>
      <vt:lpstr>¿Cuál es el género predominante en el ajedrez?</vt:lpstr>
      <vt:lpstr>¿Cuál es la distribución de ajedrecistas por continentes y país? </vt:lpstr>
      <vt:lpstr>¿Cuál es la distribución de ajedrecistas por continentes y país? </vt:lpstr>
      <vt:lpstr>¿Cuál es la distribución de ajedrecistas por continentes y país? </vt:lpstr>
      <vt:lpstr>¿Cuál es la distribución de ajedrecistas por continentes y país?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Ortin, Raquel</dc:creator>
  <cp:lastModifiedBy>Julian Ortin, Raquel</cp:lastModifiedBy>
  <cp:revision>79</cp:revision>
  <dcterms:created xsi:type="dcterms:W3CDTF">2024-03-23T10:49:40Z</dcterms:created>
  <dcterms:modified xsi:type="dcterms:W3CDTF">2024-04-18T21:58:21Z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2024-03-23T11:20:06Z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b99a3514-5f9d-4d6b-928a-f1904102b67d</vt:lpwstr>
  </property>
  <property fmtid="{D5CDD505-2E9C-101B-9397-08002B2CF9AE}" pid="8" name="MSIP_Label_ea60d57e-af5b-4752-ac57-3e4f28ca11dc_ContentBits">
    <vt:lpwstr>0</vt:lpwstr>
  </property>
</Properties>
</file>