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7" r:id="rId5"/>
    <p:sldId id="259" r:id="rId6"/>
    <p:sldId id="260" r:id="rId7"/>
    <p:sldId id="261" r:id="rId8"/>
    <p:sldId id="262" r:id="rId9"/>
    <p:sldId id="346" r:id="rId1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PE" dirty="0"/>
              <a:t>Exactitud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Train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Hoja1!$A$2:$A$7</c:f>
              <c:strCache>
                <c:ptCount val="6"/>
                <c:pt idx="0">
                  <c:v>Arboles de decisión</c:v>
                </c:pt>
                <c:pt idx="1">
                  <c:v>Regresion Logistica</c:v>
                </c:pt>
                <c:pt idx="2">
                  <c:v>Bagging</c:v>
                </c:pt>
                <c:pt idx="3">
                  <c:v>Bosques aleatorios</c:v>
                </c:pt>
                <c:pt idx="4">
                  <c:v>KNN</c:v>
                </c:pt>
                <c:pt idx="5">
                  <c:v>Redes neuronales</c:v>
                </c:pt>
              </c:strCache>
            </c:strRef>
          </c:cat>
          <c:val>
            <c:numRef>
              <c:f>Hoja1!$B$2:$B$7</c:f>
              <c:numCache>
                <c:formatCode>General</c:formatCode>
                <c:ptCount val="6"/>
                <c:pt idx="0">
                  <c:v>0.7</c:v>
                </c:pt>
                <c:pt idx="1">
                  <c:v>0.74</c:v>
                </c:pt>
                <c:pt idx="2">
                  <c:v>0.98</c:v>
                </c:pt>
                <c:pt idx="3">
                  <c:v>0.99</c:v>
                </c:pt>
                <c:pt idx="4">
                  <c:v>0.99</c:v>
                </c:pt>
                <c:pt idx="5">
                  <c:v>0.77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F5-4FA2-9A60-C10599FCFBE3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Test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Hoja1!$A$2:$A$7</c:f>
              <c:strCache>
                <c:ptCount val="6"/>
                <c:pt idx="0">
                  <c:v>Arboles de decisión</c:v>
                </c:pt>
                <c:pt idx="1">
                  <c:v>Regresion Logistica</c:v>
                </c:pt>
                <c:pt idx="2">
                  <c:v>Bagging</c:v>
                </c:pt>
                <c:pt idx="3">
                  <c:v>Bosques aleatorios</c:v>
                </c:pt>
                <c:pt idx="4">
                  <c:v>KNN</c:v>
                </c:pt>
                <c:pt idx="5">
                  <c:v>Redes neuronales</c:v>
                </c:pt>
              </c:strCache>
            </c:strRef>
          </c:cat>
          <c:val>
            <c:numRef>
              <c:f>Hoja1!$C$2:$C$7</c:f>
              <c:numCache>
                <c:formatCode>General</c:formatCode>
                <c:ptCount val="6"/>
                <c:pt idx="0">
                  <c:v>0.7</c:v>
                </c:pt>
                <c:pt idx="1">
                  <c:v>0.73</c:v>
                </c:pt>
                <c:pt idx="2">
                  <c:v>0.71</c:v>
                </c:pt>
                <c:pt idx="3">
                  <c:v>0.73</c:v>
                </c:pt>
                <c:pt idx="4">
                  <c:v>0.65</c:v>
                </c:pt>
                <c:pt idx="5">
                  <c:v>0.74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6F5-4FA2-9A60-C10599FCFBE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765512944"/>
        <c:axId val="765513360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Hoja1!$C$1</c15:sqref>
                        </c15:formulaRef>
                      </c:ext>
                    </c:extLst>
                    <c:strCache>
                      <c:ptCount val="1"/>
                      <c:pt idx="0">
                        <c:v>Test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-5400000" spcFirstLastPara="1" vertOverflow="clip" horzOverflow="clip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064" b="0" i="0" u="none" strike="noStrike" kern="12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s-PE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Hoja1!$A$2:$A$7</c15:sqref>
                        </c15:formulaRef>
                      </c:ext>
                    </c:extLst>
                    <c:strCache>
                      <c:ptCount val="6"/>
                      <c:pt idx="0">
                        <c:v>Arboles de decisión</c:v>
                      </c:pt>
                      <c:pt idx="1">
                        <c:v>Regresion Logistica</c:v>
                      </c:pt>
                      <c:pt idx="2">
                        <c:v>Bagging</c:v>
                      </c:pt>
                      <c:pt idx="3">
                        <c:v>Bosques aleatorios</c:v>
                      </c:pt>
                      <c:pt idx="4">
                        <c:v>KNN</c:v>
                      </c:pt>
                      <c:pt idx="5">
                        <c:v>Redes neuronales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Hoja1!$C$2:$C$7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0.7</c:v>
                      </c:pt>
                      <c:pt idx="1">
                        <c:v>0.73</c:v>
                      </c:pt>
                      <c:pt idx="2">
                        <c:v>0.71</c:v>
                      </c:pt>
                      <c:pt idx="3">
                        <c:v>0.73</c:v>
                      </c:pt>
                      <c:pt idx="4">
                        <c:v>0.65</c:v>
                      </c:pt>
                      <c:pt idx="5">
                        <c:v>0.74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C6F5-4FA2-9A60-C10599FCFBE3}"/>
                  </c:ext>
                </c:extLst>
              </c15:ser>
            </c15:filteredBarSeries>
          </c:ext>
        </c:extLst>
      </c:barChart>
      <c:catAx>
        <c:axId val="7655129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765513360"/>
        <c:crosses val="autoZero"/>
        <c:auto val="1"/>
        <c:lblAlgn val="ctr"/>
        <c:lblOffset val="100"/>
        <c:noMultiLvlLbl val="0"/>
      </c:catAx>
      <c:valAx>
        <c:axId val="7655133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65512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PE" dirty="0"/>
              <a:t>Precisión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title>
    <c:autoTitleDeleted val="0"/>
    <c:plotArea>
      <c:layout>
        <c:manualLayout>
          <c:layoutTarget val="inner"/>
          <c:xMode val="edge"/>
          <c:yMode val="edge"/>
          <c:x val="2.1271022302080674E-2"/>
          <c:y val="0.38364600529901355"/>
          <c:w val="0.95320375093542253"/>
          <c:h val="0.446806236483302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Train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Hoja1!$A$2:$A$7</c:f>
              <c:strCache>
                <c:ptCount val="6"/>
                <c:pt idx="0">
                  <c:v>Arboles de decisión</c:v>
                </c:pt>
                <c:pt idx="1">
                  <c:v>Regresion Logistica</c:v>
                </c:pt>
                <c:pt idx="2">
                  <c:v>Bagging</c:v>
                </c:pt>
                <c:pt idx="3">
                  <c:v>Bosques aleatorios</c:v>
                </c:pt>
                <c:pt idx="4">
                  <c:v>KNN</c:v>
                </c:pt>
                <c:pt idx="5">
                  <c:v>Redes neuronales</c:v>
                </c:pt>
              </c:strCache>
            </c:strRef>
          </c:cat>
          <c:val>
            <c:numRef>
              <c:f>Hoja1!$B$2:$B$7</c:f>
              <c:numCache>
                <c:formatCode>General</c:formatCode>
                <c:ptCount val="6"/>
                <c:pt idx="0">
                  <c:v>0.47</c:v>
                </c:pt>
                <c:pt idx="1">
                  <c:v>0.63</c:v>
                </c:pt>
                <c:pt idx="2">
                  <c:v>0.96</c:v>
                </c:pt>
                <c:pt idx="3">
                  <c:v>0.99</c:v>
                </c:pt>
                <c:pt idx="4">
                  <c:v>0.99</c:v>
                </c:pt>
                <c:pt idx="5">
                  <c:v>0.64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9F-4A9C-8ABA-B92AE011612B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Test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Hoja1!$A$2:$A$7</c:f>
              <c:strCache>
                <c:ptCount val="6"/>
                <c:pt idx="0">
                  <c:v>Arboles de decisión</c:v>
                </c:pt>
                <c:pt idx="1">
                  <c:v>Regresion Logistica</c:v>
                </c:pt>
                <c:pt idx="2">
                  <c:v>Bagging</c:v>
                </c:pt>
                <c:pt idx="3">
                  <c:v>Bosques aleatorios</c:v>
                </c:pt>
                <c:pt idx="4">
                  <c:v>KNN</c:v>
                </c:pt>
                <c:pt idx="5">
                  <c:v>Redes neuronales</c:v>
                </c:pt>
              </c:strCache>
            </c:strRef>
          </c:cat>
          <c:val>
            <c:numRef>
              <c:f>Hoja1!$C$2:$C$7</c:f>
              <c:numCache>
                <c:formatCode>General</c:formatCode>
                <c:ptCount val="6"/>
                <c:pt idx="0">
                  <c:v>0.47</c:v>
                </c:pt>
                <c:pt idx="1">
                  <c:v>0.62</c:v>
                </c:pt>
                <c:pt idx="2">
                  <c:v>0.6</c:v>
                </c:pt>
                <c:pt idx="3">
                  <c:v>0.64</c:v>
                </c:pt>
                <c:pt idx="4">
                  <c:v>0.57999999999999996</c:v>
                </c:pt>
                <c:pt idx="5">
                  <c:v>0.61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9F-4A9C-8ABA-B92AE011612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765512944"/>
        <c:axId val="765513360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Hoja1!$C$1</c15:sqref>
                        </c15:formulaRef>
                      </c:ext>
                    </c:extLst>
                    <c:strCache>
                      <c:ptCount val="1"/>
                      <c:pt idx="0">
                        <c:v>Test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-5400000" spcFirstLastPara="1" vertOverflow="clip" horzOverflow="clip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064" b="0" i="0" u="none" strike="noStrike" kern="12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s-PE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Hoja1!$A$2:$A$7</c15:sqref>
                        </c15:formulaRef>
                      </c:ext>
                    </c:extLst>
                    <c:strCache>
                      <c:ptCount val="6"/>
                      <c:pt idx="0">
                        <c:v>Arboles de decisión</c:v>
                      </c:pt>
                      <c:pt idx="1">
                        <c:v>Regresion Logistica</c:v>
                      </c:pt>
                      <c:pt idx="2">
                        <c:v>Bagging</c:v>
                      </c:pt>
                      <c:pt idx="3">
                        <c:v>Bosques aleatorios</c:v>
                      </c:pt>
                      <c:pt idx="4">
                        <c:v>KNN</c:v>
                      </c:pt>
                      <c:pt idx="5">
                        <c:v>Redes neuronales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Hoja1!$C$2:$C$7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0.47</c:v>
                      </c:pt>
                      <c:pt idx="1">
                        <c:v>0.62</c:v>
                      </c:pt>
                      <c:pt idx="2">
                        <c:v>0.6</c:v>
                      </c:pt>
                      <c:pt idx="3">
                        <c:v>0.64</c:v>
                      </c:pt>
                      <c:pt idx="4">
                        <c:v>0.57999999999999996</c:v>
                      </c:pt>
                      <c:pt idx="5">
                        <c:v>0.61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8C9F-4A9C-8ABA-B92AE011612B}"/>
                  </c:ext>
                </c:extLst>
              </c15:ser>
            </c15:filteredBarSeries>
          </c:ext>
        </c:extLst>
      </c:barChart>
      <c:catAx>
        <c:axId val="7655129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765513360"/>
        <c:crosses val="autoZero"/>
        <c:auto val="1"/>
        <c:lblAlgn val="ctr"/>
        <c:lblOffset val="100"/>
        <c:noMultiLvlLbl val="0"/>
      </c:catAx>
      <c:valAx>
        <c:axId val="7655133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65512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PE" dirty="0"/>
              <a:t>SENSIBILIDAD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title>
    <c:autoTitleDeleted val="0"/>
    <c:plotArea>
      <c:layout>
        <c:manualLayout>
          <c:layoutTarget val="inner"/>
          <c:xMode val="edge"/>
          <c:yMode val="edge"/>
          <c:x val="2.1271022302080674E-2"/>
          <c:y val="0.38364600529901355"/>
          <c:w val="0.95320375093542253"/>
          <c:h val="0.446806236483302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Train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Hoja1!$A$2:$A$7</c:f>
              <c:strCache>
                <c:ptCount val="6"/>
                <c:pt idx="0">
                  <c:v>Arboles de decisión</c:v>
                </c:pt>
                <c:pt idx="1">
                  <c:v>Regresion Logistica</c:v>
                </c:pt>
                <c:pt idx="2">
                  <c:v>Bagging</c:v>
                </c:pt>
                <c:pt idx="3">
                  <c:v>Bosques aleatorios</c:v>
                </c:pt>
                <c:pt idx="4">
                  <c:v>KNN</c:v>
                </c:pt>
                <c:pt idx="5">
                  <c:v>Redes neuronales</c:v>
                </c:pt>
              </c:strCache>
            </c:strRef>
          </c:cat>
          <c:val>
            <c:numRef>
              <c:f>Hoja1!$B$2:$B$7</c:f>
              <c:numCache>
                <c:formatCode>General</c:formatCode>
                <c:ptCount val="6"/>
                <c:pt idx="0">
                  <c:v>0.79</c:v>
                </c:pt>
                <c:pt idx="1">
                  <c:v>0.76</c:v>
                </c:pt>
                <c:pt idx="2">
                  <c:v>0.99</c:v>
                </c:pt>
                <c:pt idx="3">
                  <c:v>0.99</c:v>
                </c:pt>
                <c:pt idx="4">
                  <c:v>0.99</c:v>
                </c:pt>
                <c:pt idx="5">
                  <c:v>0.81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C2-45DA-8BA7-728B9131D708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Test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Hoja1!$A$2:$A$7</c:f>
              <c:strCache>
                <c:ptCount val="6"/>
                <c:pt idx="0">
                  <c:v>Arboles de decisión</c:v>
                </c:pt>
                <c:pt idx="1">
                  <c:v>Regresion Logistica</c:v>
                </c:pt>
                <c:pt idx="2">
                  <c:v>Bagging</c:v>
                </c:pt>
                <c:pt idx="3">
                  <c:v>Bosques aleatorios</c:v>
                </c:pt>
                <c:pt idx="4">
                  <c:v>KNN</c:v>
                </c:pt>
                <c:pt idx="5">
                  <c:v>Redes neuronales</c:v>
                </c:pt>
              </c:strCache>
            </c:strRef>
          </c:cat>
          <c:val>
            <c:numRef>
              <c:f>Hoja1!$C$2:$C$7</c:f>
              <c:numCache>
                <c:formatCode>General</c:formatCode>
                <c:ptCount val="6"/>
                <c:pt idx="0">
                  <c:v>0.79</c:v>
                </c:pt>
                <c:pt idx="1">
                  <c:v>0.76</c:v>
                </c:pt>
                <c:pt idx="2">
                  <c:v>0.73</c:v>
                </c:pt>
                <c:pt idx="3">
                  <c:v>0.75</c:v>
                </c:pt>
                <c:pt idx="4">
                  <c:v>0.63</c:v>
                </c:pt>
                <c:pt idx="5">
                  <c:v>0.79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FC2-45DA-8BA7-728B9131D70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765512944"/>
        <c:axId val="765513360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Hoja1!$C$1</c15:sqref>
                        </c15:formulaRef>
                      </c:ext>
                    </c:extLst>
                    <c:strCache>
                      <c:ptCount val="1"/>
                      <c:pt idx="0">
                        <c:v>Test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-5400000" spcFirstLastPara="1" vertOverflow="clip" horzOverflow="clip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064" b="0" i="0" u="none" strike="noStrike" kern="12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s-PE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Hoja1!$A$2:$A$7</c15:sqref>
                        </c15:formulaRef>
                      </c:ext>
                    </c:extLst>
                    <c:strCache>
                      <c:ptCount val="6"/>
                      <c:pt idx="0">
                        <c:v>Arboles de decisión</c:v>
                      </c:pt>
                      <c:pt idx="1">
                        <c:v>Regresion Logistica</c:v>
                      </c:pt>
                      <c:pt idx="2">
                        <c:v>Bagging</c:v>
                      </c:pt>
                      <c:pt idx="3">
                        <c:v>Bosques aleatorios</c:v>
                      </c:pt>
                      <c:pt idx="4">
                        <c:v>KNN</c:v>
                      </c:pt>
                      <c:pt idx="5">
                        <c:v>Redes neuronales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Hoja1!$C$2:$C$7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0.79</c:v>
                      </c:pt>
                      <c:pt idx="1">
                        <c:v>0.76</c:v>
                      </c:pt>
                      <c:pt idx="2">
                        <c:v>0.73</c:v>
                      </c:pt>
                      <c:pt idx="3">
                        <c:v>0.75</c:v>
                      </c:pt>
                      <c:pt idx="4">
                        <c:v>0.63</c:v>
                      </c:pt>
                      <c:pt idx="5">
                        <c:v>0.79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EFC2-45DA-8BA7-728B9131D708}"/>
                  </c:ext>
                </c:extLst>
              </c15:ser>
            </c15:filteredBarSeries>
          </c:ext>
        </c:extLst>
      </c:barChart>
      <c:catAx>
        <c:axId val="7655129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765513360"/>
        <c:crosses val="autoZero"/>
        <c:auto val="1"/>
        <c:lblAlgn val="ctr"/>
        <c:lblOffset val="100"/>
        <c:noMultiLvlLbl val="0"/>
      </c:catAx>
      <c:valAx>
        <c:axId val="7655133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65512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PE" dirty="0"/>
              <a:t>ÁREA</a:t>
            </a:r>
            <a:r>
              <a:rPr lang="es-PE" baseline="0" dirty="0"/>
              <a:t> BAJO LA CURVA ROC</a:t>
            </a:r>
            <a:endParaRPr lang="es-P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title>
    <c:autoTitleDeleted val="0"/>
    <c:plotArea>
      <c:layout>
        <c:manualLayout>
          <c:layoutTarget val="inner"/>
          <c:xMode val="edge"/>
          <c:yMode val="edge"/>
          <c:x val="2.1271022302080674E-2"/>
          <c:y val="0.38364600529901355"/>
          <c:w val="0.95320375093542253"/>
          <c:h val="0.446806236483302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Train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Hoja1!$A$2:$A$7</c:f>
              <c:strCache>
                <c:ptCount val="6"/>
                <c:pt idx="0">
                  <c:v>Arboles de decisión</c:v>
                </c:pt>
                <c:pt idx="1">
                  <c:v>Regresion Logistica</c:v>
                </c:pt>
                <c:pt idx="2">
                  <c:v>Bagging</c:v>
                </c:pt>
                <c:pt idx="3">
                  <c:v>Bosques aleatorios</c:v>
                </c:pt>
                <c:pt idx="4">
                  <c:v>KNN</c:v>
                </c:pt>
                <c:pt idx="5">
                  <c:v>Redes neuronales</c:v>
                </c:pt>
              </c:strCache>
            </c:strRef>
          </c:cat>
          <c:val>
            <c:numRef>
              <c:f>Hoja1!$B$2:$B$7</c:f>
              <c:numCache>
                <c:formatCode>General</c:formatCode>
                <c:ptCount val="6"/>
                <c:pt idx="0">
                  <c:v>0.69</c:v>
                </c:pt>
                <c:pt idx="1">
                  <c:v>0.77</c:v>
                </c:pt>
                <c:pt idx="2">
                  <c:v>0.99</c:v>
                </c:pt>
                <c:pt idx="3">
                  <c:v>0.99</c:v>
                </c:pt>
                <c:pt idx="4">
                  <c:v>0.99</c:v>
                </c:pt>
                <c:pt idx="5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6F-4767-B022-8DCC0308374C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Test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Hoja1!$A$2:$A$7</c:f>
              <c:strCache>
                <c:ptCount val="6"/>
                <c:pt idx="0">
                  <c:v>Arboles de decisión</c:v>
                </c:pt>
                <c:pt idx="1">
                  <c:v>Regresion Logistica</c:v>
                </c:pt>
                <c:pt idx="2">
                  <c:v>Bagging</c:v>
                </c:pt>
                <c:pt idx="3">
                  <c:v>Bosques aleatorios</c:v>
                </c:pt>
                <c:pt idx="4">
                  <c:v>KNN</c:v>
                </c:pt>
                <c:pt idx="5">
                  <c:v>Redes neuronales</c:v>
                </c:pt>
              </c:strCache>
            </c:strRef>
          </c:cat>
          <c:val>
            <c:numRef>
              <c:f>Hoja1!$C$2:$C$7</c:f>
              <c:numCache>
                <c:formatCode>General</c:formatCode>
                <c:ptCount val="6"/>
                <c:pt idx="0">
                  <c:v>0.69</c:v>
                </c:pt>
                <c:pt idx="1">
                  <c:v>0.76</c:v>
                </c:pt>
                <c:pt idx="2">
                  <c:v>0.77</c:v>
                </c:pt>
                <c:pt idx="3">
                  <c:v>0.79</c:v>
                </c:pt>
                <c:pt idx="4">
                  <c:v>0.64</c:v>
                </c:pt>
                <c:pt idx="5">
                  <c:v>0.73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6F-4767-B022-8DCC0308374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765512944"/>
        <c:axId val="765513360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Hoja1!$C$1</c15:sqref>
                        </c15:formulaRef>
                      </c:ext>
                    </c:extLst>
                    <c:strCache>
                      <c:ptCount val="1"/>
                      <c:pt idx="0">
                        <c:v>Test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-5400000" spcFirstLastPara="1" vertOverflow="clip" horzOverflow="clip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064" b="0" i="0" u="none" strike="noStrike" kern="12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s-PE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Hoja1!$A$2:$A$7</c15:sqref>
                        </c15:formulaRef>
                      </c:ext>
                    </c:extLst>
                    <c:strCache>
                      <c:ptCount val="6"/>
                      <c:pt idx="0">
                        <c:v>Arboles de decisión</c:v>
                      </c:pt>
                      <c:pt idx="1">
                        <c:v>Regresion Logistica</c:v>
                      </c:pt>
                      <c:pt idx="2">
                        <c:v>Bagging</c:v>
                      </c:pt>
                      <c:pt idx="3">
                        <c:v>Bosques aleatorios</c:v>
                      </c:pt>
                      <c:pt idx="4">
                        <c:v>KNN</c:v>
                      </c:pt>
                      <c:pt idx="5">
                        <c:v>Redes neuronales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Hoja1!$C$2:$C$7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0.69</c:v>
                      </c:pt>
                      <c:pt idx="1">
                        <c:v>0.76</c:v>
                      </c:pt>
                      <c:pt idx="2">
                        <c:v>0.77</c:v>
                      </c:pt>
                      <c:pt idx="3">
                        <c:v>0.79</c:v>
                      </c:pt>
                      <c:pt idx="4">
                        <c:v>0.64</c:v>
                      </c:pt>
                      <c:pt idx="5">
                        <c:v>0.73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E86F-4767-B022-8DCC0308374C}"/>
                  </c:ext>
                </c:extLst>
              </c15:ser>
            </c15:filteredBarSeries>
          </c:ext>
        </c:extLst>
      </c:barChart>
      <c:catAx>
        <c:axId val="7655129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765513360"/>
        <c:crosses val="autoZero"/>
        <c:auto val="1"/>
        <c:lblAlgn val="ctr"/>
        <c:lblOffset val="100"/>
        <c:noMultiLvlLbl val="0"/>
      </c:catAx>
      <c:valAx>
        <c:axId val="7655133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65512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2B14BE-FC11-7271-1620-40FC3BC6B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7D984A-8F5E-4015-EFE6-2DA7718208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0CBC57-E827-7303-8954-CAD8D7A0C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6481-EEAE-4B2E-ACB6-543C4F03999C}" type="datetimeFigureOut">
              <a:rPr lang="es-PE" smtClean="0"/>
              <a:t>23/01/2023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D7EC23-A5BA-7D39-ADD5-6AB1FAFC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8001A5-7DA0-EFEF-2314-0FA9D58BF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96457-A86D-4BE8-A207-455175036C3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65015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CD7069-D322-1E80-79A7-F7141463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BC483B-C2B1-C857-1BF5-DF4F8D0CC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379165-4600-6B50-CCFA-0B27B813D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6481-EEAE-4B2E-ACB6-543C4F03999C}" type="datetimeFigureOut">
              <a:rPr lang="es-PE" smtClean="0"/>
              <a:t>23/01/2023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7FE41D-FC10-45BA-DC08-695F48F26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8E0C91-C53D-D31E-5E57-36F1C349C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96457-A86D-4BE8-A207-455175036C3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7037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E76108-7E2C-F2A4-2915-F24224C5D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B0D975D-738A-16BB-06B3-C93BD29A8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7B42F1-A70A-8407-42D4-65060D3E4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6481-EEAE-4B2E-ACB6-543C4F03999C}" type="datetimeFigureOut">
              <a:rPr lang="es-PE" smtClean="0"/>
              <a:t>23/01/2023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24E8B4-C230-18F8-266B-0598A38D5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55CB94-F9C9-7AD7-9AC9-E05564057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96457-A86D-4BE8-A207-455175036C3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65392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B5C52-C5BE-BF29-73BD-5597D333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5E84B7-11CB-D385-EBAF-092AD71C9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497F8F-9399-3D63-91FA-FA9B050C9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6481-EEAE-4B2E-ACB6-543C4F03999C}" type="datetimeFigureOut">
              <a:rPr lang="es-PE" smtClean="0"/>
              <a:t>23/01/2023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604523-8BCF-5A66-7441-B3168CA5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F79913-CD49-1717-6EE8-A4A06710D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96457-A86D-4BE8-A207-455175036C3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0337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9A4090-51DF-3322-5912-3C7B4B348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138204-9F92-637B-E318-0DCF171FF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3815F6-FF8E-E636-E176-27CDFDEFC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6481-EEAE-4B2E-ACB6-543C4F03999C}" type="datetimeFigureOut">
              <a:rPr lang="es-PE" smtClean="0"/>
              <a:t>23/01/2023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2C210F-5D82-EBD0-7976-5CF9438CC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EA06E0-1AE6-A436-C965-7D209DA5A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96457-A86D-4BE8-A207-455175036C3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94225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F930A-3E89-22F1-4963-23425468C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B9D870-5A56-F26F-5B4E-A6CC2E40B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E9F02A-8517-27F8-F457-5760132F2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8A2285-EF04-578D-D659-14EA79A86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6481-EEAE-4B2E-ACB6-543C4F03999C}" type="datetimeFigureOut">
              <a:rPr lang="es-PE" smtClean="0"/>
              <a:t>23/01/2023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F6F969-5D34-C184-5DB1-F8434E4A8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1160164-B895-17EF-2483-3AAE19FD6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96457-A86D-4BE8-A207-455175036C3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4647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6D8AB-F9F5-90EA-C17D-EBBD23553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EF32C5-248D-0ECE-5011-6DB1BBDC1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41B4BEF-69B7-3BBD-6FA7-2FF89D92F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15F606A-D568-AF28-8503-60D3D08DE9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E334D04-4883-285B-FEB9-A351638B9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8DE6276-3934-49A0-3444-7E57E5547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6481-EEAE-4B2E-ACB6-543C4F03999C}" type="datetimeFigureOut">
              <a:rPr lang="es-PE" smtClean="0"/>
              <a:t>23/01/2023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A54DD01-A43B-AD6B-4A97-592475A66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889C290-A1E3-349D-2DC4-FEB44E588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96457-A86D-4BE8-A207-455175036C3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75541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CD2CF2-B7CB-2E58-977C-3A678DD5B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5B39825-58F5-4571-2938-352AC164F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6481-EEAE-4B2E-ACB6-543C4F03999C}" type="datetimeFigureOut">
              <a:rPr lang="es-PE" smtClean="0"/>
              <a:t>23/01/2023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87885C2-1983-042D-FA16-5937436BD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2B26161-AEB8-5C7D-C0E1-94AAD83B4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96457-A86D-4BE8-A207-455175036C3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93900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F8A6320-EB44-6EFB-8B00-78E81BC5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6481-EEAE-4B2E-ACB6-543C4F03999C}" type="datetimeFigureOut">
              <a:rPr lang="es-PE" smtClean="0"/>
              <a:t>23/01/2023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936A730-56B4-7659-CCFC-CD63B3834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288F18D-7F16-EB65-7695-F1E9980CD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96457-A86D-4BE8-A207-455175036C3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73420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85F523-8E2E-1218-6E44-EC3E92DAA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E87700-10FB-76AA-FFE4-2799F15FD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4646DE-39BC-9746-DA16-ABAA613CD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5D9D02-DF1D-A693-98C6-C32C19A1B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6481-EEAE-4B2E-ACB6-543C4F03999C}" type="datetimeFigureOut">
              <a:rPr lang="es-PE" smtClean="0"/>
              <a:t>23/01/2023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F91C32-423E-A451-CDFD-4BC550D43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57A2CF-75E9-8A31-9DBD-0354358D7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96457-A86D-4BE8-A207-455175036C3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2995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57A0C2-089B-D280-BBE5-293631B21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179408E-7383-D1A8-C9D6-C9E10C57C8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E10015B-A88B-37EA-2E53-3FE4B9BDA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AA111F-7F43-417F-EFF8-0E22CB319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6481-EEAE-4B2E-ACB6-543C4F03999C}" type="datetimeFigureOut">
              <a:rPr lang="es-PE" smtClean="0"/>
              <a:t>23/01/2023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CF92B9-BEE3-46F5-630F-8B89872B7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3EEBE6-A8B8-1742-212F-688BEFDBF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96457-A86D-4BE8-A207-455175036C3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62111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D56AFCD-0E8A-EC0C-4508-1C8F72018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E941A1-73BB-F213-FFB7-F29F2716A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2B8354-DDD1-D5DA-4340-44CE60CA6C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66481-EEAE-4B2E-ACB6-543C4F03999C}" type="datetimeFigureOut">
              <a:rPr lang="es-PE" smtClean="0"/>
              <a:t>23/01/2023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FCC663-43AF-CB77-7955-6952521D5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1CB8BF-2885-9FFB-BF10-4E3DD16E6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96457-A86D-4BE8-A207-455175036C3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5058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ight Triangle 103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8734F5-57B0-8D46-1C36-B2BED36F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7951" y="2161308"/>
            <a:ext cx="8187397" cy="2025491"/>
          </a:xfrm>
        </p:spPr>
        <p:txBody>
          <a:bodyPr anchor="b">
            <a:normAutofit/>
          </a:bodyPr>
          <a:lstStyle/>
          <a:p>
            <a:r>
              <a:rPr lang="es-ES" sz="3800" dirty="0"/>
              <a:t>Comparación de modelos predictivos para el pago de deuda de clientes en una empresa financiera</a:t>
            </a:r>
            <a:endParaRPr lang="es-PE" sz="3800" dirty="0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48080B78-45CC-77DC-0525-668EE064D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98655" y="4526053"/>
            <a:ext cx="5925987" cy="1312657"/>
          </a:xfrm>
        </p:spPr>
        <p:txBody>
          <a:bodyPr anchor="t">
            <a:normAutofit/>
          </a:bodyPr>
          <a:lstStyle/>
          <a:p>
            <a:r>
              <a:rPr lang="es-PE" dirty="0"/>
              <a:t>Raquel Kimberly San Martín Saavedra</a:t>
            </a:r>
          </a:p>
          <a:p>
            <a:r>
              <a:rPr lang="es-PE" dirty="0">
                <a:effectLst/>
              </a:rPr>
              <a:t>ID Coding Dojo</a:t>
            </a:r>
            <a:r>
              <a:rPr lang="es-PE" dirty="0"/>
              <a:t>: </a:t>
            </a:r>
            <a:r>
              <a:rPr lang="es-PE" b="0" dirty="0">
                <a:effectLst/>
              </a:rPr>
              <a:t>80907</a:t>
            </a:r>
          </a:p>
        </p:txBody>
      </p:sp>
      <p:pic>
        <p:nvPicPr>
          <p:cNvPr id="1026" name="Picture 2" descr="Coding Dojo Latam - YouTube">
            <a:extLst>
              <a:ext uri="{FF2B5EF4-FFF2-40B4-BE49-F238E27FC236}">
                <a16:creationId xmlns:a16="http://schemas.microsoft.com/office/drawing/2014/main" id="{073C589A-3099-D53E-BA0B-AF89807F4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22640" y="790317"/>
            <a:ext cx="1065881" cy="106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940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84265-5884-D550-23C5-DF1BB4ED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525"/>
            <a:ext cx="10515600" cy="1325563"/>
          </a:xfrm>
        </p:spPr>
        <p:txBody>
          <a:bodyPr/>
          <a:lstStyle/>
          <a:p>
            <a:r>
              <a:rPr lang="es-PE" b="1" dirty="0">
                <a:solidFill>
                  <a:srgbClr val="FFC000"/>
                </a:solidFill>
              </a:rPr>
              <a:t>Objetivos</a:t>
            </a:r>
          </a:p>
        </p:txBody>
      </p:sp>
      <p:sp>
        <p:nvSpPr>
          <p:cNvPr id="4" name="Marcador de texto 6">
            <a:extLst>
              <a:ext uri="{FF2B5EF4-FFF2-40B4-BE49-F238E27FC236}">
                <a16:creationId xmlns:a16="http://schemas.microsoft.com/office/drawing/2014/main" id="{C552AA1B-1947-1DFD-96D8-0EF07765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07629" cy="4351338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Clr>
                <a:srgbClr val="FFC000"/>
              </a:buClr>
              <a:buNone/>
            </a:pPr>
            <a:r>
              <a:rPr lang="es-PE" sz="2400" b="1" dirty="0">
                <a:effectLst/>
                <a:cs typeface="Times New Roman" panose="02020603050405020304" pitchFamily="18" charset="0"/>
              </a:rPr>
              <a:t>General</a:t>
            </a:r>
            <a:endParaRPr lang="es-PE" sz="2400" dirty="0">
              <a:effectLst/>
              <a:cs typeface="Times New Roman" panose="02020603050405020304" pitchFamily="18" charset="0"/>
            </a:endParaRPr>
          </a:p>
          <a:p>
            <a:pPr lvl="1" algn="just">
              <a:lnSpc>
                <a:spcPct val="107000"/>
              </a:lnSpc>
              <a:spcAft>
                <a:spcPts val="800"/>
              </a:spcAft>
              <a:buClr>
                <a:srgbClr val="FFC000"/>
              </a:buClr>
            </a:pPr>
            <a:r>
              <a:rPr lang="es-PE" dirty="0"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Comparar modelos predictivos para el pago de deudas de clientes de una entidad financiera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Clr>
                <a:srgbClr val="FFC000"/>
              </a:buClr>
              <a:buNone/>
            </a:pPr>
            <a:r>
              <a:rPr lang="es-PE" sz="2400" b="1" dirty="0">
                <a:effectLst/>
                <a:cs typeface="Times New Roman" panose="02020603050405020304" pitchFamily="18" charset="0"/>
              </a:rPr>
              <a:t>Específicos</a:t>
            </a:r>
            <a:endParaRPr lang="es-PE" sz="2400" dirty="0">
              <a:effectLst/>
              <a:cs typeface="Times New Roman" panose="02020603050405020304" pitchFamily="18" charset="0"/>
            </a:endParaRPr>
          </a:p>
          <a:p>
            <a:pPr lvl="1" algn="just">
              <a:lnSpc>
                <a:spcPct val="107000"/>
              </a:lnSpc>
              <a:buClr>
                <a:srgbClr val="FFC000"/>
              </a:buClr>
            </a:pPr>
            <a:r>
              <a:rPr lang="es-PE" dirty="0"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Identificar y procesar la base de datos adecuada</a:t>
            </a:r>
          </a:p>
          <a:p>
            <a:pPr lvl="1" algn="just">
              <a:lnSpc>
                <a:spcPct val="107000"/>
              </a:lnSpc>
              <a:buClr>
                <a:srgbClr val="FFC000"/>
              </a:buClr>
            </a:pPr>
            <a:r>
              <a:rPr lang="es-PE" dirty="0"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Construir los modelos predictivos 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  <a:buClr>
                <a:srgbClr val="FFC000"/>
              </a:buClr>
            </a:pPr>
            <a:r>
              <a:rPr lang="es-PE" dirty="0"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Encontrar el modelo predictivo con los mejores resultados</a:t>
            </a:r>
          </a:p>
          <a:p>
            <a:pPr marL="311150" indent="-171450" algn="just">
              <a:buClr>
                <a:srgbClr val="FFC000"/>
              </a:buClr>
            </a:pPr>
            <a:endParaRPr lang="es-PE" sz="1200" dirty="0"/>
          </a:p>
        </p:txBody>
      </p:sp>
      <p:pic>
        <p:nvPicPr>
          <p:cNvPr id="5" name="Picture 2" descr="Definir objetivos | Los 4 mejores métodos para alcanzar tus metas!">
            <a:extLst>
              <a:ext uri="{FF2B5EF4-FFF2-40B4-BE49-F238E27FC236}">
                <a16:creationId xmlns:a16="http://schemas.microsoft.com/office/drawing/2014/main" id="{840025E6-9056-6CC8-89DC-4CCA7A0788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56" r="20075"/>
          <a:stretch/>
        </p:blipFill>
        <p:spPr bwMode="auto">
          <a:xfrm>
            <a:off x="8329637" y="2589777"/>
            <a:ext cx="2541563" cy="282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581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A0BDAC-F4EF-876C-E6F6-2554FDECC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>
                <a:solidFill>
                  <a:srgbClr val="FFC000"/>
                </a:solidFill>
              </a:rPr>
              <a:t>Introducción de base de datos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E08DB4-9594-1B0F-0EEA-F6EEEC6E1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1" y="1797916"/>
            <a:ext cx="10747664" cy="4351338"/>
          </a:xfrm>
        </p:spPr>
        <p:txBody>
          <a:bodyPr>
            <a:normAutofit/>
          </a:bodyPr>
          <a:lstStyle/>
          <a:p>
            <a:pPr>
              <a:buClr>
                <a:srgbClr val="FFC000"/>
              </a:buClr>
            </a:pPr>
            <a:r>
              <a:rPr lang="es-MX" b="0" dirty="0">
                <a:solidFill>
                  <a:srgbClr val="000000"/>
                </a:solidFill>
                <a:effectLst/>
              </a:rPr>
              <a:t>Este base de datos apuntó al caso de los pagos por defecto de los clientes en Taiwán y se utilizo para comparar la precisión predictiva de diferentes modelos buscando el mejor para la explicación del problema.</a:t>
            </a:r>
          </a:p>
          <a:p>
            <a:pPr>
              <a:buClr>
                <a:srgbClr val="FFC000"/>
              </a:buClr>
            </a:pPr>
            <a:r>
              <a:rPr lang="es-MX" dirty="0">
                <a:solidFill>
                  <a:srgbClr val="000000"/>
                </a:solidFill>
              </a:rPr>
              <a:t>La base de datos </a:t>
            </a:r>
            <a:r>
              <a:rPr lang="es-MX" b="0" dirty="0">
                <a:solidFill>
                  <a:srgbClr val="000000"/>
                </a:solidFill>
                <a:effectLst/>
              </a:rPr>
              <a:t>empleó una variable binaria, pago por defecto (Sí = 1, No = 0), como variable de </a:t>
            </a:r>
            <a:r>
              <a:rPr lang="es-MX" b="1" dirty="0">
                <a:solidFill>
                  <a:srgbClr val="000000"/>
                </a:solidFill>
                <a:effectLst/>
              </a:rPr>
              <a:t>Objetivo</a:t>
            </a:r>
            <a:r>
              <a:rPr lang="es-MX" b="0" dirty="0">
                <a:solidFill>
                  <a:srgbClr val="000000"/>
                </a:solidFill>
                <a:effectLst/>
              </a:rPr>
              <a:t>. Este estudio revisó la literatura y utilizó las siguientes 23 variables como variables explicativas, cuenta con 30,000 filas en el año 2005 (abril-setiembre)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5DDDC0A-3263-D96C-78F1-67B24A5BF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3319" y="302780"/>
            <a:ext cx="1066892" cy="106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3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A77650-1EBF-EB52-529E-F5907E99B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107" y="1587269"/>
            <a:ext cx="10515600" cy="4905606"/>
          </a:xfrm>
        </p:spPr>
        <p:txBody>
          <a:bodyPr>
            <a:normAutofit fontScale="85000" lnSpcReduction="20000"/>
          </a:bodyPr>
          <a:lstStyle/>
          <a:p>
            <a:pPr>
              <a:buClr>
                <a:srgbClr val="FFC000"/>
              </a:buClr>
            </a:pPr>
            <a:r>
              <a:rPr lang="es-MX" sz="2600" b="0" i="0" dirty="0">
                <a:effectLst/>
              </a:rPr>
              <a:t>Monto del crédito otorgado (dólar NT): incluye tanto el crédito de consumo individual como su crédito familiar.</a:t>
            </a:r>
          </a:p>
          <a:p>
            <a:pPr>
              <a:buClr>
                <a:srgbClr val="FFC000"/>
              </a:buClr>
            </a:pPr>
            <a:r>
              <a:rPr lang="es-MX" sz="2600" b="0" i="0" dirty="0">
                <a:effectLst/>
              </a:rPr>
              <a:t>Género (1 = masculino; 2 = femenino).</a:t>
            </a:r>
            <a:endParaRPr lang="es-MX" sz="2600" dirty="0"/>
          </a:p>
          <a:p>
            <a:pPr>
              <a:buClr>
                <a:srgbClr val="FFC000"/>
              </a:buClr>
            </a:pPr>
            <a:r>
              <a:rPr lang="es-MX" sz="2600" b="0" i="0" dirty="0">
                <a:effectLst/>
              </a:rPr>
              <a:t>Educación (0=desconocido;1 = posgrado; 2 = universidad; 3 = secundaria; 4 = otros; 5=primaria;6= sin estudios).</a:t>
            </a:r>
            <a:endParaRPr lang="es-MX" sz="2600" dirty="0"/>
          </a:p>
          <a:p>
            <a:pPr>
              <a:buClr>
                <a:srgbClr val="FFC000"/>
              </a:buClr>
            </a:pPr>
            <a:r>
              <a:rPr lang="es-MX" sz="2600" b="0" i="0" dirty="0">
                <a:effectLst/>
              </a:rPr>
              <a:t>Estado civil (0=desconocido;1 = casado; 2 = soltero; 3 = otros).</a:t>
            </a:r>
            <a:endParaRPr lang="es-MX" sz="2600" dirty="0"/>
          </a:p>
          <a:p>
            <a:pPr>
              <a:buClr>
                <a:srgbClr val="FFC000"/>
              </a:buClr>
            </a:pPr>
            <a:r>
              <a:rPr lang="es-MX" sz="2600" b="0" i="0" dirty="0">
                <a:effectLst/>
              </a:rPr>
              <a:t>Edad (año).</a:t>
            </a:r>
          </a:p>
          <a:p>
            <a:pPr>
              <a:buClr>
                <a:srgbClr val="FFC000"/>
              </a:buClr>
            </a:pPr>
            <a:r>
              <a:rPr lang="es-MX" sz="2600" b="0" i="0" dirty="0">
                <a:effectLst/>
              </a:rPr>
              <a:t>X6 - X11: Historial de pagos pasados. Hicimos un seguimiento de los registros de pagos mensuales pasados ​​(de abril a septiembre de 2005)</a:t>
            </a:r>
          </a:p>
          <a:p>
            <a:pPr>
              <a:buClr>
                <a:srgbClr val="FFC000"/>
              </a:buClr>
            </a:pPr>
            <a:r>
              <a:rPr lang="es-MX" sz="2600" b="0" i="0" dirty="0">
                <a:effectLst/>
              </a:rPr>
              <a:t>X12-X17: Importe del estado de cuenta (dólar NT). X12 = monto del estado de cuenta en septiembre de 2005; X13 = monto del estado de cuenta en agosto de 2005; . . .; X17 = monto del estado de cuenta en abril de 2005.</a:t>
            </a:r>
          </a:p>
          <a:p>
            <a:pPr>
              <a:buClr>
                <a:srgbClr val="FFC000"/>
              </a:buClr>
            </a:pPr>
            <a:r>
              <a:rPr lang="es-MX" sz="2600" b="0" i="0" dirty="0">
                <a:effectLst/>
              </a:rPr>
              <a:t>X18-X23: Monto del pago anterior (dólar NT). X18 = monto pagado en septiembre de 2005; X19 = monto pagado en agosto de 2005; . . .;X23 = monto pagado en abril de 2005.</a:t>
            </a:r>
            <a:br>
              <a:rPr lang="es-MX" sz="1800" dirty="0"/>
            </a:br>
            <a:endParaRPr lang="es-PE" sz="1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635ED9E-5B83-634D-C856-6248640B1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7261" y="0"/>
            <a:ext cx="1066892" cy="1060796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2974F798-403A-9EF6-4ED3-3E22CC9DD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PE" b="1" dirty="0">
                <a:solidFill>
                  <a:srgbClr val="FFC000"/>
                </a:solidFill>
              </a:rPr>
              <a:t>Antecedentes de base de datos </a:t>
            </a:r>
          </a:p>
        </p:txBody>
      </p:sp>
    </p:spTree>
    <p:extLst>
      <p:ext uri="{BB962C8B-B14F-4D97-AF65-F5344CB8AC3E}">
        <p14:creationId xmlns:p14="http://schemas.microsoft.com/office/powerpoint/2010/main" val="3259243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9FD8E-6FC0-CFA1-E34F-079C07305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>
                <a:solidFill>
                  <a:srgbClr val="FFC000"/>
                </a:solidFill>
              </a:rPr>
              <a:t>Análisis de proceso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2CA7CA-E6BC-B6D7-D306-D01348774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>
              <a:buClr>
                <a:srgbClr val="FFC000"/>
              </a:buClr>
            </a:pPr>
            <a:r>
              <a:rPr lang="es-PE" sz="2400" dirty="0"/>
              <a:t>En esta investigación se abordo los datos de realizando una limpieza eliminando la enumeración, bien no tenia nulos si presentaba valores duplicados, y outliers que era normal ya que estamos trabajando con un dataset que tiene variables relacionados de los pagos.</a:t>
            </a:r>
          </a:p>
          <a:p>
            <a:pPr>
              <a:buClr>
                <a:srgbClr val="FFC000"/>
              </a:buClr>
            </a:pPr>
            <a:r>
              <a:rPr lang="es-PE" sz="2400" dirty="0"/>
              <a:t>También se noto un mayor numero de datos en los no pago en la variable objetivo por lo que se realizo un balanceo de datos under-sampling.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EBA8B13-3524-EB6C-D4A4-E21640D42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330" y="1825625"/>
            <a:ext cx="4940315" cy="3506030"/>
          </a:xfrm>
          <a:prstGeom prst="rect">
            <a:avLst/>
          </a:prstGeom>
        </p:spPr>
      </p:pic>
      <p:pic>
        <p:nvPicPr>
          <p:cNvPr id="5" name="Picture 2" descr="Coding Dojo Latam - YouTube">
            <a:extLst>
              <a:ext uri="{FF2B5EF4-FFF2-40B4-BE49-F238E27FC236}">
                <a16:creationId xmlns:a16="http://schemas.microsoft.com/office/drawing/2014/main" id="{A3E27772-950E-F441-3E62-F1FE75B9A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5840" y="365125"/>
            <a:ext cx="1065881" cy="106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319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8DECE9-AA0B-F87C-A06C-15FB3944A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509" y="-16864"/>
            <a:ext cx="10515600" cy="1325563"/>
          </a:xfrm>
        </p:spPr>
        <p:txBody>
          <a:bodyPr/>
          <a:lstStyle/>
          <a:p>
            <a:r>
              <a:rPr lang="es-PE" b="1" dirty="0">
                <a:solidFill>
                  <a:srgbClr val="FFC000"/>
                </a:solidFill>
              </a:rPr>
              <a:t>Análisis exploratorio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9D2C19A-83D6-0845-B521-BBC7E6C43133}"/>
              </a:ext>
            </a:extLst>
          </p:cNvPr>
          <p:cNvSpPr txBox="1"/>
          <p:nvPr/>
        </p:nvSpPr>
        <p:spPr>
          <a:xfrm>
            <a:off x="8426761" y="2612571"/>
            <a:ext cx="3518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En el grafico se observa el comportamiento de los clientes en el pago con el monto de crédito regularmente otorgado a través su educación y estado civil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CA74678-CE3C-28BB-A8CB-4F8F8CFF9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76" y="1654629"/>
            <a:ext cx="7876887" cy="3933143"/>
          </a:xfrm>
          <a:prstGeom prst="rect">
            <a:avLst/>
          </a:prstGeom>
        </p:spPr>
      </p:pic>
      <p:pic>
        <p:nvPicPr>
          <p:cNvPr id="8" name="Picture 2" descr="Coding Dojo Latam - YouTube">
            <a:extLst>
              <a:ext uri="{FF2B5EF4-FFF2-40B4-BE49-F238E27FC236}">
                <a16:creationId xmlns:a16="http://schemas.microsoft.com/office/drawing/2014/main" id="{5BCF84F3-FFF4-15D8-D45C-1D24D0FE8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27440" y="415783"/>
            <a:ext cx="1065881" cy="106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842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8DECE9-AA0B-F87C-A06C-15FB3944A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66652"/>
            <a:ext cx="10515600" cy="1325563"/>
          </a:xfrm>
        </p:spPr>
        <p:txBody>
          <a:bodyPr/>
          <a:lstStyle/>
          <a:p>
            <a:r>
              <a:rPr lang="es-PE" b="1" dirty="0">
                <a:solidFill>
                  <a:srgbClr val="FFC000"/>
                </a:solidFill>
              </a:rPr>
              <a:t>Análisis exploratorio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AB6B5EC-3BBD-C816-62E2-3827FE08F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2215"/>
            <a:ext cx="11895835" cy="3043955"/>
          </a:xfrm>
          <a:prstGeom prst="rect">
            <a:avLst/>
          </a:prstGeom>
        </p:spPr>
      </p:pic>
      <p:pic>
        <p:nvPicPr>
          <p:cNvPr id="5" name="Picture 2" descr="Coding Dojo Latam - YouTube">
            <a:extLst>
              <a:ext uri="{FF2B5EF4-FFF2-40B4-BE49-F238E27FC236}">
                <a16:creationId xmlns:a16="http://schemas.microsoft.com/office/drawing/2014/main" id="{CAFA8876-0350-58E7-30FD-ADBBA6AB2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54868" y="266652"/>
            <a:ext cx="1065881" cy="106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38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Marcador de contenido 11">
            <a:extLst>
              <a:ext uri="{FF2B5EF4-FFF2-40B4-BE49-F238E27FC236}">
                <a16:creationId xmlns:a16="http://schemas.microsoft.com/office/drawing/2014/main" id="{3764845B-D24E-65BE-E546-B892BE1E3F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2030706"/>
              </p:ext>
            </p:extLst>
          </p:nvPr>
        </p:nvGraphicFramePr>
        <p:xfrm>
          <a:off x="0" y="1609143"/>
          <a:ext cx="5970564" cy="2563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ítulo 5">
            <a:extLst>
              <a:ext uri="{FF2B5EF4-FFF2-40B4-BE49-F238E27FC236}">
                <a16:creationId xmlns:a16="http://schemas.microsoft.com/office/drawing/2014/main" id="{C1501CF3-3470-DC42-DEFD-F4B14070A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270"/>
            <a:ext cx="10515600" cy="1325563"/>
          </a:xfrm>
        </p:spPr>
        <p:txBody>
          <a:bodyPr/>
          <a:lstStyle/>
          <a:p>
            <a:r>
              <a:rPr lang="es-419" b="1" dirty="0">
                <a:solidFill>
                  <a:srgbClr val="FFC000"/>
                </a:solidFill>
              </a:rPr>
              <a:t>Resultados y Discusión</a:t>
            </a:r>
            <a:endParaRPr lang="es-PE" b="1" dirty="0">
              <a:solidFill>
                <a:srgbClr val="FFC000"/>
              </a:solidFill>
            </a:endParaRPr>
          </a:p>
        </p:txBody>
      </p:sp>
      <p:graphicFrame>
        <p:nvGraphicFramePr>
          <p:cNvPr id="2" name="Marcador de contenido 11">
            <a:extLst>
              <a:ext uri="{FF2B5EF4-FFF2-40B4-BE49-F238E27FC236}">
                <a16:creationId xmlns:a16="http://schemas.microsoft.com/office/drawing/2014/main" id="{DE32BA48-5FBC-4926-CA31-D665242044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4725282"/>
              </p:ext>
            </p:extLst>
          </p:nvPr>
        </p:nvGraphicFramePr>
        <p:xfrm>
          <a:off x="6096000" y="1609143"/>
          <a:ext cx="5970564" cy="2563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Marcador de contenido 11">
            <a:extLst>
              <a:ext uri="{FF2B5EF4-FFF2-40B4-BE49-F238E27FC236}">
                <a16:creationId xmlns:a16="http://schemas.microsoft.com/office/drawing/2014/main" id="{0B41C91D-FE0A-D413-74EF-2B57057FAC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1685655"/>
              </p:ext>
            </p:extLst>
          </p:nvPr>
        </p:nvGraphicFramePr>
        <p:xfrm>
          <a:off x="125436" y="4172639"/>
          <a:ext cx="5970564" cy="2563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Marcador de contenido 11">
            <a:extLst>
              <a:ext uri="{FF2B5EF4-FFF2-40B4-BE49-F238E27FC236}">
                <a16:creationId xmlns:a16="http://schemas.microsoft.com/office/drawing/2014/main" id="{7498A5E8-23A3-4E09-58B1-77D5F2A783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206662"/>
              </p:ext>
            </p:extLst>
          </p:nvPr>
        </p:nvGraphicFramePr>
        <p:xfrm>
          <a:off x="6096000" y="4104949"/>
          <a:ext cx="5970564" cy="2563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5" name="Picture 2" descr="Coding Dojo Latam - YouTube">
            <a:extLst>
              <a:ext uri="{FF2B5EF4-FFF2-40B4-BE49-F238E27FC236}">
                <a16:creationId xmlns:a16="http://schemas.microsoft.com/office/drawing/2014/main" id="{9FBA8C85-A5DA-57A5-9B82-6EF4A0798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5840" y="189555"/>
            <a:ext cx="1065881" cy="106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976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>
            <a:extLst>
              <a:ext uri="{FF2B5EF4-FFF2-40B4-BE49-F238E27FC236}">
                <a16:creationId xmlns:a16="http://schemas.microsoft.com/office/drawing/2014/main" id="{51C3E61E-8B44-6145-7F73-C534732688AA}"/>
              </a:ext>
            </a:extLst>
          </p:cNvPr>
          <p:cNvSpPr txBox="1">
            <a:spLocks/>
          </p:cNvSpPr>
          <p:nvPr/>
        </p:nvSpPr>
        <p:spPr>
          <a:xfrm>
            <a:off x="663786" y="0"/>
            <a:ext cx="10864427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bril Fatface"/>
              <a:buNone/>
              <a:defRPr sz="2400" b="1" i="0" u="none" strike="noStrike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bril Fatfac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rgbClr val="7F8D9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rgbClr val="7F8D9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rgbClr val="7F8D9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rgbClr val="7F8D9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rgbClr val="7F8D9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rgbClr val="7F8D9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rgbClr val="7F8D9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rgbClr val="7F8D9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bril Fatface"/>
              <a:buNone/>
              <a:tabLst/>
              <a:defRPr/>
            </a:pPr>
            <a:r>
              <a:rPr kumimoji="0" lang="es-419" sz="24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sym typeface="Abril Fatface"/>
              </a:rPr>
              <a:t>Conclusiones</a:t>
            </a:r>
            <a:endParaRPr kumimoji="0" lang="es-PE" sz="2400" b="1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sym typeface="Abril Fatface"/>
            </a:endParaRPr>
          </a:p>
        </p:txBody>
      </p:sp>
      <p:sp>
        <p:nvSpPr>
          <p:cNvPr id="5" name="Marcador de texto 6">
            <a:extLst>
              <a:ext uri="{FF2B5EF4-FFF2-40B4-BE49-F238E27FC236}">
                <a16:creationId xmlns:a16="http://schemas.microsoft.com/office/drawing/2014/main" id="{6D31B593-630C-2FC3-22ED-494D8920BA88}"/>
              </a:ext>
            </a:extLst>
          </p:cNvPr>
          <p:cNvSpPr txBox="1">
            <a:spLocks/>
          </p:cNvSpPr>
          <p:nvPr/>
        </p:nvSpPr>
        <p:spPr>
          <a:xfrm>
            <a:off x="212610" y="381800"/>
            <a:ext cx="10700899" cy="528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A00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Nunito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"/>
              <a:buChar char="○"/>
              <a:defRPr sz="1600" b="0" i="0" u="none" strike="noStrike" cap="none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"/>
              <a:buChar char="■"/>
              <a:defRPr sz="1600" b="0" i="0" u="none" strike="noStrike" cap="none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"/>
              <a:buChar char="●"/>
              <a:defRPr sz="1600" b="0" i="0" u="none" strike="noStrike" cap="none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"/>
              <a:buChar char="○"/>
              <a:defRPr sz="1600" b="0" i="0" u="none" strike="noStrike" cap="none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"/>
              <a:buChar char="■"/>
              <a:defRPr sz="1600" b="0" i="0" u="none" strike="noStrike" cap="none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"/>
              <a:buChar char="●"/>
              <a:defRPr sz="1600" b="0" i="0" u="none" strike="noStrike" cap="none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"/>
              <a:buChar char="○"/>
              <a:defRPr sz="1600" b="0" i="0" u="none" strike="noStrike" cap="none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"/>
              <a:buChar char="■"/>
              <a:defRPr sz="1600" b="0" i="0" u="none" strike="noStrike" cap="none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186262" indent="0">
              <a:buNone/>
            </a:pPr>
            <a:endParaRPr lang="es-MX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just">
              <a:spcAft>
                <a:spcPts val="800"/>
              </a:spcAft>
            </a:pPr>
            <a:r>
              <a:rPr lang="es-PE" sz="28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 resultado obtenido en esta investigación con respecto al modelo óptimo para predecir el pago de clientes fue el modelo redes neuronales y regresión logística, debido a que las métricas de evaluación se mantuvieron superiores durante la fase de entrenamiento y evaluación.</a:t>
            </a:r>
          </a:p>
          <a:p>
            <a:pPr algn="just">
              <a:spcAft>
                <a:spcPts val="800"/>
              </a:spcAft>
            </a:pPr>
            <a:r>
              <a:rPr lang="es-PE" sz="28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28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Realizando el análisis mas estricto a los modelos me guiare del exactitud y sensibilidad por ello nos damos cuenta que el mejor modelo para estos datos seria redes neuronales (acc=0.74; p = 0.61; sensibilidad=0.79; auc=0.73), pero como segunda opción nos  quedaríamos con regresión logística(acc=0.73; p = 0.62; sensibilidad=0.76; auc=0.76). </a:t>
            </a:r>
          </a:p>
          <a:p>
            <a:pPr algn="just">
              <a:spcAft>
                <a:spcPts val="800"/>
              </a:spcAft>
            </a:pPr>
            <a:r>
              <a:rPr lang="es-MX" sz="28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Como consejo a tomar seria realizar una segunda evaluación con diferentes técnicas mas avanzadas para poder subir nuestras métricas </a:t>
            </a:r>
          </a:p>
          <a:p>
            <a:pPr algn="just">
              <a:spcAft>
                <a:spcPts val="800"/>
              </a:spcAft>
            </a:pPr>
            <a:endParaRPr lang="es-PE" sz="1600" kern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Coding Dojo Latam - YouTube">
            <a:extLst>
              <a:ext uri="{FF2B5EF4-FFF2-40B4-BE49-F238E27FC236}">
                <a16:creationId xmlns:a16="http://schemas.microsoft.com/office/drawing/2014/main" id="{7F679314-22EF-7302-CEB5-FFE2D40C7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62332" y="262537"/>
            <a:ext cx="1065881" cy="106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3958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617</Words>
  <Application>Microsoft Office PowerPoint</Application>
  <PresentationFormat>Panorámica</PresentationFormat>
  <Paragraphs>38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8" baseType="lpstr">
      <vt:lpstr>Abril Fatface</vt:lpstr>
      <vt:lpstr>Arial</vt:lpstr>
      <vt:lpstr>Calibri</vt:lpstr>
      <vt:lpstr>Calibri Light</vt:lpstr>
      <vt:lpstr>Courier New</vt:lpstr>
      <vt:lpstr>Nunito</vt:lpstr>
      <vt:lpstr>Times New Roman</vt:lpstr>
      <vt:lpstr>Verdana</vt:lpstr>
      <vt:lpstr>Tema de Office</vt:lpstr>
      <vt:lpstr>Comparación de modelos predictivos para el pago de deuda de clientes en una empresa financiera</vt:lpstr>
      <vt:lpstr>Objetivos</vt:lpstr>
      <vt:lpstr>Introducción de base de datos </vt:lpstr>
      <vt:lpstr>Antecedentes de base de datos </vt:lpstr>
      <vt:lpstr>Análisis de proceso</vt:lpstr>
      <vt:lpstr>Análisis exploratorio </vt:lpstr>
      <vt:lpstr>Análisis exploratorio</vt:lpstr>
      <vt:lpstr>Resultados y Discusión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Comparación de modelos predictivos para el pago de deuda de clientes en una empresa financiera</dc:title>
  <dc:creator>Raquel San Martin Saavedra</dc:creator>
  <cp:lastModifiedBy>Raquel San Martin Saavedra</cp:lastModifiedBy>
  <cp:revision>3</cp:revision>
  <dcterms:created xsi:type="dcterms:W3CDTF">2023-01-22T17:13:21Z</dcterms:created>
  <dcterms:modified xsi:type="dcterms:W3CDTF">2023-01-23T19:49:49Z</dcterms:modified>
</cp:coreProperties>
</file>