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A5B28A-491A-4D04-3B0B-85566823554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716EB216-AC96-B4C3-6FB8-B7F74C0EC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1941C033-F9A0-2E12-D3DD-A6ECEC9F1F3C}"/>
              </a:ext>
            </a:extLst>
          </p:cNvPr>
          <p:cNvSpPr>
            <a:spLocks noGrp="1"/>
          </p:cNvSpPr>
          <p:nvPr>
            <p:ph type="dt" sz="half" idx="10"/>
          </p:nvPr>
        </p:nvSpPr>
        <p:spPr/>
        <p:txBody>
          <a:bodyPr/>
          <a:lstStyle/>
          <a:p>
            <a:fld id="{C0F769F6-5528-4AD2-A1E8-5F8F9DC03A91}" type="datetimeFigureOut">
              <a:rPr lang="es-PE" smtClean="0"/>
              <a:t>28/12/2022</a:t>
            </a:fld>
            <a:endParaRPr lang="es-PE"/>
          </a:p>
        </p:txBody>
      </p:sp>
      <p:sp>
        <p:nvSpPr>
          <p:cNvPr id="5" name="Marcador de pie de página 4">
            <a:extLst>
              <a:ext uri="{FF2B5EF4-FFF2-40B4-BE49-F238E27FC236}">
                <a16:creationId xmlns:a16="http://schemas.microsoft.com/office/drawing/2014/main" id="{2DAA1427-2F08-AA2E-0FB1-23394B06480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E0E3DD3-3B3B-2DF6-D081-1A27173AD055}"/>
              </a:ext>
            </a:extLst>
          </p:cNvPr>
          <p:cNvSpPr>
            <a:spLocks noGrp="1"/>
          </p:cNvSpPr>
          <p:nvPr>
            <p:ph type="sldNum" sz="quarter" idx="12"/>
          </p:nvPr>
        </p:nvSpPr>
        <p:spPr/>
        <p:txBody>
          <a:bodyPr/>
          <a:lstStyle/>
          <a:p>
            <a:fld id="{218AA6A6-33EB-4B6A-B00D-15B17975BA48}" type="slidenum">
              <a:rPr lang="es-PE" smtClean="0"/>
              <a:t>‹Nº›</a:t>
            </a:fld>
            <a:endParaRPr lang="es-PE"/>
          </a:p>
        </p:txBody>
      </p:sp>
    </p:spTree>
    <p:extLst>
      <p:ext uri="{BB962C8B-B14F-4D97-AF65-F5344CB8AC3E}">
        <p14:creationId xmlns:p14="http://schemas.microsoft.com/office/powerpoint/2010/main" val="1355642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7F9A13-6633-FB50-FC78-547730F060C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E744846D-B2F0-57C8-B751-2C240948AA9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2D309A7-72B7-80BC-93EC-B803CD110A77}"/>
              </a:ext>
            </a:extLst>
          </p:cNvPr>
          <p:cNvSpPr>
            <a:spLocks noGrp="1"/>
          </p:cNvSpPr>
          <p:nvPr>
            <p:ph type="dt" sz="half" idx="10"/>
          </p:nvPr>
        </p:nvSpPr>
        <p:spPr/>
        <p:txBody>
          <a:bodyPr/>
          <a:lstStyle/>
          <a:p>
            <a:fld id="{C0F769F6-5528-4AD2-A1E8-5F8F9DC03A91}" type="datetimeFigureOut">
              <a:rPr lang="es-PE" smtClean="0"/>
              <a:t>28/12/2022</a:t>
            </a:fld>
            <a:endParaRPr lang="es-PE"/>
          </a:p>
        </p:txBody>
      </p:sp>
      <p:sp>
        <p:nvSpPr>
          <p:cNvPr id="5" name="Marcador de pie de página 4">
            <a:extLst>
              <a:ext uri="{FF2B5EF4-FFF2-40B4-BE49-F238E27FC236}">
                <a16:creationId xmlns:a16="http://schemas.microsoft.com/office/drawing/2014/main" id="{CBE224C3-1D62-3F1D-93BC-66448526D21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FC8841C-D933-CF20-4184-DB604400DCB0}"/>
              </a:ext>
            </a:extLst>
          </p:cNvPr>
          <p:cNvSpPr>
            <a:spLocks noGrp="1"/>
          </p:cNvSpPr>
          <p:nvPr>
            <p:ph type="sldNum" sz="quarter" idx="12"/>
          </p:nvPr>
        </p:nvSpPr>
        <p:spPr/>
        <p:txBody>
          <a:bodyPr/>
          <a:lstStyle/>
          <a:p>
            <a:fld id="{218AA6A6-33EB-4B6A-B00D-15B17975BA48}" type="slidenum">
              <a:rPr lang="es-PE" smtClean="0"/>
              <a:t>‹Nº›</a:t>
            </a:fld>
            <a:endParaRPr lang="es-PE"/>
          </a:p>
        </p:txBody>
      </p:sp>
    </p:spTree>
    <p:extLst>
      <p:ext uri="{BB962C8B-B14F-4D97-AF65-F5344CB8AC3E}">
        <p14:creationId xmlns:p14="http://schemas.microsoft.com/office/powerpoint/2010/main" val="296198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FE7CF11-65DF-E1C3-4784-66702F75F15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749BA18-53D7-E368-477C-49780C18BB2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9D3A17E-8C9F-4CAE-9BFF-0A3CCB22011C}"/>
              </a:ext>
            </a:extLst>
          </p:cNvPr>
          <p:cNvSpPr>
            <a:spLocks noGrp="1"/>
          </p:cNvSpPr>
          <p:nvPr>
            <p:ph type="dt" sz="half" idx="10"/>
          </p:nvPr>
        </p:nvSpPr>
        <p:spPr/>
        <p:txBody>
          <a:bodyPr/>
          <a:lstStyle/>
          <a:p>
            <a:fld id="{C0F769F6-5528-4AD2-A1E8-5F8F9DC03A91}" type="datetimeFigureOut">
              <a:rPr lang="es-PE" smtClean="0"/>
              <a:t>28/12/2022</a:t>
            </a:fld>
            <a:endParaRPr lang="es-PE"/>
          </a:p>
        </p:txBody>
      </p:sp>
      <p:sp>
        <p:nvSpPr>
          <p:cNvPr id="5" name="Marcador de pie de página 4">
            <a:extLst>
              <a:ext uri="{FF2B5EF4-FFF2-40B4-BE49-F238E27FC236}">
                <a16:creationId xmlns:a16="http://schemas.microsoft.com/office/drawing/2014/main" id="{2867A5B7-A524-586B-CC5F-BEDFD2B5856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8F1E6B4-DA1C-4013-FF59-58AD15388B8D}"/>
              </a:ext>
            </a:extLst>
          </p:cNvPr>
          <p:cNvSpPr>
            <a:spLocks noGrp="1"/>
          </p:cNvSpPr>
          <p:nvPr>
            <p:ph type="sldNum" sz="quarter" idx="12"/>
          </p:nvPr>
        </p:nvSpPr>
        <p:spPr/>
        <p:txBody>
          <a:bodyPr/>
          <a:lstStyle/>
          <a:p>
            <a:fld id="{218AA6A6-33EB-4B6A-B00D-15B17975BA48}" type="slidenum">
              <a:rPr lang="es-PE" smtClean="0"/>
              <a:t>‹Nº›</a:t>
            </a:fld>
            <a:endParaRPr lang="es-PE"/>
          </a:p>
        </p:txBody>
      </p:sp>
    </p:spTree>
    <p:extLst>
      <p:ext uri="{BB962C8B-B14F-4D97-AF65-F5344CB8AC3E}">
        <p14:creationId xmlns:p14="http://schemas.microsoft.com/office/powerpoint/2010/main" val="129407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98A-2BE5-B378-828A-4A8C70B7D96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8A00F61-66B6-14B6-CC08-523A48E7F4D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28639E2-EFB3-EF58-2D04-7B14E4F22BA0}"/>
              </a:ext>
            </a:extLst>
          </p:cNvPr>
          <p:cNvSpPr>
            <a:spLocks noGrp="1"/>
          </p:cNvSpPr>
          <p:nvPr>
            <p:ph type="dt" sz="half" idx="10"/>
          </p:nvPr>
        </p:nvSpPr>
        <p:spPr/>
        <p:txBody>
          <a:bodyPr/>
          <a:lstStyle/>
          <a:p>
            <a:fld id="{C0F769F6-5528-4AD2-A1E8-5F8F9DC03A91}" type="datetimeFigureOut">
              <a:rPr lang="es-PE" smtClean="0"/>
              <a:t>28/12/2022</a:t>
            </a:fld>
            <a:endParaRPr lang="es-PE"/>
          </a:p>
        </p:txBody>
      </p:sp>
      <p:sp>
        <p:nvSpPr>
          <p:cNvPr id="5" name="Marcador de pie de página 4">
            <a:extLst>
              <a:ext uri="{FF2B5EF4-FFF2-40B4-BE49-F238E27FC236}">
                <a16:creationId xmlns:a16="http://schemas.microsoft.com/office/drawing/2014/main" id="{BFA1AAEA-0EC2-5E38-43E1-276AB7B74B7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03177E0-4D8B-F271-477D-4B4C22A25CED}"/>
              </a:ext>
            </a:extLst>
          </p:cNvPr>
          <p:cNvSpPr>
            <a:spLocks noGrp="1"/>
          </p:cNvSpPr>
          <p:nvPr>
            <p:ph type="sldNum" sz="quarter" idx="12"/>
          </p:nvPr>
        </p:nvSpPr>
        <p:spPr/>
        <p:txBody>
          <a:bodyPr/>
          <a:lstStyle/>
          <a:p>
            <a:fld id="{218AA6A6-33EB-4B6A-B00D-15B17975BA48}" type="slidenum">
              <a:rPr lang="es-PE" smtClean="0"/>
              <a:t>‹Nº›</a:t>
            </a:fld>
            <a:endParaRPr lang="es-PE"/>
          </a:p>
        </p:txBody>
      </p:sp>
    </p:spTree>
    <p:extLst>
      <p:ext uri="{BB962C8B-B14F-4D97-AF65-F5344CB8AC3E}">
        <p14:creationId xmlns:p14="http://schemas.microsoft.com/office/powerpoint/2010/main" val="138489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D5C131-CEE9-E99C-0A21-5F98291F30A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9F019FF-D805-0854-564A-784F4CB12B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5BB59E9-CCEB-5B3C-FC94-1554E9214D4E}"/>
              </a:ext>
            </a:extLst>
          </p:cNvPr>
          <p:cNvSpPr>
            <a:spLocks noGrp="1"/>
          </p:cNvSpPr>
          <p:nvPr>
            <p:ph type="dt" sz="half" idx="10"/>
          </p:nvPr>
        </p:nvSpPr>
        <p:spPr/>
        <p:txBody>
          <a:bodyPr/>
          <a:lstStyle/>
          <a:p>
            <a:fld id="{C0F769F6-5528-4AD2-A1E8-5F8F9DC03A91}" type="datetimeFigureOut">
              <a:rPr lang="es-PE" smtClean="0"/>
              <a:t>28/12/2022</a:t>
            </a:fld>
            <a:endParaRPr lang="es-PE"/>
          </a:p>
        </p:txBody>
      </p:sp>
      <p:sp>
        <p:nvSpPr>
          <p:cNvPr id="5" name="Marcador de pie de página 4">
            <a:extLst>
              <a:ext uri="{FF2B5EF4-FFF2-40B4-BE49-F238E27FC236}">
                <a16:creationId xmlns:a16="http://schemas.microsoft.com/office/drawing/2014/main" id="{294FCE6B-786E-FA84-2625-D602DA4F74D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F5D551E-C75A-FF47-B751-0A393B162D8A}"/>
              </a:ext>
            </a:extLst>
          </p:cNvPr>
          <p:cNvSpPr>
            <a:spLocks noGrp="1"/>
          </p:cNvSpPr>
          <p:nvPr>
            <p:ph type="sldNum" sz="quarter" idx="12"/>
          </p:nvPr>
        </p:nvSpPr>
        <p:spPr/>
        <p:txBody>
          <a:bodyPr/>
          <a:lstStyle/>
          <a:p>
            <a:fld id="{218AA6A6-33EB-4B6A-B00D-15B17975BA48}" type="slidenum">
              <a:rPr lang="es-PE" smtClean="0"/>
              <a:t>‹Nº›</a:t>
            </a:fld>
            <a:endParaRPr lang="es-PE"/>
          </a:p>
        </p:txBody>
      </p:sp>
    </p:spTree>
    <p:extLst>
      <p:ext uri="{BB962C8B-B14F-4D97-AF65-F5344CB8AC3E}">
        <p14:creationId xmlns:p14="http://schemas.microsoft.com/office/powerpoint/2010/main" val="2314394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E45D12-D988-F465-0346-9B297F700A8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48DAEEC-0599-1176-3812-7C9CD915F53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308B52EB-CE6A-D9E2-A163-DE6BF7A3791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36D12297-AD59-721A-72AD-5DE47B7AE71C}"/>
              </a:ext>
            </a:extLst>
          </p:cNvPr>
          <p:cNvSpPr>
            <a:spLocks noGrp="1"/>
          </p:cNvSpPr>
          <p:nvPr>
            <p:ph type="dt" sz="half" idx="10"/>
          </p:nvPr>
        </p:nvSpPr>
        <p:spPr/>
        <p:txBody>
          <a:bodyPr/>
          <a:lstStyle/>
          <a:p>
            <a:fld id="{C0F769F6-5528-4AD2-A1E8-5F8F9DC03A91}" type="datetimeFigureOut">
              <a:rPr lang="es-PE" smtClean="0"/>
              <a:t>28/12/2022</a:t>
            </a:fld>
            <a:endParaRPr lang="es-PE"/>
          </a:p>
        </p:txBody>
      </p:sp>
      <p:sp>
        <p:nvSpPr>
          <p:cNvPr id="6" name="Marcador de pie de página 5">
            <a:extLst>
              <a:ext uri="{FF2B5EF4-FFF2-40B4-BE49-F238E27FC236}">
                <a16:creationId xmlns:a16="http://schemas.microsoft.com/office/drawing/2014/main" id="{77EACC99-15EC-6225-9506-761D61F6F55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3035B16-2887-AD4B-3AF9-EA5BE258DD06}"/>
              </a:ext>
            </a:extLst>
          </p:cNvPr>
          <p:cNvSpPr>
            <a:spLocks noGrp="1"/>
          </p:cNvSpPr>
          <p:nvPr>
            <p:ph type="sldNum" sz="quarter" idx="12"/>
          </p:nvPr>
        </p:nvSpPr>
        <p:spPr/>
        <p:txBody>
          <a:bodyPr/>
          <a:lstStyle/>
          <a:p>
            <a:fld id="{218AA6A6-33EB-4B6A-B00D-15B17975BA48}" type="slidenum">
              <a:rPr lang="es-PE" smtClean="0"/>
              <a:t>‹Nº›</a:t>
            </a:fld>
            <a:endParaRPr lang="es-PE"/>
          </a:p>
        </p:txBody>
      </p:sp>
    </p:spTree>
    <p:extLst>
      <p:ext uri="{BB962C8B-B14F-4D97-AF65-F5344CB8AC3E}">
        <p14:creationId xmlns:p14="http://schemas.microsoft.com/office/powerpoint/2010/main" val="97278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CDC51-6480-2F0E-BF6F-D9B2986AF6A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97B1D5B-A1DA-27BF-9AA2-C6AF9AA4E0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6361245-C856-8E1C-58A2-18D127E38BC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3D1D2DA-9704-2DDF-618F-27728FEAA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312CA9F-98B7-6761-27A8-E6A30B41F9D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015C357B-DD8A-3BDD-49FE-D9C9B595FFF3}"/>
              </a:ext>
            </a:extLst>
          </p:cNvPr>
          <p:cNvSpPr>
            <a:spLocks noGrp="1"/>
          </p:cNvSpPr>
          <p:nvPr>
            <p:ph type="dt" sz="half" idx="10"/>
          </p:nvPr>
        </p:nvSpPr>
        <p:spPr/>
        <p:txBody>
          <a:bodyPr/>
          <a:lstStyle/>
          <a:p>
            <a:fld id="{C0F769F6-5528-4AD2-A1E8-5F8F9DC03A91}" type="datetimeFigureOut">
              <a:rPr lang="es-PE" smtClean="0"/>
              <a:t>28/12/2022</a:t>
            </a:fld>
            <a:endParaRPr lang="es-PE"/>
          </a:p>
        </p:txBody>
      </p:sp>
      <p:sp>
        <p:nvSpPr>
          <p:cNvPr id="8" name="Marcador de pie de página 7">
            <a:extLst>
              <a:ext uri="{FF2B5EF4-FFF2-40B4-BE49-F238E27FC236}">
                <a16:creationId xmlns:a16="http://schemas.microsoft.com/office/drawing/2014/main" id="{73F0CCE6-2145-406C-325A-41E4B20B8669}"/>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0C3235D7-5FA7-3AB9-B1AA-32A1A2AFD139}"/>
              </a:ext>
            </a:extLst>
          </p:cNvPr>
          <p:cNvSpPr>
            <a:spLocks noGrp="1"/>
          </p:cNvSpPr>
          <p:nvPr>
            <p:ph type="sldNum" sz="quarter" idx="12"/>
          </p:nvPr>
        </p:nvSpPr>
        <p:spPr/>
        <p:txBody>
          <a:bodyPr/>
          <a:lstStyle/>
          <a:p>
            <a:fld id="{218AA6A6-33EB-4B6A-B00D-15B17975BA48}" type="slidenum">
              <a:rPr lang="es-PE" smtClean="0"/>
              <a:t>‹Nº›</a:t>
            </a:fld>
            <a:endParaRPr lang="es-PE"/>
          </a:p>
        </p:txBody>
      </p:sp>
    </p:spTree>
    <p:extLst>
      <p:ext uri="{BB962C8B-B14F-4D97-AF65-F5344CB8AC3E}">
        <p14:creationId xmlns:p14="http://schemas.microsoft.com/office/powerpoint/2010/main" val="1957623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332B9-B5DE-D6CE-C59C-95FBF3E3289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8A26607A-01AA-94E9-C786-7506437792C4}"/>
              </a:ext>
            </a:extLst>
          </p:cNvPr>
          <p:cNvSpPr>
            <a:spLocks noGrp="1"/>
          </p:cNvSpPr>
          <p:nvPr>
            <p:ph type="dt" sz="half" idx="10"/>
          </p:nvPr>
        </p:nvSpPr>
        <p:spPr/>
        <p:txBody>
          <a:bodyPr/>
          <a:lstStyle/>
          <a:p>
            <a:fld id="{C0F769F6-5528-4AD2-A1E8-5F8F9DC03A91}" type="datetimeFigureOut">
              <a:rPr lang="es-PE" smtClean="0"/>
              <a:t>28/12/2022</a:t>
            </a:fld>
            <a:endParaRPr lang="es-PE"/>
          </a:p>
        </p:txBody>
      </p:sp>
      <p:sp>
        <p:nvSpPr>
          <p:cNvPr id="4" name="Marcador de pie de página 3">
            <a:extLst>
              <a:ext uri="{FF2B5EF4-FFF2-40B4-BE49-F238E27FC236}">
                <a16:creationId xmlns:a16="http://schemas.microsoft.com/office/drawing/2014/main" id="{8CF9BA6A-16E1-74B9-A850-8728A85EE1C0}"/>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B5F33655-4471-29BB-13AC-DAD50289246C}"/>
              </a:ext>
            </a:extLst>
          </p:cNvPr>
          <p:cNvSpPr>
            <a:spLocks noGrp="1"/>
          </p:cNvSpPr>
          <p:nvPr>
            <p:ph type="sldNum" sz="quarter" idx="12"/>
          </p:nvPr>
        </p:nvSpPr>
        <p:spPr/>
        <p:txBody>
          <a:bodyPr/>
          <a:lstStyle/>
          <a:p>
            <a:fld id="{218AA6A6-33EB-4B6A-B00D-15B17975BA48}" type="slidenum">
              <a:rPr lang="es-PE" smtClean="0"/>
              <a:t>‹Nº›</a:t>
            </a:fld>
            <a:endParaRPr lang="es-PE"/>
          </a:p>
        </p:txBody>
      </p:sp>
    </p:spTree>
    <p:extLst>
      <p:ext uri="{BB962C8B-B14F-4D97-AF65-F5344CB8AC3E}">
        <p14:creationId xmlns:p14="http://schemas.microsoft.com/office/powerpoint/2010/main" val="291811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99F25BF-B2B5-C9B0-9DEC-FF8779995827}"/>
              </a:ext>
            </a:extLst>
          </p:cNvPr>
          <p:cNvSpPr>
            <a:spLocks noGrp="1"/>
          </p:cNvSpPr>
          <p:nvPr>
            <p:ph type="dt" sz="half" idx="10"/>
          </p:nvPr>
        </p:nvSpPr>
        <p:spPr/>
        <p:txBody>
          <a:bodyPr/>
          <a:lstStyle/>
          <a:p>
            <a:fld id="{C0F769F6-5528-4AD2-A1E8-5F8F9DC03A91}" type="datetimeFigureOut">
              <a:rPr lang="es-PE" smtClean="0"/>
              <a:t>28/12/2022</a:t>
            </a:fld>
            <a:endParaRPr lang="es-PE"/>
          </a:p>
        </p:txBody>
      </p:sp>
      <p:sp>
        <p:nvSpPr>
          <p:cNvPr id="3" name="Marcador de pie de página 2">
            <a:extLst>
              <a:ext uri="{FF2B5EF4-FFF2-40B4-BE49-F238E27FC236}">
                <a16:creationId xmlns:a16="http://schemas.microsoft.com/office/drawing/2014/main" id="{BF895543-8CE1-F0AA-F6E9-619CCB7626B6}"/>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AE0ED2E6-7FD3-F7DA-8DDD-FF0E707CCFDE}"/>
              </a:ext>
            </a:extLst>
          </p:cNvPr>
          <p:cNvSpPr>
            <a:spLocks noGrp="1"/>
          </p:cNvSpPr>
          <p:nvPr>
            <p:ph type="sldNum" sz="quarter" idx="12"/>
          </p:nvPr>
        </p:nvSpPr>
        <p:spPr/>
        <p:txBody>
          <a:bodyPr/>
          <a:lstStyle/>
          <a:p>
            <a:fld id="{218AA6A6-33EB-4B6A-B00D-15B17975BA48}" type="slidenum">
              <a:rPr lang="es-PE" smtClean="0"/>
              <a:t>‹Nº›</a:t>
            </a:fld>
            <a:endParaRPr lang="es-PE"/>
          </a:p>
        </p:txBody>
      </p:sp>
    </p:spTree>
    <p:extLst>
      <p:ext uri="{BB962C8B-B14F-4D97-AF65-F5344CB8AC3E}">
        <p14:creationId xmlns:p14="http://schemas.microsoft.com/office/powerpoint/2010/main" val="304990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BE46A4-3F52-21A8-BE87-7FE12965CB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79B9C4C-1811-5E07-64C5-53E4CCB99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12F5948-2D8E-53F4-A80A-0BA437A872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F32A7FE-D136-AE9F-A7FF-1618BFCF2E47}"/>
              </a:ext>
            </a:extLst>
          </p:cNvPr>
          <p:cNvSpPr>
            <a:spLocks noGrp="1"/>
          </p:cNvSpPr>
          <p:nvPr>
            <p:ph type="dt" sz="half" idx="10"/>
          </p:nvPr>
        </p:nvSpPr>
        <p:spPr/>
        <p:txBody>
          <a:bodyPr/>
          <a:lstStyle/>
          <a:p>
            <a:fld id="{C0F769F6-5528-4AD2-A1E8-5F8F9DC03A91}" type="datetimeFigureOut">
              <a:rPr lang="es-PE" smtClean="0"/>
              <a:t>28/12/2022</a:t>
            </a:fld>
            <a:endParaRPr lang="es-PE"/>
          </a:p>
        </p:txBody>
      </p:sp>
      <p:sp>
        <p:nvSpPr>
          <p:cNvPr id="6" name="Marcador de pie de página 5">
            <a:extLst>
              <a:ext uri="{FF2B5EF4-FFF2-40B4-BE49-F238E27FC236}">
                <a16:creationId xmlns:a16="http://schemas.microsoft.com/office/drawing/2014/main" id="{A1581CF0-85A5-2925-1D3B-E68B4B99EE2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5B7967F-5636-8CAB-EAFC-57D8EC4F0E40}"/>
              </a:ext>
            </a:extLst>
          </p:cNvPr>
          <p:cNvSpPr>
            <a:spLocks noGrp="1"/>
          </p:cNvSpPr>
          <p:nvPr>
            <p:ph type="sldNum" sz="quarter" idx="12"/>
          </p:nvPr>
        </p:nvSpPr>
        <p:spPr/>
        <p:txBody>
          <a:bodyPr/>
          <a:lstStyle/>
          <a:p>
            <a:fld id="{218AA6A6-33EB-4B6A-B00D-15B17975BA48}" type="slidenum">
              <a:rPr lang="es-PE" smtClean="0"/>
              <a:t>‹Nº›</a:t>
            </a:fld>
            <a:endParaRPr lang="es-PE"/>
          </a:p>
        </p:txBody>
      </p:sp>
    </p:spTree>
    <p:extLst>
      <p:ext uri="{BB962C8B-B14F-4D97-AF65-F5344CB8AC3E}">
        <p14:creationId xmlns:p14="http://schemas.microsoft.com/office/powerpoint/2010/main" val="313421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0F5F9-934F-C3BA-3759-BA58037325E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D5A8F72B-905E-631A-7464-5C2C3CB13D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F8CD2321-64A5-73B0-989A-062579398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E90E070-F11F-B04E-1D5B-5C3955069C5A}"/>
              </a:ext>
            </a:extLst>
          </p:cNvPr>
          <p:cNvSpPr>
            <a:spLocks noGrp="1"/>
          </p:cNvSpPr>
          <p:nvPr>
            <p:ph type="dt" sz="half" idx="10"/>
          </p:nvPr>
        </p:nvSpPr>
        <p:spPr/>
        <p:txBody>
          <a:bodyPr/>
          <a:lstStyle/>
          <a:p>
            <a:fld id="{C0F769F6-5528-4AD2-A1E8-5F8F9DC03A91}" type="datetimeFigureOut">
              <a:rPr lang="es-PE" smtClean="0"/>
              <a:t>28/12/2022</a:t>
            </a:fld>
            <a:endParaRPr lang="es-PE"/>
          </a:p>
        </p:txBody>
      </p:sp>
      <p:sp>
        <p:nvSpPr>
          <p:cNvPr id="6" name="Marcador de pie de página 5">
            <a:extLst>
              <a:ext uri="{FF2B5EF4-FFF2-40B4-BE49-F238E27FC236}">
                <a16:creationId xmlns:a16="http://schemas.microsoft.com/office/drawing/2014/main" id="{591D606F-446F-B23C-9C5B-C27690B6D95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AFE1A6AB-AD95-854A-B7E4-0FF49CF2E490}"/>
              </a:ext>
            </a:extLst>
          </p:cNvPr>
          <p:cNvSpPr>
            <a:spLocks noGrp="1"/>
          </p:cNvSpPr>
          <p:nvPr>
            <p:ph type="sldNum" sz="quarter" idx="12"/>
          </p:nvPr>
        </p:nvSpPr>
        <p:spPr/>
        <p:txBody>
          <a:bodyPr/>
          <a:lstStyle/>
          <a:p>
            <a:fld id="{218AA6A6-33EB-4B6A-B00D-15B17975BA48}" type="slidenum">
              <a:rPr lang="es-PE" smtClean="0"/>
              <a:t>‹Nº›</a:t>
            </a:fld>
            <a:endParaRPr lang="es-PE"/>
          </a:p>
        </p:txBody>
      </p:sp>
    </p:spTree>
    <p:extLst>
      <p:ext uri="{BB962C8B-B14F-4D97-AF65-F5344CB8AC3E}">
        <p14:creationId xmlns:p14="http://schemas.microsoft.com/office/powerpoint/2010/main" val="427927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4E396F-5A48-AD4C-DFCF-E8841A638C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E9A3F38-1F66-6E88-E3F3-F1D764D352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CC8992F-9687-95F8-AC8A-E405A6D1F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769F6-5528-4AD2-A1E8-5F8F9DC03A91}" type="datetimeFigureOut">
              <a:rPr lang="es-PE" smtClean="0"/>
              <a:t>28/12/2022</a:t>
            </a:fld>
            <a:endParaRPr lang="es-PE"/>
          </a:p>
        </p:txBody>
      </p:sp>
      <p:sp>
        <p:nvSpPr>
          <p:cNvPr id="5" name="Marcador de pie de página 4">
            <a:extLst>
              <a:ext uri="{FF2B5EF4-FFF2-40B4-BE49-F238E27FC236}">
                <a16:creationId xmlns:a16="http://schemas.microsoft.com/office/drawing/2014/main" id="{F97ADED5-B1FB-31D7-02A5-932F50E97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AFCB4766-2487-7E33-D1F2-1C9AC3BD7A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8AA6A6-33EB-4B6A-B00D-15B17975BA48}" type="slidenum">
              <a:rPr lang="es-PE" smtClean="0"/>
              <a:t>‹Nº›</a:t>
            </a:fld>
            <a:endParaRPr lang="es-PE"/>
          </a:p>
        </p:txBody>
      </p:sp>
    </p:spTree>
    <p:extLst>
      <p:ext uri="{BB962C8B-B14F-4D97-AF65-F5344CB8AC3E}">
        <p14:creationId xmlns:p14="http://schemas.microsoft.com/office/powerpoint/2010/main" val="3261495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ncuesta post-venta | QuestionPro">
            <a:extLst>
              <a:ext uri="{FF2B5EF4-FFF2-40B4-BE49-F238E27FC236}">
                <a16:creationId xmlns:a16="http://schemas.microsoft.com/office/drawing/2014/main" id="{21059E62-11DE-B6C4-36DB-9BD8DFDFD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46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08B8ED4-CE66-46BF-C1C6-AC605550F294}"/>
              </a:ext>
            </a:extLst>
          </p:cNvPr>
          <p:cNvSpPr>
            <a:spLocks noGrp="1"/>
          </p:cNvSpPr>
          <p:nvPr>
            <p:ph type="ctrTitle"/>
          </p:nvPr>
        </p:nvSpPr>
        <p:spPr>
          <a:xfrm>
            <a:off x="477981" y="1122363"/>
            <a:ext cx="4023360" cy="3204134"/>
          </a:xfrm>
        </p:spPr>
        <p:txBody>
          <a:bodyPr anchor="b">
            <a:normAutofit/>
          </a:bodyPr>
          <a:lstStyle/>
          <a:p>
            <a:pPr algn="l"/>
            <a:r>
              <a:rPr lang="es-PE" sz="4800" dirty="0"/>
              <a:t>Análisis de ventas de una cadena de supermercados</a:t>
            </a:r>
          </a:p>
        </p:txBody>
      </p:sp>
      <p:sp>
        <p:nvSpPr>
          <p:cNvPr id="3" name="Subtítulo 2">
            <a:extLst>
              <a:ext uri="{FF2B5EF4-FFF2-40B4-BE49-F238E27FC236}">
                <a16:creationId xmlns:a16="http://schemas.microsoft.com/office/drawing/2014/main" id="{6239C982-A3BE-385B-1291-42E755A022E0}"/>
              </a:ext>
            </a:extLst>
          </p:cNvPr>
          <p:cNvSpPr>
            <a:spLocks noGrp="1"/>
          </p:cNvSpPr>
          <p:nvPr>
            <p:ph type="subTitle" idx="1"/>
          </p:nvPr>
        </p:nvSpPr>
        <p:spPr>
          <a:xfrm>
            <a:off x="477980" y="4872922"/>
            <a:ext cx="4023359" cy="1208141"/>
          </a:xfrm>
        </p:spPr>
        <p:txBody>
          <a:bodyPr>
            <a:normAutofit lnSpcReduction="10000"/>
          </a:bodyPr>
          <a:lstStyle/>
          <a:p>
            <a:pPr algn="l">
              <a:buFont typeface="Arial" panose="020B0604020202020204" pitchFamily="34" charset="0"/>
              <a:buChar char="•"/>
            </a:pPr>
            <a:r>
              <a:rPr lang="es-MX" sz="1600" b="1" i="0" dirty="0">
                <a:effectLst/>
                <a:latin typeface="-apple-system"/>
              </a:rPr>
              <a:t>Nombre Completo</a:t>
            </a:r>
            <a:r>
              <a:rPr lang="es-MX" sz="1600" b="0" i="0" dirty="0">
                <a:effectLst/>
                <a:latin typeface="-apple-system"/>
              </a:rPr>
              <a:t>: Raquel Kimberly San Martín Saavedra</a:t>
            </a:r>
          </a:p>
          <a:p>
            <a:pPr algn="l">
              <a:buFont typeface="Arial" panose="020B0604020202020204" pitchFamily="34" charset="0"/>
              <a:buChar char="•"/>
            </a:pPr>
            <a:r>
              <a:rPr lang="es-MX" sz="1600" b="1" i="0" dirty="0">
                <a:effectLst/>
                <a:latin typeface="-apple-system"/>
              </a:rPr>
              <a:t>ID </a:t>
            </a:r>
            <a:r>
              <a:rPr lang="es-MX" sz="1600" b="1" i="0" dirty="0" err="1">
                <a:effectLst/>
                <a:latin typeface="-apple-system"/>
              </a:rPr>
              <a:t>Coding</a:t>
            </a:r>
            <a:r>
              <a:rPr lang="es-MX" sz="1600" b="1" i="0" dirty="0">
                <a:effectLst/>
                <a:latin typeface="-apple-system"/>
              </a:rPr>
              <a:t> Dojo</a:t>
            </a:r>
            <a:r>
              <a:rPr lang="es-MX" sz="1600" b="0" i="0" dirty="0">
                <a:effectLst/>
                <a:latin typeface="-apple-system"/>
              </a:rPr>
              <a:t>: </a:t>
            </a:r>
            <a:r>
              <a:rPr lang="es-PE" sz="1500" i="0" u="sng" dirty="0">
                <a:solidFill>
                  <a:srgbClr val="1155CC"/>
                </a:solidFill>
                <a:effectLst/>
              </a:rPr>
              <a:t>80907</a:t>
            </a:r>
            <a:endParaRPr lang="es-MX" sz="1500" b="0" i="0" dirty="0">
              <a:effectLst/>
            </a:endParaRPr>
          </a:p>
          <a:p>
            <a:pPr algn="l">
              <a:buFont typeface="Arial" panose="020B0604020202020204" pitchFamily="34" charset="0"/>
              <a:buChar char="•"/>
            </a:pPr>
            <a:r>
              <a:rPr lang="es-MX" sz="1600" b="1" i="0" dirty="0" err="1">
                <a:effectLst/>
                <a:latin typeface="-apple-system"/>
              </a:rPr>
              <a:t>Track</a:t>
            </a:r>
            <a:r>
              <a:rPr lang="es-MX" sz="1600" b="0" i="0" dirty="0">
                <a:effectLst/>
                <a:latin typeface="-apple-system"/>
              </a:rPr>
              <a:t>: Machine </a:t>
            </a:r>
            <a:r>
              <a:rPr lang="es-MX" sz="1600" b="0" i="0" dirty="0" err="1">
                <a:effectLst/>
                <a:latin typeface="-apple-system"/>
              </a:rPr>
              <a:t>Learning</a:t>
            </a:r>
            <a:endParaRPr lang="es-MX" sz="1600" b="0" i="0" dirty="0">
              <a:effectLst/>
              <a:latin typeface="-apple-system"/>
            </a:endParaRPr>
          </a:p>
        </p:txBody>
      </p:sp>
      <p:sp>
        <p:nvSpPr>
          <p:cNvPr id="1040"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1"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525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10BAFD-2ACD-2CB9-C2BA-A2D81D76D488}"/>
              </a:ext>
            </a:extLst>
          </p:cNvPr>
          <p:cNvSpPr>
            <a:spLocks noGrp="1"/>
          </p:cNvSpPr>
          <p:nvPr>
            <p:ph type="title"/>
          </p:nvPr>
        </p:nvSpPr>
        <p:spPr/>
        <p:txBody>
          <a:bodyPr/>
          <a:lstStyle/>
          <a:p>
            <a:r>
              <a:rPr lang="es-PE" dirty="0"/>
              <a:t>Objetivo</a:t>
            </a:r>
          </a:p>
        </p:txBody>
      </p:sp>
      <p:sp>
        <p:nvSpPr>
          <p:cNvPr id="3" name="Marcador de contenido 2">
            <a:extLst>
              <a:ext uri="{FF2B5EF4-FFF2-40B4-BE49-F238E27FC236}">
                <a16:creationId xmlns:a16="http://schemas.microsoft.com/office/drawing/2014/main" id="{8888489D-E290-BF06-4B5D-0FBA708AD7C0}"/>
              </a:ext>
            </a:extLst>
          </p:cNvPr>
          <p:cNvSpPr>
            <a:spLocks noGrp="1"/>
          </p:cNvSpPr>
          <p:nvPr>
            <p:ph idx="1"/>
          </p:nvPr>
        </p:nvSpPr>
        <p:spPr/>
        <p:txBody>
          <a:bodyPr>
            <a:normAutofit/>
          </a:bodyPr>
          <a:lstStyle/>
          <a:p>
            <a:r>
              <a:rPr lang="es-MX" sz="4000" b="0" i="0" dirty="0">
                <a:solidFill>
                  <a:srgbClr val="152C61"/>
                </a:solidFill>
                <a:effectLst/>
                <a:latin typeface="Poppins" panose="020B0502040204020203" pitchFamily="2" charset="0"/>
              </a:rPr>
              <a:t>El objetivo de esto es ayudar al distribuidor a comprender las propiedades de los productos y los puntos de venta que desempeñan un papel crucial en la predicción de las ventas.</a:t>
            </a:r>
            <a:endParaRPr lang="es-PE" dirty="0"/>
          </a:p>
        </p:txBody>
      </p:sp>
    </p:spTree>
    <p:extLst>
      <p:ext uri="{BB962C8B-B14F-4D97-AF65-F5344CB8AC3E}">
        <p14:creationId xmlns:p14="http://schemas.microsoft.com/office/powerpoint/2010/main" val="151993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7DE89-BC14-90EE-2BA5-A67A706A6846}"/>
              </a:ext>
            </a:extLst>
          </p:cNvPr>
          <p:cNvSpPr>
            <a:spLocks noGrp="1"/>
          </p:cNvSpPr>
          <p:nvPr>
            <p:ph type="title"/>
          </p:nvPr>
        </p:nvSpPr>
        <p:spPr/>
        <p:txBody>
          <a:bodyPr/>
          <a:lstStyle/>
          <a:p>
            <a:r>
              <a:rPr lang="es-PE" dirty="0"/>
              <a:t>Base de datos </a:t>
            </a:r>
          </a:p>
        </p:txBody>
      </p:sp>
      <p:sp>
        <p:nvSpPr>
          <p:cNvPr id="6" name="Marcador de contenido 5">
            <a:extLst>
              <a:ext uri="{FF2B5EF4-FFF2-40B4-BE49-F238E27FC236}">
                <a16:creationId xmlns:a16="http://schemas.microsoft.com/office/drawing/2014/main" id="{4C120F62-D34B-EDAC-36C4-098810A654AC}"/>
              </a:ext>
            </a:extLst>
          </p:cNvPr>
          <p:cNvSpPr>
            <a:spLocks noGrp="1"/>
          </p:cNvSpPr>
          <p:nvPr>
            <p:ph idx="1"/>
          </p:nvPr>
        </p:nvSpPr>
        <p:spPr/>
        <p:txBody>
          <a:bodyPr>
            <a:normAutofit fontScale="55000" lnSpcReduction="20000"/>
          </a:bodyPr>
          <a:lstStyle/>
          <a:p>
            <a:r>
              <a:rPr lang="es-PE" dirty="0"/>
              <a:t>Tiene 8523 filas </a:t>
            </a:r>
          </a:p>
          <a:p>
            <a:r>
              <a:rPr lang="es-PE" b="1" dirty="0"/>
              <a:t>Las variables dependientes son:</a:t>
            </a:r>
          </a:p>
          <a:p>
            <a:pPr marL="0" indent="0">
              <a:buNone/>
            </a:pPr>
            <a:r>
              <a:rPr lang="es-PE" b="0" i="0" dirty="0">
                <a:solidFill>
                  <a:srgbClr val="212121"/>
                </a:solidFill>
                <a:effectLst/>
                <a:latin typeface="Courier New" panose="02070309020205020404" pitchFamily="49" charset="0"/>
              </a:rPr>
              <a:t>0 </a:t>
            </a:r>
            <a:r>
              <a:rPr lang="es-PE" b="0" i="0" dirty="0" err="1">
                <a:solidFill>
                  <a:srgbClr val="212121"/>
                </a:solidFill>
                <a:effectLst/>
                <a:latin typeface="Courier New" panose="02070309020205020404" pitchFamily="49" charset="0"/>
              </a:rPr>
              <a:t>Item_Identifier</a:t>
            </a:r>
            <a:endParaRPr lang="es-PE" b="0" i="0" dirty="0">
              <a:solidFill>
                <a:srgbClr val="212121"/>
              </a:solidFill>
              <a:effectLst/>
              <a:latin typeface="Courier New" panose="02070309020205020404" pitchFamily="49" charset="0"/>
            </a:endParaRPr>
          </a:p>
          <a:p>
            <a:pPr marL="0" indent="0">
              <a:buNone/>
            </a:pPr>
            <a:r>
              <a:rPr lang="es-PE" b="0" i="0" dirty="0">
                <a:solidFill>
                  <a:srgbClr val="212121"/>
                </a:solidFill>
                <a:effectLst/>
                <a:latin typeface="Courier New" panose="02070309020205020404" pitchFamily="49" charset="0"/>
              </a:rPr>
              <a:t>1 </a:t>
            </a:r>
            <a:r>
              <a:rPr lang="es-PE" b="0" i="0" dirty="0" err="1">
                <a:solidFill>
                  <a:srgbClr val="212121"/>
                </a:solidFill>
                <a:effectLst/>
                <a:latin typeface="Courier New" panose="02070309020205020404" pitchFamily="49" charset="0"/>
              </a:rPr>
              <a:t>Item_Weight</a:t>
            </a:r>
            <a:r>
              <a:rPr lang="es-PE" b="0" i="0" dirty="0">
                <a:solidFill>
                  <a:srgbClr val="212121"/>
                </a:solidFill>
                <a:effectLst/>
                <a:latin typeface="Courier New" panose="02070309020205020404" pitchFamily="49" charset="0"/>
              </a:rPr>
              <a:t> </a:t>
            </a:r>
          </a:p>
          <a:p>
            <a:pPr marL="0" indent="0">
              <a:buNone/>
            </a:pPr>
            <a:r>
              <a:rPr lang="es-PE" b="0" i="0" dirty="0">
                <a:solidFill>
                  <a:srgbClr val="212121"/>
                </a:solidFill>
                <a:effectLst/>
                <a:latin typeface="Courier New" panose="02070309020205020404" pitchFamily="49" charset="0"/>
              </a:rPr>
              <a:t>2 </a:t>
            </a:r>
            <a:r>
              <a:rPr lang="es-PE" b="0" i="0" dirty="0" err="1">
                <a:solidFill>
                  <a:srgbClr val="212121"/>
                </a:solidFill>
                <a:effectLst/>
                <a:latin typeface="Courier New" panose="02070309020205020404" pitchFamily="49" charset="0"/>
              </a:rPr>
              <a:t>Item_Fat_Content</a:t>
            </a:r>
            <a:r>
              <a:rPr lang="es-PE" b="0" i="0" dirty="0">
                <a:solidFill>
                  <a:srgbClr val="212121"/>
                </a:solidFill>
                <a:effectLst/>
                <a:latin typeface="Courier New" panose="02070309020205020404" pitchFamily="49" charset="0"/>
              </a:rPr>
              <a:t> </a:t>
            </a:r>
          </a:p>
          <a:p>
            <a:pPr marL="0" indent="0">
              <a:buNone/>
            </a:pPr>
            <a:r>
              <a:rPr lang="es-PE" b="0" i="0" dirty="0">
                <a:solidFill>
                  <a:srgbClr val="212121"/>
                </a:solidFill>
                <a:effectLst/>
                <a:latin typeface="Courier New" panose="02070309020205020404" pitchFamily="49" charset="0"/>
              </a:rPr>
              <a:t>3 </a:t>
            </a:r>
            <a:r>
              <a:rPr lang="es-PE" b="0" i="0" dirty="0" err="1">
                <a:solidFill>
                  <a:srgbClr val="212121"/>
                </a:solidFill>
                <a:effectLst/>
                <a:latin typeface="Courier New" panose="02070309020205020404" pitchFamily="49" charset="0"/>
              </a:rPr>
              <a:t>Item_Visibility</a:t>
            </a:r>
            <a:r>
              <a:rPr lang="es-PE" b="0" i="0" dirty="0">
                <a:solidFill>
                  <a:srgbClr val="212121"/>
                </a:solidFill>
                <a:effectLst/>
                <a:latin typeface="Courier New" panose="02070309020205020404" pitchFamily="49" charset="0"/>
              </a:rPr>
              <a:t> </a:t>
            </a:r>
          </a:p>
          <a:p>
            <a:pPr marL="0" indent="0">
              <a:buNone/>
            </a:pPr>
            <a:r>
              <a:rPr lang="es-PE" b="0" i="0" dirty="0">
                <a:solidFill>
                  <a:srgbClr val="212121"/>
                </a:solidFill>
                <a:effectLst/>
                <a:latin typeface="Courier New" panose="02070309020205020404" pitchFamily="49" charset="0"/>
              </a:rPr>
              <a:t>4 </a:t>
            </a:r>
            <a:r>
              <a:rPr lang="es-PE" b="0" i="0" dirty="0" err="1">
                <a:solidFill>
                  <a:srgbClr val="212121"/>
                </a:solidFill>
                <a:effectLst/>
                <a:latin typeface="Courier New" panose="02070309020205020404" pitchFamily="49" charset="0"/>
              </a:rPr>
              <a:t>Item_Type</a:t>
            </a:r>
            <a:r>
              <a:rPr lang="es-PE" b="0" i="0" dirty="0">
                <a:solidFill>
                  <a:srgbClr val="212121"/>
                </a:solidFill>
                <a:effectLst/>
                <a:latin typeface="Courier New" panose="02070309020205020404" pitchFamily="49" charset="0"/>
              </a:rPr>
              <a:t> </a:t>
            </a:r>
          </a:p>
          <a:p>
            <a:pPr marL="0" indent="0">
              <a:buNone/>
            </a:pPr>
            <a:r>
              <a:rPr lang="es-PE" b="0" i="0" dirty="0">
                <a:solidFill>
                  <a:srgbClr val="212121"/>
                </a:solidFill>
                <a:effectLst/>
                <a:latin typeface="Courier New" panose="02070309020205020404" pitchFamily="49" charset="0"/>
              </a:rPr>
              <a:t>5 </a:t>
            </a:r>
            <a:r>
              <a:rPr lang="es-PE" b="0" i="0" dirty="0" err="1">
                <a:solidFill>
                  <a:srgbClr val="212121"/>
                </a:solidFill>
                <a:effectLst/>
                <a:latin typeface="Courier New" panose="02070309020205020404" pitchFamily="49" charset="0"/>
              </a:rPr>
              <a:t>Item_MRP</a:t>
            </a:r>
            <a:r>
              <a:rPr lang="es-PE" b="0" i="0" dirty="0">
                <a:solidFill>
                  <a:srgbClr val="212121"/>
                </a:solidFill>
                <a:effectLst/>
                <a:latin typeface="Courier New" panose="02070309020205020404" pitchFamily="49" charset="0"/>
              </a:rPr>
              <a:t> </a:t>
            </a:r>
          </a:p>
          <a:p>
            <a:pPr marL="0" indent="0">
              <a:buNone/>
            </a:pPr>
            <a:r>
              <a:rPr lang="es-PE" b="0" i="0" dirty="0">
                <a:solidFill>
                  <a:srgbClr val="212121"/>
                </a:solidFill>
                <a:effectLst/>
                <a:latin typeface="Courier New" panose="02070309020205020404" pitchFamily="49" charset="0"/>
              </a:rPr>
              <a:t>6 </a:t>
            </a:r>
            <a:r>
              <a:rPr lang="es-PE" b="0" i="0" dirty="0" err="1">
                <a:solidFill>
                  <a:srgbClr val="212121"/>
                </a:solidFill>
                <a:effectLst/>
                <a:latin typeface="Courier New" panose="02070309020205020404" pitchFamily="49" charset="0"/>
              </a:rPr>
              <a:t>Outlet_Identifier</a:t>
            </a:r>
            <a:r>
              <a:rPr lang="es-PE" b="0" i="0" dirty="0">
                <a:solidFill>
                  <a:srgbClr val="212121"/>
                </a:solidFill>
                <a:effectLst/>
                <a:latin typeface="Courier New" panose="02070309020205020404" pitchFamily="49" charset="0"/>
              </a:rPr>
              <a:t> </a:t>
            </a:r>
          </a:p>
          <a:p>
            <a:pPr marL="0" indent="0">
              <a:buNone/>
            </a:pPr>
            <a:r>
              <a:rPr lang="es-PE" b="0" i="0" dirty="0">
                <a:solidFill>
                  <a:srgbClr val="212121"/>
                </a:solidFill>
                <a:effectLst/>
                <a:latin typeface="Courier New" panose="02070309020205020404" pitchFamily="49" charset="0"/>
              </a:rPr>
              <a:t>7 </a:t>
            </a:r>
            <a:r>
              <a:rPr lang="es-PE" b="0" i="0" dirty="0" err="1">
                <a:solidFill>
                  <a:srgbClr val="212121"/>
                </a:solidFill>
                <a:effectLst/>
                <a:latin typeface="Courier New" panose="02070309020205020404" pitchFamily="49" charset="0"/>
              </a:rPr>
              <a:t>Outlet_Establishment_Year</a:t>
            </a:r>
            <a:endParaRPr lang="es-PE" b="0" i="0" dirty="0">
              <a:solidFill>
                <a:srgbClr val="212121"/>
              </a:solidFill>
              <a:effectLst/>
              <a:latin typeface="Courier New" panose="02070309020205020404" pitchFamily="49" charset="0"/>
            </a:endParaRPr>
          </a:p>
          <a:p>
            <a:pPr marL="0" indent="0">
              <a:buNone/>
            </a:pPr>
            <a:r>
              <a:rPr lang="es-PE" b="0" i="0" dirty="0">
                <a:solidFill>
                  <a:srgbClr val="212121"/>
                </a:solidFill>
                <a:effectLst/>
                <a:latin typeface="Courier New" panose="02070309020205020404" pitchFamily="49" charset="0"/>
              </a:rPr>
              <a:t>8 </a:t>
            </a:r>
            <a:r>
              <a:rPr lang="es-PE" b="0" i="0" dirty="0" err="1">
                <a:solidFill>
                  <a:srgbClr val="212121"/>
                </a:solidFill>
                <a:effectLst/>
                <a:latin typeface="Courier New" panose="02070309020205020404" pitchFamily="49" charset="0"/>
              </a:rPr>
              <a:t>Outlet_Size</a:t>
            </a:r>
            <a:endParaRPr lang="es-PE" b="0" i="0" dirty="0">
              <a:solidFill>
                <a:srgbClr val="212121"/>
              </a:solidFill>
              <a:effectLst/>
              <a:latin typeface="Courier New" panose="02070309020205020404" pitchFamily="49" charset="0"/>
            </a:endParaRPr>
          </a:p>
          <a:p>
            <a:pPr marL="0" indent="0">
              <a:buNone/>
            </a:pPr>
            <a:r>
              <a:rPr lang="es-PE" b="0" i="0" dirty="0">
                <a:solidFill>
                  <a:srgbClr val="212121"/>
                </a:solidFill>
                <a:effectLst/>
                <a:latin typeface="Courier New" panose="02070309020205020404" pitchFamily="49" charset="0"/>
              </a:rPr>
              <a:t>9 </a:t>
            </a:r>
            <a:r>
              <a:rPr lang="es-PE" b="0" i="0" dirty="0" err="1">
                <a:solidFill>
                  <a:srgbClr val="212121"/>
                </a:solidFill>
                <a:effectLst/>
                <a:latin typeface="Courier New" panose="02070309020205020404" pitchFamily="49" charset="0"/>
              </a:rPr>
              <a:t>Outlet_Location_Type</a:t>
            </a:r>
            <a:endParaRPr lang="es-PE" b="0" i="0" dirty="0">
              <a:solidFill>
                <a:srgbClr val="212121"/>
              </a:solidFill>
              <a:effectLst/>
              <a:latin typeface="Courier New" panose="02070309020205020404" pitchFamily="49" charset="0"/>
            </a:endParaRPr>
          </a:p>
          <a:p>
            <a:pPr marL="0" indent="0">
              <a:buNone/>
            </a:pPr>
            <a:r>
              <a:rPr lang="es-PE" b="0" i="0" dirty="0">
                <a:solidFill>
                  <a:srgbClr val="212121"/>
                </a:solidFill>
                <a:effectLst/>
                <a:latin typeface="Courier New" panose="02070309020205020404" pitchFamily="49" charset="0"/>
              </a:rPr>
              <a:t>10 </a:t>
            </a:r>
            <a:r>
              <a:rPr lang="es-PE" b="0" i="0" dirty="0" err="1">
                <a:solidFill>
                  <a:srgbClr val="212121"/>
                </a:solidFill>
                <a:effectLst/>
                <a:latin typeface="Courier New" panose="02070309020205020404" pitchFamily="49" charset="0"/>
              </a:rPr>
              <a:t>Outlet_Type</a:t>
            </a:r>
            <a:endParaRPr lang="es-PE" b="0" i="0" dirty="0">
              <a:solidFill>
                <a:srgbClr val="212121"/>
              </a:solidFill>
              <a:effectLst/>
              <a:latin typeface="Courier New" panose="02070309020205020404" pitchFamily="49" charset="0"/>
            </a:endParaRPr>
          </a:p>
          <a:p>
            <a:r>
              <a:rPr lang="es-PE" b="1" i="0" dirty="0">
                <a:solidFill>
                  <a:srgbClr val="212121"/>
                </a:solidFill>
                <a:effectLst/>
              </a:rPr>
              <a:t>La variables objetivo:</a:t>
            </a:r>
          </a:p>
          <a:p>
            <a:pPr marL="0" indent="0">
              <a:buNone/>
            </a:pPr>
            <a:r>
              <a:rPr lang="es-PE" b="0" i="0" dirty="0">
                <a:solidFill>
                  <a:srgbClr val="212121"/>
                </a:solidFill>
                <a:effectLst/>
                <a:latin typeface="Courier New" panose="02070309020205020404" pitchFamily="49" charset="0"/>
              </a:rPr>
              <a:t>11 </a:t>
            </a:r>
            <a:r>
              <a:rPr lang="es-PE" b="0" i="0" dirty="0" err="1">
                <a:solidFill>
                  <a:srgbClr val="212121"/>
                </a:solidFill>
                <a:effectLst/>
                <a:latin typeface="Courier New" panose="02070309020205020404" pitchFamily="49" charset="0"/>
              </a:rPr>
              <a:t>Item_Outlet_Sales</a:t>
            </a:r>
            <a:r>
              <a:rPr lang="es-PE" b="0" i="0" dirty="0">
                <a:solidFill>
                  <a:srgbClr val="212121"/>
                </a:solidFill>
                <a:effectLst/>
                <a:latin typeface="Courier New" panose="02070309020205020404" pitchFamily="49" charset="0"/>
              </a:rPr>
              <a:t> </a:t>
            </a:r>
            <a:endParaRPr lang="es-PE" dirty="0"/>
          </a:p>
        </p:txBody>
      </p:sp>
    </p:spTree>
    <p:extLst>
      <p:ext uri="{BB962C8B-B14F-4D97-AF65-F5344CB8AC3E}">
        <p14:creationId xmlns:p14="http://schemas.microsoft.com/office/powerpoint/2010/main" val="283771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Freeform: Shape 205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1" name="Freeform: Shape 206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336B2A7-DF76-86B6-181A-0F3DF9ED1FA7}"/>
              </a:ext>
            </a:extLst>
          </p:cNvPr>
          <p:cNvSpPr>
            <a:spLocks noGrp="1"/>
          </p:cNvSpPr>
          <p:nvPr>
            <p:ph type="title"/>
          </p:nvPr>
        </p:nvSpPr>
        <p:spPr>
          <a:xfrm>
            <a:off x="371094" y="1161288"/>
            <a:ext cx="3438144" cy="1239012"/>
          </a:xfrm>
        </p:spPr>
        <p:txBody>
          <a:bodyPr anchor="ctr">
            <a:normAutofit/>
          </a:bodyPr>
          <a:lstStyle/>
          <a:p>
            <a:r>
              <a:rPr lang="es-PE" sz="2800"/>
              <a:t>Análisis </a:t>
            </a:r>
          </a:p>
        </p:txBody>
      </p:sp>
      <p:sp>
        <p:nvSpPr>
          <p:cNvPr id="2063" name="Rectangle 20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5" name="Rectangle 20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4" name="Content Placeholder 2053">
            <a:extLst>
              <a:ext uri="{FF2B5EF4-FFF2-40B4-BE49-F238E27FC236}">
                <a16:creationId xmlns:a16="http://schemas.microsoft.com/office/drawing/2014/main" id="{6AA09B00-8D5B-7F4F-8DBF-C5671426DF45}"/>
              </a:ext>
            </a:extLst>
          </p:cNvPr>
          <p:cNvSpPr>
            <a:spLocks noGrp="1"/>
          </p:cNvSpPr>
          <p:nvPr>
            <p:ph idx="1"/>
          </p:nvPr>
        </p:nvSpPr>
        <p:spPr>
          <a:xfrm>
            <a:off x="371093" y="2718054"/>
            <a:ext cx="3408080" cy="3207258"/>
          </a:xfrm>
        </p:spPr>
        <p:txBody>
          <a:bodyPr anchor="t">
            <a:normAutofit/>
          </a:bodyPr>
          <a:lstStyle/>
          <a:p>
            <a:pPr marL="0" indent="0">
              <a:buNone/>
            </a:pPr>
            <a:r>
              <a:rPr lang="es-MX" sz="1800" b="0" dirty="0">
                <a:solidFill>
                  <a:srgbClr val="000000"/>
                </a:solidFill>
                <a:effectLst/>
              </a:rPr>
              <a:t>Realice este grafico de </a:t>
            </a:r>
            <a:r>
              <a:rPr lang="es-MX" sz="1800" b="0" dirty="0" err="1">
                <a:solidFill>
                  <a:srgbClr val="000000"/>
                </a:solidFill>
                <a:effectLst/>
              </a:rPr>
              <a:t>pareto</a:t>
            </a:r>
            <a:r>
              <a:rPr lang="es-MX" sz="1800" b="0" dirty="0">
                <a:solidFill>
                  <a:srgbClr val="000000"/>
                </a:solidFill>
                <a:effectLst/>
              </a:rPr>
              <a:t> para resolver  las dudas de nuestro </a:t>
            </a:r>
          </a:p>
          <a:p>
            <a:pPr marL="0" indent="0">
              <a:buNone/>
            </a:pPr>
            <a:r>
              <a:rPr lang="es-MX" sz="1800" b="0" dirty="0">
                <a:solidFill>
                  <a:srgbClr val="000000"/>
                </a:solidFill>
                <a:effectLst/>
              </a:rPr>
              <a:t>cliente, sobre el producto que nos trae mas ingresos, por lo que se ve que estos 8 </a:t>
            </a:r>
          </a:p>
          <a:p>
            <a:pPr marL="0" indent="0">
              <a:buNone/>
            </a:pPr>
            <a:r>
              <a:rPr lang="es-MX" sz="1800" b="0" dirty="0">
                <a:solidFill>
                  <a:srgbClr val="000000"/>
                </a:solidFill>
                <a:effectLst/>
              </a:rPr>
              <a:t>primeros productos representa </a:t>
            </a:r>
          </a:p>
          <a:p>
            <a:pPr marL="0" indent="0">
              <a:buNone/>
            </a:pPr>
            <a:r>
              <a:rPr lang="es-MX" sz="1800" b="0" dirty="0">
                <a:solidFill>
                  <a:srgbClr val="000000"/>
                </a:solidFill>
                <a:effectLst/>
              </a:rPr>
              <a:t>el 80% de las ganancias</a:t>
            </a:r>
          </a:p>
          <a:p>
            <a:pPr marL="0" indent="0">
              <a:buNone/>
            </a:pPr>
            <a:r>
              <a:rPr lang="es-MX" sz="1800" dirty="0">
                <a:solidFill>
                  <a:srgbClr val="000000"/>
                </a:solidFill>
              </a:rPr>
              <a:t>Estos resultados puede ser una guía para la toma de decisiones posteriormente</a:t>
            </a:r>
            <a:endParaRPr lang="en-US" dirty="0"/>
          </a:p>
        </p:txBody>
      </p:sp>
      <p:pic>
        <p:nvPicPr>
          <p:cNvPr id="2050" name="Picture 2" descr="Gráfico, Gráfico de barras, Histograma&#10;&#10;Descripción generada automáticamente">
            <a:extLst>
              <a:ext uri="{FF2B5EF4-FFF2-40B4-BE49-F238E27FC236}">
                <a16:creationId xmlns:a16="http://schemas.microsoft.com/office/drawing/2014/main" id="{CB9E9F40-7B6E-F637-4673-F3A1470DD2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9953" y="841248"/>
            <a:ext cx="6064469" cy="5276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8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3" name="Freeform: Shape 308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5" name="Freeform: Shape 308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7" name="Rectangle 308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9" name="Rectangle 308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8" name="Content Placeholder 3077">
            <a:extLst>
              <a:ext uri="{FF2B5EF4-FFF2-40B4-BE49-F238E27FC236}">
                <a16:creationId xmlns:a16="http://schemas.microsoft.com/office/drawing/2014/main" id="{DFA48B4F-CA4E-B276-E660-A2233C7A4180}"/>
              </a:ext>
            </a:extLst>
          </p:cNvPr>
          <p:cNvSpPr>
            <a:spLocks noGrp="1"/>
          </p:cNvSpPr>
          <p:nvPr>
            <p:ph idx="1"/>
          </p:nvPr>
        </p:nvSpPr>
        <p:spPr>
          <a:xfrm>
            <a:off x="371093" y="2673927"/>
            <a:ext cx="3729851" cy="3251385"/>
          </a:xfrm>
        </p:spPr>
        <p:txBody>
          <a:bodyPr anchor="t">
            <a:normAutofit fontScale="92500" lnSpcReduction="10000"/>
          </a:bodyPr>
          <a:lstStyle/>
          <a:p>
            <a:pPr marL="0" indent="0">
              <a:buNone/>
            </a:pPr>
            <a:r>
              <a:rPr lang="es-MX" sz="2000" b="0" dirty="0">
                <a:solidFill>
                  <a:srgbClr val="000000"/>
                </a:solidFill>
                <a:effectLst/>
              </a:rPr>
              <a:t>En este Grafico tome como </a:t>
            </a:r>
          </a:p>
          <a:p>
            <a:pPr marL="0" indent="0">
              <a:buNone/>
            </a:pPr>
            <a:r>
              <a:rPr lang="es-MX" sz="2000" b="0" dirty="0">
                <a:solidFill>
                  <a:srgbClr val="000000"/>
                </a:solidFill>
                <a:effectLst/>
              </a:rPr>
              <a:t>puntos de ventas el identificador de la tienda que nos indicaría que tienda seria podemos ver las </a:t>
            </a:r>
          </a:p>
          <a:p>
            <a:pPr marL="0" indent="0">
              <a:buNone/>
            </a:pPr>
            <a:r>
              <a:rPr lang="es-MX" sz="2000" b="0" dirty="0">
                <a:solidFill>
                  <a:srgbClr val="000000"/>
                </a:solidFill>
                <a:effectLst/>
              </a:rPr>
              <a:t>diferentes tipos de tienda donde observamos que el </a:t>
            </a:r>
            <a:r>
              <a:rPr lang="es-MX" sz="2000" b="0" dirty="0" err="1">
                <a:solidFill>
                  <a:srgbClr val="000000"/>
                </a:solidFill>
                <a:effectLst/>
              </a:rPr>
              <a:t>supermarket</a:t>
            </a:r>
            <a:r>
              <a:rPr lang="es-MX" sz="2000" b="0" dirty="0">
                <a:solidFill>
                  <a:srgbClr val="000000"/>
                </a:solidFill>
                <a:effectLst/>
              </a:rPr>
              <a:t> 3 en el punto out027 nos indica </a:t>
            </a:r>
          </a:p>
          <a:p>
            <a:pPr marL="0" indent="0">
              <a:buNone/>
            </a:pPr>
            <a:r>
              <a:rPr lang="es-MX" sz="2000" b="0" dirty="0">
                <a:solidFill>
                  <a:srgbClr val="000000"/>
                </a:solidFill>
                <a:effectLst/>
              </a:rPr>
              <a:t>unas ventas mayores a las demás, pero la </a:t>
            </a:r>
            <a:r>
              <a:rPr lang="es-MX" sz="2000" b="0" dirty="0" err="1">
                <a:solidFill>
                  <a:srgbClr val="000000"/>
                </a:solidFill>
                <a:effectLst/>
              </a:rPr>
              <a:t>supermarket</a:t>
            </a:r>
            <a:r>
              <a:rPr lang="es-MX" sz="2000" b="0" dirty="0">
                <a:solidFill>
                  <a:srgbClr val="000000"/>
                </a:solidFill>
                <a:effectLst/>
              </a:rPr>
              <a:t> </a:t>
            </a:r>
            <a:r>
              <a:rPr lang="es-MX" sz="2000" b="0" dirty="0" err="1">
                <a:solidFill>
                  <a:srgbClr val="000000"/>
                </a:solidFill>
                <a:effectLst/>
              </a:rPr>
              <a:t>type</a:t>
            </a:r>
            <a:r>
              <a:rPr lang="es-MX" sz="2000" b="0" dirty="0">
                <a:solidFill>
                  <a:srgbClr val="000000"/>
                </a:solidFill>
                <a:effectLst/>
              </a:rPr>
              <a:t> 1 que es la mayoría que tiene dentro del </a:t>
            </a:r>
          </a:p>
          <a:p>
            <a:pPr marL="0" indent="0">
              <a:buNone/>
            </a:pPr>
            <a:r>
              <a:rPr lang="es-MX" sz="2000" b="0" dirty="0">
                <a:solidFill>
                  <a:srgbClr val="000000"/>
                </a:solidFill>
                <a:effectLst/>
              </a:rPr>
              <a:t>negocio</a:t>
            </a:r>
          </a:p>
          <a:p>
            <a:endParaRPr lang="en-US" dirty="0"/>
          </a:p>
        </p:txBody>
      </p:sp>
      <p:pic>
        <p:nvPicPr>
          <p:cNvPr id="3074" name="Picture 2">
            <a:extLst>
              <a:ext uri="{FF2B5EF4-FFF2-40B4-BE49-F238E27FC236}">
                <a16:creationId xmlns:a16="http://schemas.microsoft.com/office/drawing/2014/main" id="{20E610E5-139F-261F-5B58-9A24BABB7F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01184" y="2207373"/>
            <a:ext cx="6922008" cy="254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98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A0637-E513-06FB-C44C-779FDAFEE944}"/>
              </a:ext>
            </a:extLst>
          </p:cNvPr>
          <p:cNvSpPr>
            <a:spLocks noGrp="1"/>
          </p:cNvSpPr>
          <p:nvPr>
            <p:ph type="title"/>
          </p:nvPr>
        </p:nvSpPr>
        <p:spPr/>
        <p:txBody>
          <a:bodyPr/>
          <a:lstStyle/>
          <a:p>
            <a:r>
              <a:rPr lang="es-PE" dirty="0"/>
              <a:t>Modelos</a:t>
            </a:r>
          </a:p>
        </p:txBody>
      </p:sp>
      <p:sp>
        <p:nvSpPr>
          <p:cNvPr id="3" name="Marcador de contenido 2">
            <a:extLst>
              <a:ext uri="{FF2B5EF4-FFF2-40B4-BE49-F238E27FC236}">
                <a16:creationId xmlns:a16="http://schemas.microsoft.com/office/drawing/2014/main" id="{DA99905E-DD8A-A0B0-5B84-8EA8F4FB6A7E}"/>
              </a:ext>
            </a:extLst>
          </p:cNvPr>
          <p:cNvSpPr>
            <a:spLocks noGrp="1"/>
          </p:cNvSpPr>
          <p:nvPr>
            <p:ph idx="1"/>
          </p:nvPr>
        </p:nvSpPr>
        <p:spPr/>
        <p:txBody>
          <a:bodyPr>
            <a:normAutofit lnSpcReduction="10000"/>
          </a:bodyPr>
          <a:lstStyle/>
          <a:p>
            <a:r>
              <a:rPr lang="es-PE" dirty="0"/>
              <a:t>Los modelos realizados para  comparar fueron</a:t>
            </a:r>
          </a:p>
          <a:p>
            <a:pPr marL="971550" lvl="1" indent="-514350">
              <a:buFont typeface="+mj-lt"/>
              <a:buAutoNum type="arabicPeriod"/>
            </a:pPr>
            <a:r>
              <a:rPr lang="es-PE" dirty="0"/>
              <a:t>Regresión lineal múltiple:</a:t>
            </a:r>
          </a:p>
          <a:p>
            <a:pPr marL="457200" lvl="1" indent="0">
              <a:buNone/>
            </a:pPr>
            <a:r>
              <a:rPr lang="es-PE" dirty="0"/>
              <a:t>      </a:t>
            </a:r>
            <a:r>
              <a:rPr lang="es-MX" b="0" i="0" dirty="0">
                <a:effectLst/>
              </a:rPr>
              <a:t>Un modelo de regresión lineal múltiple es un modelo estadístico versátil para evaluar las relaciones entre un destino continuo y los predictores. </a:t>
            </a:r>
          </a:p>
          <a:p>
            <a:pPr marL="457200" lvl="1" indent="0">
              <a:buNone/>
            </a:pPr>
            <a:r>
              <a:rPr lang="es-MX" b="0" i="0" dirty="0">
                <a:solidFill>
                  <a:schemeClr val="accent1"/>
                </a:solidFill>
                <a:effectLst/>
              </a:rPr>
              <a:t>(https://www.ibm.com/docs/es/cognos-analytics/11.1.0?topic=tests-multiple-linear-regression)</a:t>
            </a:r>
          </a:p>
          <a:p>
            <a:pPr marL="971550" lvl="1" indent="-514350">
              <a:buFont typeface="+mj-lt"/>
              <a:buAutoNum type="arabicPeriod"/>
            </a:pPr>
            <a:r>
              <a:rPr lang="es-PE" dirty="0"/>
              <a:t>Árbol de regresión:</a:t>
            </a:r>
          </a:p>
          <a:p>
            <a:pPr marL="457200" lvl="1" indent="0">
              <a:buNone/>
            </a:pPr>
            <a:r>
              <a:rPr lang="es-PE" dirty="0"/>
              <a:t>      </a:t>
            </a:r>
            <a:r>
              <a:rPr lang="es-MX" b="0" i="0" dirty="0">
                <a:effectLst/>
              </a:rPr>
              <a:t>Utilizar un árbol de regresión para crear un modelo explicativo y predictivo para una variable cuantitativa dependiente basada en variables explicativas cuantitativas y cualitativas.</a:t>
            </a:r>
          </a:p>
          <a:p>
            <a:pPr marL="457200" lvl="1" indent="0">
              <a:buNone/>
            </a:pPr>
            <a:r>
              <a:rPr lang="es-PE" dirty="0">
                <a:solidFill>
                  <a:schemeClr val="accent1"/>
                </a:solidFill>
              </a:rPr>
              <a:t>(https://www.xlstat.com/es/soluciones/funciones/arboles-de-clasificacion-y-de-regresion)</a:t>
            </a:r>
          </a:p>
          <a:p>
            <a:pPr marL="0" indent="0">
              <a:buNone/>
            </a:pPr>
            <a:endParaRPr lang="es-PE" dirty="0"/>
          </a:p>
        </p:txBody>
      </p:sp>
    </p:spTree>
    <p:extLst>
      <p:ext uri="{BB962C8B-B14F-4D97-AF65-F5344CB8AC3E}">
        <p14:creationId xmlns:p14="http://schemas.microsoft.com/office/powerpoint/2010/main" val="8148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327A7-678F-95A6-6233-8841BD28DB89}"/>
              </a:ext>
            </a:extLst>
          </p:cNvPr>
          <p:cNvSpPr>
            <a:spLocks noGrp="1"/>
          </p:cNvSpPr>
          <p:nvPr>
            <p:ph type="title"/>
          </p:nvPr>
        </p:nvSpPr>
        <p:spPr/>
        <p:txBody>
          <a:bodyPr/>
          <a:lstStyle/>
          <a:p>
            <a:r>
              <a:rPr lang="es-PE" dirty="0"/>
              <a:t>Comparación de modelos</a:t>
            </a:r>
          </a:p>
        </p:txBody>
      </p:sp>
      <p:graphicFrame>
        <p:nvGraphicFramePr>
          <p:cNvPr id="4" name="Tabla 4">
            <a:extLst>
              <a:ext uri="{FF2B5EF4-FFF2-40B4-BE49-F238E27FC236}">
                <a16:creationId xmlns:a16="http://schemas.microsoft.com/office/drawing/2014/main" id="{EB18C396-01DF-F7B4-E21B-4D35DFA29D14}"/>
              </a:ext>
            </a:extLst>
          </p:cNvPr>
          <p:cNvGraphicFramePr>
            <a:graphicFrameLocks noGrp="1"/>
          </p:cNvGraphicFramePr>
          <p:nvPr>
            <p:ph idx="1"/>
            <p:extLst>
              <p:ext uri="{D42A27DB-BD31-4B8C-83A1-F6EECF244321}">
                <p14:modId xmlns:p14="http://schemas.microsoft.com/office/powerpoint/2010/main" val="2563823892"/>
              </p:ext>
            </p:extLst>
          </p:nvPr>
        </p:nvGraphicFramePr>
        <p:xfrm>
          <a:off x="838200" y="1778000"/>
          <a:ext cx="10515600" cy="165100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1305323146"/>
                    </a:ext>
                  </a:extLst>
                </a:gridCol>
                <a:gridCol w="2103120">
                  <a:extLst>
                    <a:ext uri="{9D8B030D-6E8A-4147-A177-3AD203B41FA5}">
                      <a16:colId xmlns:a16="http://schemas.microsoft.com/office/drawing/2014/main" val="1107837649"/>
                    </a:ext>
                  </a:extLst>
                </a:gridCol>
                <a:gridCol w="2103120">
                  <a:extLst>
                    <a:ext uri="{9D8B030D-6E8A-4147-A177-3AD203B41FA5}">
                      <a16:colId xmlns:a16="http://schemas.microsoft.com/office/drawing/2014/main" val="2131188408"/>
                    </a:ext>
                  </a:extLst>
                </a:gridCol>
                <a:gridCol w="2103120">
                  <a:extLst>
                    <a:ext uri="{9D8B030D-6E8A-4147-A177-3AD203B41FA5}">
                      <a16:colId xmlns:a16="http://schemas.microsoft.com/office/drawing/2014/main" val="1184433440"/>
                    </a:ext>
                  </a:extLst>
                </a:gridCol>
                <a:gridCol w="2103120">
                  <a:extLst>
                    <a:ext uri="{9D8B030D-6E8A-4147-A177-3AD203B41FA5}">
                      <a16:colId xmlns:a16="http://schemas.microsoft.com/office/drawing/2014/main" val="2090580393"/>
                    </a:ext>
                  </a:extLst>
                </a:gridCol>
              </a:tblGrid>
              <a:tr h="370840">
                <a:tc>
                  <a:txBody>
                    <a:bodyPr/>
                    <a:lstStyle/>
                    <a:p>
                      <a:pPr algn="ctr"/>
                      <a:r>
                        <a:rPr lang="es-PE" dirty="0"/>
                        <a:t>modelo</a:t>
                      </a:r>
                    </a:p>
                  </a:txBody>
                  <a:tcPr/>
                </a:tc>
                <a:tc>
                  <a:txBody>
                    <a:bodyPr/>
                    <a:lstStyle/>
                    <a:p>
                      <a:pPr algn="ctr"/>
                      <a:r>
                        <a:rPr lang="es-PE" dirty="0"/>
                        <a:t>Score train</a:t>
                      </a:r>
                    </a:p>
                  </a:txBody>
                  <a:tcPr/>
                </a:tc>
                <a:tc>
                  <a:txBody>
                    <a:bodyPr/>
                    <a:lstStyle/>
                    <a:p>
                      <a:pPr algn="ctr"/>
                      <a:r>
                        <a:rPr lang="es-PE" dirty="0"/>
                        <a:t>Score test</a:t>
                      </a:r>
                    </a:p>
                  </a:txBody>
                  <a:tcPr/>
                </a:tc>
                <a:tc>
                  <a:txBody>
                    <a:bodyPr/>
                    <a:lstStyle/>
                    <a:p>
                      <a:pPr algn="ctr"/>
                      <a:r>
                        <a:rPr lang="es-PE" dirty="0"/>
                        <a:t>RMSE train</a:t>
                      </a:r>
                    </a:p>
                  </a:txBody>
                  <a:tcPr/>
                </a:tc>
                <a:tc>
                  <a:txBody>
                    <a:bodyPr/>
                    <a:lstStyle/>
                    <a:p>
                      <a:pPr algn="ctr"/>
                      <a:r>
                        <a:rPr lang="es-PE" dirty="0"/>
                        <a:t>RMSE test</a:t>
                      </a:r>
                    </a:p>
                  </a:txBody>
                  <a:tcPr/>
                </a:tc>
                <a:extLst>
                  <a:ext uri="{0D108BD9-81ED-4DB2-BD59-A6C34878D82A}">
                    <a16:rowId xmlns:a16="http://schemas.microsoft.com/office/drawing/2014/main" val="720408454"/>
                  </a:ext>
                </a:extLst>
              </a:tr>
              <a:tr h="370840">
                <a:tc>
                  <a:txBody>
                    <a:bodyPr/>
                    <a:lstStyle/>
                    <a:p>
                      <a:pPr algn="ctr"/>
                      <a:r>
                        <a:rPr lang="es-PE" dirty="0"/>
                        <a:t>Regresión lineal múltiple</a:t>
                      </a:r>
                    </a:p>
                  </a:txBody>
                  <a:tcPr/>
                </a:tc>
                <a:tc>
                  <a:txBody>
                    <a:bodyPr/>
                    <a:lstStyle/>
                    <a:p>
                      <a:pPr algn="ctr"/>
                      <a:r>
                        <a:rPr lang="es-PE" sz="1800" b="0" kern="1200" dirty="0">
                          <a:solidFill>
                            <a:schemeClr val="dk1"/>
                          </a:solidFill>
                          <a:effectLst/>
                        </a:rPr>
                        <a:t>0.67</a:t>
                      </a:r>
                      <a:endParaRPr lang="es-PE" dirty="0"/>
                    </a:p>
                  </a:txBody>
                  <a:tcPr/>
                </a:tc>
                <a:tc>
                  <a:txBody>
                    <a:bodyPr/>
                    <a:lstStyle/>
                    <a:p>
                      <a:pPr algn="ctr"/>
                      <a:r>
                        <a:rPr lang="es-PE" sz="1800" b="0" kern="1200" dirty="0">
                          <a:solidFill>
                            <a:schemeClr val="dk1"/>
                          </a:solidFill>
                          <a:effectLst/>
                        </a:rPr>
                        <a:t>-4.55</a:t>
                      </a:r>
                      <a:endParaRPr lang="es-PE" dirty="0"/>
                    </a:p>
                  </a:txBody>
                  <a:tcPr/>
                </a:tc>
                <a:tc>
                  <a:txBody>
                    <a:bodyPr/>
                    <a:lstStyle/>
                    <a:p>
                      <a:pPr algn="ctr"/>
                      <a:r>
                        <a:rPr lang="es-PE" sz="1800" b="0" kern="1200" dirty="0">
                          <a:solidFill>
                            <a:schemeClr val="dk1"/>
                          </a:solidFill>
                          <a:effectLst/>
                        </a:rPr>
                        <a:t>985.75</a:t>
                      </a:r>
                      <a:endParaRPr lang="es-PE" dirty="0"/>
                    </a:p>
                  </a:txBody>
                  <a:tcPr/>
                </a:tc>
                <a:tc>
                  <a:txBody>
                    <a:bodyPr/>
                    <a:lstStyle/>
                    <a:p>
                      <a:pPr algn="ctr"/>
                      <a:r>
                        <a:rPr lang="es-PE" sz="1800" b="0" kern="1200" dirty="0">
                          <a:solidFill>
                            <a:schemeClr val="dk1"/>
                          </a:solidFill>
                          <a:effectLst/>
                        </a:rPr>
                        <a:t>3541635446872.64</a:t>
                      </a:r>
                      <a:endParaRPr lang="es-PE" dirty="0"/>
                    </a:p>
                  </a:txBody>
                  <a:tcPr/>
                </a:tc>
                <a:extLst>
                  <a:ext uri="{0D108BD9-81ED-4DB2-BD59-A6C34878D82A}">
                    <a16:rowId xmlns:a16="http://schemas.microsoft.com/office/drawing/2014/main" val="591999969"/>
                  </a:ext>
                </a:extLst>
              </a:tr>
              <a:tr h="370840">
                <a:tc>
                  <a:txBody>
                    <a:bodyPr/>
                    <a:lstStyle/>
                    <a:p>
                      <a:pPr algn="ctr"/>
                      <a:r>
                        <a:rPr lang="es-PE" dirty="0"/>
                        <a:t>Arboles de regresión</a:t>
                      </a:r>
                    </a:p>
                  </a:txBody>
                  <a:tcPr/>
                </a:tc>
                <a:tc>
                  <a:txBody>
                    <a:bodyPr/>
                    <a:lstStyle/>
                    <a:p>
                      <a:pPr algn="ctr"/>
                      <a:r>
                        <a:rPr lang="es-PE" sz="1800" b="0" kern="1200" dirty="0">
                          <a:solidFill>
                            <a:schemeClr val="dk1"/>
                          </a:solidFill>
                          <a:effectLst/>
                        </a:rPr>
                        <a:t>0.63</a:t>
                      </a:r>
                      <a:endParaRPr lang="es-PE" dirty="0"/>
                    </a:p>
                  </a:txBody>
                  <a:tcPr/>
                </a:tc>
                <a:tc>
                  <a:txBody>
                    <a:bodyPr/>
                    <a:lstStyle/>
                    <a:p>
                      <a:pPr algn="ctr"/>
                      <a:r>
                        <a:rPr lang="es-PE" sz="1800" b="0" kern="1200" dirty="0">
                          <a:solidFill>
                            <a:schemeClr val="dk1"/>
                          </a:solidFill>
                          <a:effectLst/>
                        </a:rPr>
                        <a:t>0.58</a:t>
                      </a:r>
                      <a:endParaRPr lang="es-PE" dirty="0"/>
                    </a:p>
                  </a:txBody>
                  <a:tcPr/>
                </a:tc>
                <a:tc>
                  <a:txBody>
                    <a:bodyPr/>
                    <a:lstStyle/>
                    <a:p>
                      <a:pPr algn="ctr"/>
                      <a:r>
                        <a:rPr lang="es-PE" sz="1800" b="0" kern="1200" dirty="0">
                          <a:solidFill>
                            <a:schemeClr val="dk1"/>
                          </a:solidFill>
                          <a:effectLst/>
                        </a:rPr>
                        <a:t>6.16</a:t>
                      </a:r>
                      <a:endParaRPr lang="es-PE" dirty="0"/>
                    </a:p>
                  </a:txBody>
                  <a:tcPr/>
                </a:tc>
                <a:tc>
                  <a:txBody>
                    <a:bodyPr/>
                    <a:lstStyle/>
                    <a:p>
                      <a:pPr algn="ctr"/>
                      <a:r>
                        <a:rPr lang="es-PE" sz="1800" b="0" kern="1200" dirty="0">
                          <a:solidFill>
                            <a:schemeClr val="dk1"/>
                          </a:solidFill>
                          <a:effectLst/>
                        </a:rPr>
                        <a:t>1467.39</a:t>
                      </a:r>
                      <a:endParaRPr lang="es-PE" dirty="0"/>
                    </a:p>
                  </a:txBody>
                  <a:tcPr/>
                </a:tc>
                <a:extLst>
                  <a:ext uri="{0D108BD9-81ED-4DB2-BD59-A6C34878D82A}">
                    <a16:rowId xmlns:a16="http://schemas.microsoft.com/office/drawing/2014/main" val="3382047674"/>
                  </a:ext>
                </a:extLst>
              </a:tr>
            </a:tbl>
          </a:graphicData>
        </a:graphic>
      </p:graphicFrame>
      <p:sp>
        <p:nvSpPr>
          <p:cNvPr id="5" name="CuadroTexto 4">
            <a:extLst>
              <a:ext uri="{FF2B5EF4-FFF2-40B4-BE49-F238E27FC236}">
                <a16:creationId xmlns:a16="http://schemas.microsoft.com/office/drawing/2014/main" id="{F549CB40-0CD7-BC63-BEEA-06128C3F9EE6}"/>
              </a:ext>
            </a:extLst>
          </p:cNvPr>
          <p:cNvSpPr txBox="1"/>
          <p:nvPr/>
        </p:nvSpPr>
        <p:spPr>
          <a:xfrm>
            <a:off x="571500" y="4156364"/>
            <a:ext cx="11049000" cy="1846659"/>
          </a:xfrm>
          <a:prstGeom prst="rect">
            <a:avLst/>
          </a:prstGeom>
          <a:noFill/>
        </p:spPr>
        <p:txBody>
          <a:bodyPr wrap="square" rtlCol="0">
            <a:spAutoFit/>
          </a:bodyPr>
          <a:lstStyle/>
          <a:p>
            <a:r>
              <a:rPr lang="es-MX" sz="2400" b="0" dirty="0">
                <a:solidFill>
                  <a:srgbClr val="000000"/>
                </a:solidFill>
                <a:effectLst/>
              </a:rPr>
              <a:t>Tenemos dos modelos de regresión lineal y árbol de regresión, por lo que vemos según</a:t>
            </a:r>
          </a:p>
          <a:p>
            <a:r>
              <a:rPr lang="es-MX" sz="2400" b="0" dirty="0">
                <a:solidFill>
                  <a:srgbClr val="000000"/>
                </a:solidFill>
                <a:effectLst/>
              </a:rPr>
              <a:t> los score el árbol de decisión es la mejor opción para estos datos, también se observa que los score no es de los ideales así que se recomienda seguir buscando un </a:t>
            </a:r>
          </a:p>
          <a:p>
            <a:r>
              <a:rPr lang="es-MX" sz="2400" b="0" dirty="0">
                <a:solidFill>
                  <a:srgbClr val="000000"/>
                </a:solidFill>
                <a:effectLst/>
              </a:rPr>
              <a:t>modelo adecuado</a:t>
            </a:r>
          </a:p>
          <a:p>
            <a:endParaRPr lang="es-PE" dirty="0"/>
          </a:p>
        </p:txBody>
      </p:sp>
    </p:spTree>
    <p:extLst>
      <p:ext uri="{BB962C8B-B14F-4D97-AF65-F5344CB8AC3E}">
        <p14:creationId xmlns:p14="http://schemas.microsoft.com/office/powerpoint/2010/main" val="8393370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421</Words>
  <Application>Microsoft Office PowerPoint</Application>
  <PresentationFormat>Panorámica</PresentationFormat>
  <Paragraphs>60</Paragraphs>
  <Slides>7</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-apple-system</vt:lpstr>
      <vt:lpstr>Arial</vt:lpstr>
      <vt:lpstr>Calibri</vt:lpstr>
      <vt:lpstr>Calibri Light</vt:lpstr>
      <vt:lpstr>Courier New</vt:lpstr>
      <vt:lpstr>Poppins</vt:lpstr>
      <vt:lpstr>Tema de Office</vt:lpstr>
      <vt:lpstr>Análisis de ventas de una cadena de supermercados</vt:lpstr>
      <vt:lpstr>Objetivo</vt:lpstr>
      <vt:lpstr>Base de datos </vt:lpstr>
      <vt:lpstr>Análisis </vt:lpstr>
      <vt:lpstr>Presentación de PowerPoint</vt:lpstr>
      <vt:lpstr>Modelos</vt:lpstr>
      <vt:lpstr>Comparación de modelos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ventas de una cadena de supermercados</dc:title>
  <dc:creator>Raquel San Martin Saavedra</dc:creator>
  <cp:lastModifiedBy>Raquel San Martin Saavedra</cp:lastModifiedBy>
  <cp:revision>1</cp:revision>
  <dcterms:created xsi:type="dcterms:W3CDTF">2022-12-28T15:12:54Z</dcterms:created>
  <dcterms:modified xsi:type="dcterms:W3CDTF">2022-12-28T16:48:43Z</dcterms:modified>
</cp:coreProperties>
</file>