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Handjet" charset="1" panose="00000000000000000000"/>
      <p:regular r:id="rId37"/>
    </p:embeddedFont>
    <p:embeddedFont>
      <p:font typeface="Balsamiq Sans" charset="1" panose="02000603000000000000"/>
      <p:regular r:id="rId38"/>
    </p:embeddedFont>
    <p:embeddedFont>
      <p:font typeface="Handjet Bold" charset="1" panose="00000000000000000000"/>
      <p:regular r:id="rId39"/>
    </p:embeddedFont>
    <p:embeddedFont>
      <p:font typeface="Canva Sans" charset="1" panose="020B0503030501040103"/>
      <p:regular r:id="rId40"/>
    </p:embeddedFont>
    <p:embeddedFont>
      <p:font typeface="Open Sans Bold" charset="1" panose="020B0806030504020204"/>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gif"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gif" Type="http://schemas.openxmlformats.org/officeDocument/2006/relationships/image"/><Relationship Id="rId7"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gif"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1.gif" Type="http://schemas.openxmlformats.org/officeDocument/2006/relationships/image"/><Relationship Id="rId9" Target="../media/image13.gif"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12" Target="../media/image13.gif"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0.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959098"/>
            <a:ext cx="16230600" cy="6368803"/>
            <a:chOff x="0" y="0"/>
            <a:chExt cx="4274726" cy="1677380"/>
          </a:xfrm>
        </p:grpSpPr>
        <p:sp>
          <p:nvSpPr>
            <p:cNvPr name="Freeform 6" id="6"/>
            <p:cNvSpPr/>
            <p:nvPr/>
          </p:nvSpPr>
          <p:spPr>
            <a:xfrm flipH="false" flipV="false" rot="0">
              <a:off x="0" y="0"/>
              <a:ext cx="4274726" cy="1677380"/>
            </a:xfrm>
            <a:custGeom>
              <a:avLst/>
              <a:gdLst/>
              <a:ahLst/>
              <a:cxnLst/>
              <a:rect r="r" b="b" t="t" l="l"/>
              <a:pathLst>
                <a:path h="1677380" w="4274726">
                  <a:moveTo>
                    <a:pt x="0" y="0"/>
                  </a:moveTo>
                  <a:lnTo>
                    <a:pt x="4274726" y="0"/>
                  </a:lnTo>
                  <a:lnTo>
                    <a:pt x="4274726" y="1677380"/>
                  </a:lnTo>
                  <a:lnTo>
                    <a:pt x="0" y="1677380"/>
                  </a:lnTo>
                  <a:close/>
                </a:path>
              </a:pathLst>
            </a:custGeom>
            <a:solidFill>
              <a:srgbClr val="FFFFFF"/>
            </a:solidFill>
            <a:ln w="47625" cap="sq">
              <a:solidFill>
                <a:srgbClr val="000000"/>
              </a:solidFill>
              <a:prstDash val="solid"/>
              <a:miter/>
            </a:ln>
          </p:spPr>
        </p:sp>
        <p:sp>
          <p:nvSpPr>
            <p:cNvPr name="TextBox 7" id="7"/>
            <p:cNvSpPr txBox="true"/>
            <p:nvPr/>
          </p:nvSpPr>
          <p:spPr>
            <a:xfrm>
              <a:off x="0" y="-38100"/>
              <a:ext cx="4274726" cy="17154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224327" y="1378283"/>
            <a:ext cx="1262982" cy="270374"/>
            <a:chOff x="0" y="0"/>
            <a:chExt cx="1683976" cy="360498"/>
          </a:xfrm>
        </p:grpSpPr>
        <p:grpSp>
          <p:nvGrpSpPr>
            <p:cNvPr name="Group 9" id="9"/>
            <p:cNvGrpSpPr/>
            <p:nvPr/>
          </p:nvGrpSpPr>
          <p:grpSpPr>
            <a:xfrm rot="0">
              <a:off x="0" y="0"/>
              <a:ext cx="360498" cy="36049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1739" y="0"/>
              <a:ext cx="360498" cy="36049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23477" y="0"/>
              <a:ext cx="360498" cy="36049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18" id="18"/>
          <p:cNvSpPr/>
          <p:nvPr/>
        </p:nvSpPr>
        <p:spPr>
          <a:xfrm flipH="false" flipV="false" rot="0">
            <a:off x="2929408" y="3022836"/>
            <a:ext cx="2728758" cy="2925570"/>
          </a:xfrm>
          <a:custGeom>
            <a:avLst/>
            <a:gdLst/>
            <a:ahLst/>
            <a:cxnLst/>
            <a:rect r="r" b="b" t="t" l="l"/>
            <a:pathLst>
              <a:path h="2925570" w="2728758">
                <a:moveTo>
                  <a:pt x="0" y="0"/>
                </a:moveTo>
                <a:lnTo>
                  <a:pt x="2728759" y="0"/>
                </a:lnTo>
                <a:lnTo>
                  <a:pt x="2728759" y="2925570"/>
                </a:lnTo>
                <a:lnTo>
                  <a:pt x="0" y="2925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9" id="19"/>
          <p:cNvSpPr txBox="true"/>
          <p:nvPr/>
        </p:nvSpPr>
        <p:spPr>
          <a:xfrm rot="0">
            <a:off x="1884030" y="6439122"/>
            <a:ext cx="4819514" cy="679450"/>
          </a:xfrm>
          <a:prstGeom prst="rect">
            <a:avLst/>
          </a:prstGeom>
        </p:spPr>
        <p:txBody>
          <a:bodyPr anchor="t" rtlCol="false" tIns="0" lIns="0" bIns="0" rIns="0">
            <a:spAutoFit/>
          </a:bodyPr>
          <a:lstStyle/>
          <a:p>
            <a:pPr algn="ctr">
              <a:lnSpc>
                <a:spcPts val="5599"/>
              </a:lnSpc>
            </a:pPr>
            <a:r>
              <a:rPr lang="en-US" sz="3999">
                <a:solidFill>
                  <a:srgbClr val="FFFFFF"/>
                </a:solidFill>
                <a:latin typeface="Handjet"/>
                <a:ea typeface="Handjet"/>
                <a:cs typeface="Handjet"/>
                <a:sym typeface="Handjet"/>
              </a:rPr>
              <a:t>Kelompok 2</a:t>
            </a:r>
          </a:p>
        </p:txBody>
      </p:sp>
      <p:sp>
        <p:nvSpPr>
          <p:cNvPr name="TextBox 20" id="20"/>
          <p:cNvSpPr txBox="true"/>
          <p:nvPr/>
        </p:nvSpPr>
        <p:spPr>
          <a:xfrm rot="0">
            <a:off x="7283098" y="6712172"/>
            <a:ext cx="8252936" cy="863600"/>
          </a:xfrm>
          <a:prstGeom prst="rect">
            <a:avLst/>
          </a:prstGeom>
        </p:spPr>
        <p:txBody>
          <a:bodyPr anchor="t" rtlCol="false" tIns="0" lIns="0" bIns="0" rIns="0">
            <a:spAutoFit/>
          </a:bodyPr>
          <a:lstStyle/>
          <a:p>
            <a:pPr algn="l">
              <a:lnSpc>
                <a:spcPts val="6999"/>
              </a:lnSpc>
            </a:pPr>
            <a:r>
              <a:rPr lang="en-US" sz="4999">
                <a:solidFill>
                  <a:srgbClr val="000000"/>
                </a:solidFill>
                <a:latin typeface="Balsamiq Sans"/>
                <a:ea typeface="Balsamiq Sans"/>
                <a:cs typeface="Balsamiq Sans"/>
                <a:sym typeface="Balsamiq Sans"/>
              </a:rPr>
              <a:t>MENGHITUNG TITIK TEORI</a:t>
            </a:r>
          </a:p>
        </p:txBody>
      </p:sp>
      <p:sp>
        <p:nvSpPr>
          <p:cNvPr name="TextBox 21" id="21"/>
          <p:cNvSpPr txBox="true"/>
          <p:nvPr/>
        </p:nvSpPr>
        <p:spPr>
          <a:xfrm rot="0">
            <a:off x="8182931" y="2050481"/>
            <a:ext cx="8079106" cy="4332375"/>
          </a:xfrm>
          <a:prstGeom prst="rect">
            <a:avLst/>
          </a:prstGeom>
        </p:spPr>
        <p:txBody>
          <a:bodyPr anchor="t" rtlCol="false" tIns="0" lIns="0" bIns="0" rIns="0">
            <a:spAutoFit/>
          </a:bodyPr>
          <a:lstStyle/>
          <a:p>
            <a:pPr algn="l">
              <a:lnSpc>
                <a:spcPts val="17394"/>
              </a:lnSpc>
            </a:pPr>
            <a:r>
              <a:rPr lang="en-US" b="true" sz="12424" spc="1515">
                <a:solidFill>
                  <a:srgbClr val="729253"/>
                </a:solidFill>
                <a:latin typeface="Handjet Bold"/>
                <a:ea typeface="Handjet Bold"/>
                <a:cs typeface="Handjet Bold"/>
                <a:sym typeface="Handjet Bold"/>
              </a:rPr>
              <a:t>TEORI PELUANG</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959098"/>
            <a:ext cx="16230600" cy="6368803"/>
            <a:chOff x="0" y="0"/>
            <a:chExt cx="4274726" cy="1677380"/>
          </a:xfrm>
        </p:grpSpPr>
        <p:sp>
          <p:nvSpPr>
            <p:cNvPr name="Freeform 6" id="6"/>
            <p:cNvSpPr/>
            <p:nvPr/>
          </p:nvSpPr>
          <p:spPr>
            <a:xfrm flipH="false" flipV="false" rot="0">
              <a:off x="0" y="0"/>
              <a:ext cx="4274726" cy="1677380"/>
            </a:xfrm>
            <a:custGeom>
              <a:avLst/>
              <a:gdLst/>
              <a:ahLst/>
              <a:cxnLst/>
              <a:rect r="r" b="b" t="t" l="l"/>
              <a:pathLst>
                <a:path h="1677380" w="4274726">
                  <a:moveTo>
                    <a:pt x="0" y="0"/>
                  </a:moveTo>
                  <a:lnTo>
                    <a:pt x="4274726" y="0"/>
                  </a:lnTo>
                  <a:lnTo>
                    <a:pt x="4274726" y="1677380"/>
                  </a:lnTo>
                  <a:lnTo>
                    <a:pt x="0" y="1677380"/>
                  </a:lnTo>
                  <a:close/>
                </a:path>
              </a:pathLst>
            </a:custGeom>
            <a:solidFill>
              <a:srgbClr val="FFFFFF"/>
            </a:solidFill>
            <a:ln w="47625" cap="sq">
              <a:solidFill>
                <a:srgbClr val="000000"/>
              </a:solidFill>
              <a:prstDash val="solid"/>
              <a:miter/>
            </a:ln>
          </p:spPr>
        </p:sp>
        <p:sp>
          <p:nvSpPr>
            <p:cNvPr name="TextBox 7" id="7"/>
            <p:cNvSpPr txBox="true"/>
            <p:nvPr/>
          </p:nvSpPr>
          <p:spPr>
            <a:xfrm>
              <a:off x="0" y="-38100"/>
              <a:ext cx="4274726" cy="17154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224327" y="1378283"/>
            <a:ext cx="270374" cy="2703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720631" y="1378283"/>
            <a:ext cx="270374" cy="2703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216935" y="1378283"/>
            <a:ext cx="270374" cy="2703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532203" y="2128532"/>
            <a:ext cx="15223594" cy="5576174"/>
          </a:xfrm>
          <a:prstGeom prst="rect">
            <a:avLst/>
          </a:prstGeom>
        </p:spPr>
        <p:txBody>
          <a:bodyPr anchor="t" rtlCol="false" tIns="0" lIns="0" bIns="0" rIns="0">
            <a:spAutoFit/>
          </a:bodyPr>
          <a:lstStyle/>
          <a:p>
            <a:pPr algn="ctr">
              <a:lnSpc>
                <a:spcPts val="4926"/>
              </a:lnSpc>
            </a:pPr>
            <a:r>
              <a:rPr lang="en-US" sz="3078">
                <a:solidFill>
                  <a:srgbClr val="000000"/>
                </a:solidFill>
                <a:latin typeface="Balsamiq Sans"/>
                <a:ea typeface="Balsamiq Sans"/>
                <a:cs typeface="Balsamiq Sans"/>
                <a:sym typeface="Balsamiq Sans"/>
              </a:rPr>
              <a:t>Aturan perkalian di Teorema 1.1. dapat diperluas sehingga mencakup banyak operasi. Misalkan, sebagai contoh, seorang langganan ingin memasang telepon dan dia dapat memilih dari nn₁ = 10 warna dekorasi, yang dimisalkan tersedia dengan pilihan panjang kawat sambunga n ₂ = 3 dengan n₃ = 2 jenis telepon, yaitu, yang diputar atau yang pakai tombol. Ketiga bentuk pilihan ini memberikan n₁n₂n₃ = (10)(3)(2) = 60</a:t>
            </a:r>
          </a:p>
          <a:p>
            <a:pPr algn="ctr">
              <a:lnSpc>
                <a:spcPts val="4926"/>
              </a:lnSpc>
            </a:pPr>
          </a:p>
          <a:p>
            <a:pPr algn="ctr">
              <a:lnSpc>
                <a:spcPts val="4926"/>
              </a:lnSpc>
            </a:pPr>
            <a:r>
              <a:rPr lang="en-US" sz="3078">
                <a:solidFill>
                  <a:srgbClr val="000000"/>
                </a:solidFill>
                <a:latin typeface="Balsamiq Sans"/>
                <a:ea typeface="Balsamiq Sans"/>
                <a:cs typeface="Balsamiq Sans"/>
                <a:sym typeface="Balsamiq Sans"/>
              </a:rPr>
              <a:t>cara berbeda bagi langganan memilih salah satu jenis telepon. Aturan perkalian rampatan yang mencakup k operasi dituliskan dalam teorema berikut.</a:t>
            </a:r>
          </a:p>
          <a:p>
            <a:pPr algn="ctr">
              <a:lnSpc>
                <a:spcPts val="492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73876"/>
            <a:ext cx="16230600" cy="8139248"/>
            <a:chOff x="0" y="0"/>
            <a:chExt cx="3087155" cy="1548133"/>
          </a:xfrm>
        </p:grpSpPr>
        <p:sp>
          <p:nvSpPr>
            <p:cNvPr name="Freeform 3" id="3"/>
            <p:cNvSpPr/>
            <p:nvPr/>
          </p:nvSpPr>
          <p:spPr>
            <a:xfrm flipH="false" flipV="false" rot="0">
              <a:off x="0" y="0"/>
              <a:ext cx="3087156" cy="1548133"/>
            </a:xfrm>
            <a:custGeom>
              <a:avLst/>
              <a:gdLst/>
              <a:ahLst/>
              <a:cxnLst/>
              <a:rect r="r" b="b" t="t" l="l"/>
              <a:pathLst>
                <a:path h="1548133" w="3087156">
                  <a:moveTo>
                    <a:pt x="20511" y="0"/>
                  </a:moveTo>
                  <a:lnTo>
                    <a:pt x="3066645" y="0"/>
                  </a:lnTo>
                  <a:cubicBezTo>
                    <a:pt x="3072085" y="0"/>
                    <a:pt x="3077302" y="2161"/>
                    <a:pt x="3081148" y="6007"/>
                  </a:cubicBezTo>
                  <a:cubicBezTo>
                    <a:pt x="3084995" y="9854"/>
                    <a:pt x="3087156" y="15071"/>
                    <a:pt x="3087156" y="20511"/>
                  </a:cubicBezTo>
                  <a:lnTo>
                    <a:pt x="3087156" y="1527622"/>
                  </a:lnTo>
                  <a:cubicBezTo>
                    <a:pt x="3087156" y="1533062"/>
                    <a:pt x="3084995" y="1538279"/>
                    <a:pt x="3081148" y="1542125"/>
                  </a:cubicBezTo>
                  <a:cubicBezTo>
                    <a:pt x="3077302" y="1545972"/>
                    <a:pt x="3072085" y="1548133"/>
                    <a:pt x="3066645" y="1548133"/>
                  </a:cubicBezTo>
                  <a:lnTo>
                    <a:pt x="20511" y="1548133"/>
                  </a:lnTo>
                  <a:cubicBezTo>
                    <a:pt x="15071" y="1548133"/>
                    <a:pt x="9854" y="1545972"/>
                    <a:pt x="6007" y="1542125"/>
                  </a:cubicBezTo>
                  <a:cubicBezTo>
                    <a:pt x="2161" y="1538279"/>
                    <a:pt x="0" y="1533062"/>
                    <a:pt x="0" y="1527622"/>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3087155" cy="15862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512633"/>
            <a:ext cx="16230600" cy="6700491"/>
            <a:chOff x="0" y="0"/>
            <a:chExt cx="851550" cy="351546"/>
          </a:xfrm>
        </p:grpSpPr>
        <p:sp>
          <p:nvSpPr>
            <p:cNvPr name="Freeform 6" id="6"/>
            <p:cNvSpPr/>
            <p:nvPr/>
          </p:nvSpPr>
          <p:spPr>
            <a:xfrm flipH="false" flipV="false" rot="0">
              <a:off x="0" y="0"/>
              <a:ext cx="851550" cy="351546"/>
            </a:xfrm>
            <a:custGeom>
              <a:avLst/>
              <a:gdLst/>
              <a:ahLst/>
              <a:cxnLst/>
              <a:rect r="r" b="b" t="t" l="l"/>
              <a:pathLst>
                <a:path h="351546" w="851550">
                  <a:moveTo>
                    <a:pt x="20511" y="0"/>
                  </a:moveTo>
                  <a:lnTo>
                    <a:pt x="831039" y="0"/>
                  </a:lnTo>
                  <a:cubicBezTo>
                    <a:pt x="836479" y="0"/>
                    <a:pt x="841696" y="2161"/>
                    <a:pt x="845542" y="6007"/>
                  </a:cubicBezTo>
                  <a:cubicBezTo>
                    <a:pt x="849389" y="9854"/>
                    <a:pt x="851550" y="15071"/>
                    <a:pt x="851550" y="20511"/>
                  </a:cubicBezTo>
                  <a:lnTo>
                    <a:pt x="851550" y="331035"/>
                  </a:lnTo>
                  <a:cubicBezTo>
                    <a:pt x="851550" y="336475"/>
                    <a:pt x="849389" y="341692"/>
                    <a:pt x="845542" y="345538"/>
                  </a:cubicBezTo>
                  <a:cubicBezTo>
                    <a:pt x="841696" y="349385"/>
                    <a:pt x="836479" y="351546"/>
                    <a:pt x="831039" y="351546"/>
                  </a:cubicBezTo>
                  <a:lnTo>
                    <a:pt x="20511" y="351546"/>
                  </a:lnTo>
                  <a:cubicBezTo>
                    <a:pt x="15071" y="351546"/>
                    <a:pt x="9854" y="349385"/>
                    <a:pt x="6007" y="345538"/>
                  </a:cubicBezTo>
                  <a:cubicBezTo>
                    <a:pt x="2161" y="341692"/>
                    <a:pt x="0" y="336475"/>
                    <a:pt x="0" y="331035"/>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51550" cy="38964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84498" y="2488043"/>
            <a:ext cx="16119005" cy="1665199"/>
            <a:chOff x="0" y="0"/>
            <a:chExt cx="863049" cy="89159"/>
          </a:xfrm>
        </p:grpSpPr>
        <p:sp>
          <p:nvSpPr>
            <p:cNvPr name="Freeform 9" id="9"/>
            <p:cNvSpPr/>
            <p:nvPr/>
          </p:nvSpPr>
          <p:spPr>
            <a:xfrm flipH="false" flipV="false" rot="0">
              <a:off x="0" y="0"/>
              <a:ext cx="863049" cy="89159"/>
            </a:xfrm>
            <a:custGeom>
              <a:avLst/>
              <a:gdLst/>
              <a:ahLst/>
              <a:cxnLst/>
              <a:rect r="r" b="b" t="t" l="l"/>
              <a:pathLst>
                <a:path h="89159" w="863049">
                  <a:moveTo>
                    <a:pt x="0" y="0"/>
                  </a:moveTo>
                  <a:lnTo>
                    <a:pt x="863049" y="0"/>
                  </a:lnTo>
                  <a:lnTo>
                    <a:pt x="863049" y="89159"/>
                  </a:lnTo>
                  <a:lnTo>
                    <a:pt x="0" y="89159"/>
                  </a:lnTo>
                  <a:close/>
                </a:path>
              </a:pathLst>
            </a:custGeom>
            <a:solidFill>
              <a:srgbClr val="FFFFFF"/>
            </a:solidFill>
            <a:ln cap="sq">
              <a:noFill/>
              <a:prstDash val="solid"/>
              <a:miter/>
            </a:ln>
          </p:spPr>
        </p:sp>
        <p:sp>
          <p:nvSpPr>
            <p:cNvPr name="TextBox 10" id="10"/>
            <p:cNvSpPr txBox="true"/>
            <p:nvPr/>
          </p:nvSpPr>
          <p:spPr>
            <a:xfrm>
              <a:off x="0" y="-38100"/>
              <a:ext cx="863049" cy="127259"/>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1028700" y="2446832"/>
            <a:ext cx="16230600" cy="0"/>
          </a:xfrm>
          <a:prstGeom prst="line">
            <a:avLst/>
          </a:prstGeom>
          <a:ln cap="flat" w="47625">
            <a:solidFill>
              <a:srgbClr val="000000"/>
            </a:solidFill>
            <a:prstDash val="solid"/>
            <a:headEnd type="none" len="sm" w="sm"/>
            <a:tailEnd type="none" len="sm" w="sm"/>
          </a:ln>
        </p:spPr>
      </p:sp>
      <p:sp>
        <p:nvSpPr>
          <p:cNvPr name="TextBox 12" id="12"/>
          <p:cNvSpPr txBox="true"/>
          <p:nvPr/>
        </p:nvSpPr>
        <p:spPr>
          <a:xfrm rot="0">
            <a:off x="4921836" y="1292364"/>
            <a:ext cx="8444328" cy="805816"/>
          </a:xfrm>
          <a:prstGeom prst="rect">
            <a:avLst/>
          </a:prstGeom>
        </p:spPr>
        <p:txBody>
          <a:bodyPr anchor="t" rtlCol="false" tIns="0" lIns="0" bIns="0" rIns="0">
            <a:spAutoFit/>
          </a:bodyPr>
          <a:lstStyle/>
          <a:p>
            <a:pPr algn="ctr" marL="0" indent="0" lvl="0">
              <a:lnSpc>
                <a:spcPts val="6719"/>
              </a:lnSpc>
              <a:spcBef>
                <a:spcPct val="0"/>
              </a:spcBef>
            </a:pPr>
            <a:r>
              <a:rPr lang="en-US" sz="4199">
                <a:solidFill>
                  <a:srgbClr val="000000"/>
                </a:solidFill>
                <a:latin typeface="Balsamiq Sans"/>
                <a:ea typeface="Balsamiq Sans"/>
                <a:cs typeface="Balsamiq Sans"/>
                <a:sym typeface="Balsamiq Sans"/>
              </a:rPr>
              <a:t>TEOREMA 1.2</a:t>
            </a:r>
          </a:p>
        </p:txBody>
      </p:sp>
      <p:grpSp>
        <p:nvGrpSpPr>
          <p:cNvPr name="Group 13" id="13"/>
          <p:cNvGrpSpPr/>
          <p:nvPr/>
        </p:nvGrpSpPr>
        <p:grpSpPr>
          <a:xfrm rot="0">
            <a:off x="15464610" y="1645810"/>
            <a:ext cx="270374" cy="27037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5960914" y="1645810"/>
            <a:ext cx="270374" cy="27037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6457218" y="1645810"/>
            <a:ext cx="270374" cy="27037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339072" y="3319139"/>
            <a:ext cx="11903640" cy="4444044"/>
          </a:xfrm>
          <a:prstGeom prst="rect">
            <a:avLst/>
          </a:prstGeom>
        </p:spPr>
        <p:txBody>
          <a:bodyPr anchor="t" rtlCol="false" tIns="0" lIns="0" bIns="0" rIns="0">
            <a:spAutoFit/>
          </a:bodyPr>
          <a:lstStyle/>
          <a:p>
            <a:pPr algn="ctr">
              <a:lnSpc>
                <a:spcPts val="5931"/>
              </a:lnSpc>
            </a:pPr>
            <a:r>
              <a:rPr lang="en-US" sz="3707">
                <a:solidFill>
                  <a:srgbClr val="000000"/>
                </a:solidFill>
                <a:latin typeface="Balsamiq Sans"/>
                <a:ea typeface="Balsamiq Sans"/>
                <a:cs typeface="Balsamiq Sans"/>
                <a:sym typeface="Balsamiq Sans"/>
              </a:rPr>
              <a:t>Bila suatu operasi dapat dikerjakan dengan n₁ cara, dan bila untuk setiap cara ini operasi kedua dapat dikerjakan dengan n₂ cara, dan bila untuk setiap kedua cara operasi tersebut operasi ketiga dapat dikerjakan dengan na cага, dan seterusnya, maka deretan k operasi dapat dikerjakan dengan n₁n₂....nₖ</a:t>
            </a:r>
          </a:p>
        </p:txBody>
      </p:sp>
      <p:sp>
        <p:nvSpPr>
          <p:cNvPr name="Freeform 23" id="23"/>
          <p:cNvSpPr/>
          <p:nvPr/>
        </p:nvSpPr>
        <p:spPr>
          <a:xfrm flipH="false" flipV="false" rot="0">
            <a:off x="1365914" y="1214041"/>
            <a:ext cx="1133913" cy="1133913"/>
          </a:xfrm>
          <a:custGeom>
            <a:avLst/>
            <a:gdLst/>
            <a:ahLst/>
            <a:cxnLst/>
            <a:rect r="r" b="b" t="t" l="l"/>
            <a:pathLst>
              <a:path h="1133913" w="1133913">
                <a:moveTo>
                  <a:pt x="0" y="0"/>
                </a:moveTo>
                <a:lnTo>
                  <a:pt x="1133913" y="0"/>
                </a:lnTo>
                <a:lnTo>
                  <a:pt x="1133913" y="1133913"/>
                </a:lnTo>
                <a:lnTo>
                  <a:pt x="0" y="1133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0">
            <a:off x="1462525" y="1310651"/>
            <a:ext cx="940692" cy="940692"/>
          </a:xfrm>
          <a:custGeom>
            <a:avLst/>
            <a:gdLst/>
            <a:ahLst/>
            <a:cxnLst/>
            <a:rect r="r" b="b" t="t" l="l"/>
            <a:pathLst>
              <a:path h="940692" w="940692">
                <a:moveTo>
                  <a:pt x="0" y="0"/>
                </a:moveTo>
                <a:lnTo>
                  <a:pt x="940692" y="0"/>
                </a:lnTo>
                <a:lnTo>
                  <a:pt x="940692" y="940692"/>
                </a:lnTo>
                <a:lnTo>
                  <a:pt x="0" y="940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25" id="25"/>
          <p:cNvSpPr txBox="true"/>
          <p:nvPr/>
        </p:nvSpPr>
        <p:spPr>
          <a:xfrm rot="0">
            <a:off x="1339072" y="1260297"/>
            <a:ext cx="1187597" cy="936626"/>
          </a:xfrm>
          <a:prstGeom prst="rect">
            <a:avLst/>
          </a:prstGeom>
        </p:spPr>
        <p:txBody>
          <a:bodyPr anchor="t" rtlCol="false" tIns="0" lIns="0" bIns="0" rIns="0">
            <a:spAutoFit/>
          </a:bodyPr>
          <a:lstStyle/>
          <a:p>
            <a:pPr algn="ctr">
              <a:lnSpc>
                <a:spcPts val="7699"/>
              </a:lnSpc>
            </a:pPr>
            <a:r>
              <a:rPr lang="en-US" sz="5499">
                <a:solidFill>
                  <a:srgbClr val="000000"/>
                </a:solidFill>
                <a:latin typeface="Balsamiq Sans"/>
                <a:ea typeface="Balsamiq Sans"/>
                <a:cs typeface="Balsamiq Sans"/>
                <a:sym typeface="Balsamiq Sans"/>
              </a:rPr>
              <a:t>3.</a:t>
            </a:r>
          </a:p>
        </p:txBody>
      </p:sp>
      <p:pic>
        <p:nvPicPr>
          <p:cNvPr name="Picture 26" id="26"/>
          <p:cNvPicPr>
            <a:picLocks noChangeAspect="true"/>
          </p:cNvPicPr>
          <p:nvPr/>
        </p:nvPicPr>
        <p:blipFill>
          <a:blip r:embed="rId6"/>
          <a:srcRect l="0" t="0" r="0" b="0"/>
          <a:stretch>
            <a:fillRect/>
          </a:stretch>
        </p:blipFill>
        <p:spPr>
          <a:xfrm flipH="false" flipV="false" rot="0">
            <a:off x="6526325" y="1308165"/>
            <a:ext cx="591040" cy="945663"/>
          </a:xfrm>
          <a:prstGeom prst="rect">
            <a:avLst/>
          </a:prstGeom>
        </p:spPr>
      </p:pic>
      <p:sp>
        <p:nvSpPr>
          <p:cNvPr name="Freeform 27" id="27"/>
          <p:cNvSpPr/>
          <p:nvPr/>
        </p:nvSpPr>
        <p:spPr>
          <a:xfrm flipH="false" flipV="false" rot="0">
            <a:off x="13366164" y="5143500"/>
            <a:ext cx="2047901" cy="2195606"/>
          </a:xfrm>
          <a:custGeom>
            <a:avLst/>
            <a:gdLst/>
            <a:ahLst/>
            <a:cxnLst/>
            <a:rect r="r" b="b" t="t" l="l"/>
            <a:pathLst>
              <a:path h="2195606" w="2047901">
                <a:moveTo>
                  <a:pt x="0" y="0"/>
                </a:moveTo>
                <a:lnTo>
                  <a:pt x="2047901" y="0"/>
                </a:lnTo>
                <a:lnTo>
                  <a:pt x="2047901" y="2195606"/>
                </a:lnTo>
                <a:lnTo>
                  <a:pt x="0" y="21956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3874472">
            <a:off x="14002173" y="3760314"/>
            <a:ext cx="2047901" cy="2195606"/>
          </a:xfrm>
          <a:custGeom>
            <a:avLst/>
            <a:gdLst/>
            <a:ahLst/>
            <a:cxnLst/>
            <a:rect r="r" b="b" t="t" l="l"/>
            <a:pathLst>
              <a:path h="2195606" w="2047901">
                <a:moveTo>
                  <a:pt x="0" y="0"/>
                </a:moveTo>
                <a:lnTo>
                  <a:pt x="2047901" y="0"/>
                </a:lnTo>
                <a:lnTo>
                  <a:pt x="2047901" y="2195606"/>
                </a:lnTo>
                <a:lnTo>
                  <a:pt x="0" y="21956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73876"/>
            <a:ext cx="16230600" cy="8139248"/>
            <a:chOff x="0" y="0"/>
            <a:chExt cx="3087155" cy="1548133"/>
          </a:xfrm>
        </p:grpSpPr>
        <p:sp>
          <p:nvSpPr>
            <p:cNvPr name="Freeform 3" id="3"/>
            <p:cNvSpPr/>
            <p:nvPr/>
          </p:nvSpPr>
          <p:spPr>
            <a:xfrm flipH="false" flipV="false" rot="0">
              <a:off x="0" y="0"/>
              <a:ext cx="3087156" cy="1548133"/>
            </a:xfrm>
            <a:custGeom>
              <a:avLst/>
              <a:gdLst/>
              <a:ahLst/>
              <a:cxnLst/>
              <a:rect r="r" b="b" t="t" l="l"/>
              <a:pathLst>
                <a:path h="1548133" w="3087156">
                  <a:moveTo>
                    <a:pt x="20511" y="0"/>
                  </a:moveTo>
                  <a:lnTo>
                    <a:pt x="3066645" y="0"/>
                  </a:lnTo>
                  <a:cubicBezTo>
                    <a:pt x="3072085" y="0"/>
                    <a:pt x="3077302" y="2161"/>
                    <a:pt x="3081148" y="6007"/>
                  </a:cubicBezTo>
                  <a:cubicBezTo>
                    <a:pt x="3084995" y="9854"/>
                    <a:pt x="3087156" y="15071"/>
                    <a:pt x="3087156" y="20511"/>
                  </a:cubicBezTo>
                  <a:lnTo>
                    <a:pt x="3087156" y="1527622"/>
                  </a:lnTo>
                  <a:cubicBezTo>
                    <a:pt x="3087156" y="1533062"/>
                    <a:pt x="3084995" y="1538279"/>
                    <a:pt x="3081148" y="1542125"/>
                  </a:cubicBezTo>
                  <a:cubicBezTo>
                    <a:pt x="3077302" y="1545972"/>
                    <a:pt x="3072085" y="1548133"/>
                    <a:pt x="3066645" y="1548133"/>
                  </a:cubicBezTo>
                  <a:lnTo>
                    <a:pt x="20511" y="1548133"/>
                  </a:lnTo>
                  <a:cubicBezTo>
                    <a:pt x="15071" y="1548133"/>
                    <a:pt x="9854" y="1545972"/>
                    <a:pt x="6007" y="1542125"/>
                  </a:cubicBezTo>
                  <a:cubicBezTo>
                    <a:pt x="2161" y="1538279"/>
                    <a:pt x="0" y="1533062"/>
                    <a:pt x="0" y="1527622"/>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3087155" cy="15862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512633"/>
            <a:ext cx="16230600" cy="7280045"/>
            <a:chOff x="0" y="0"/>
            <a:chExt cx="851550" cy="381953"/>
          </a:xfrm>
        </p:grpSpPr>
        <p:sp>
          <p:nvSpPr>
            <p:cNvPr name="Freeform 6" id="6"/>
            <p:cNvSpPr/>
            <p:nvPr/>
          </p:nvSpPr>
          <p:spPr>
            <a:xfrm flipH="false" flipV="false" rot="0">
              <a:off x="0" y="0"/>
              <a:ext cx="851550" cy="381953"/>
            </a:xfrm>
            <a:custGeom>
              <a:avLst/>
              <a:gdLst/>
              <a:ahLst/>
              <a:cxnLst/>
              <a:rect r="r" b="b" t="t" l="l"/>
              <a:pathLst>
                <a:path h="381953" w="851550">
                  <a:moveTo>
                    <a:pt x="20511" y="0"/>
                  </a:moveTo>
                  <a:lnTo>
                    <a:pt x="831039" y="0"/>
                  </a:lnTo>
                  <a:cubicBezTo>
                    <a:pt x="836479" y="0"/>
                    <a:pt x="841696" y="2161"/>
                    <a:pt x="845542" y="6007"/>
                  </a:cubicBezTo>
                  <a:cubicBezTo>
                    <a:pt x="849389" y="9854"/>
                    <a:pt x="851550" y="15071"/>
                    <a:pt x="851550" y="20511"/>
                  </a:cubicBezTo>
                  <a:lnTo>
                    <a:pt x="851550" y="361442"/>
                  </a:lnTo>
                  <a:cubicBezTo>
                    <a:pt x="851550" y="366882"/>
                    <a:pt x="849389" y="372099"/>
                    <a:pt x="845542" y="375945"/>
                  </a:cubicBezTo>
                  <a:cubicBezTo>
                    <a:pt x="841696" y="379792"/>
                    <a:pt x="836479" y="381953"/>
                    <a:pt x="831039" y="381953"/>
                  </a:cubicBezTo>
                  <a:lnTo>
                    <a:pt x="20511" y="381953"/>
                  </a:lnTo>
                  <a:cubicBezTo>
                    <a:pt x="15071" y="381953"/>
                    <a:pt x="9854" y="379792"/>
                    <a:pt x="6007" y="375945"/>
                  </a:cubicBezTo>
                  <a:cubicBezTo>
                    <a:pt x="2161" y="372099"/>
                    <a:pt x="0" y="366882"/>
                    <a:pt x="0" y="361442"/>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51550" cy="420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84498" y="2488043"/>
            <a:ext cx="16119005" cy="1665199"/>
            <a:chOff x="0" y="0"/>
            <a:chExt cx="863049" cy="89159"/>
          </a:xfrm>
        </p:grpSpPr>
        <p:sp>
          <p:nvSpPr>
            <p:cNvPr name="Freeform 9" id="9"/>
            <p:cNvSpPr/>
            <p:nvPr/>
          </p:nvSpPr>
          <p:spPr>
            <a:xfrm flipH="false" flipV="false" rot="0">
              <a:off x="0" y="0"/>
              <a:ext cx="863049" cy="89159"/>
            </a:xfrm>
            <a:custGeom>
              <a:avLst/>
              <a:gdLst/>
              <a:ahLst/>
              <a:cxnLst/>
              <a:rect r="r" b="b" t="t" l="l"/>
              <a:pathLst>
                <a:path h="89159" w="863049">
                  <a:moveTo>
                    <a:pt x="0" y="0"/>
                  </a:moveTo>
                  <a:lnTo>
                    <a:pt x="863049" y="0"/>
                  </a:lnTo>
                  <a:lnTo>
                    <a:pt x="863049" y="89159"/>
                  </a:lnTo>
                  <a:lnTo>
                    <a:pt x="0" y="89159"/>
                  </a:lnTo>
                  <a:close/>
                </a:path>
              </a:pathLst>
            </a:custGeom>
            <a:solidFill>
              <a:srgbClr val="FFFFFF"/>
            </a:solidFill>
            <a:ln cap="sq">
              <a:noFill/>
              <a:prstDash val="solid"/>
              <a:miter/>
            </a:ln>
          </p:spPr>
        </p:sp>
        <p:sp>
          <p:nvSpPr>
            <p:cNvPr name="TextBox 10" id="10"/>
            <p:cNvSpPr txBox="true"/>
            <p:nvPr/>
          </p:nvSpPr>
          <p:spPr>
            <a:xfrm>
              <a:off x="0" y="-38100"/>
              <a:ext cx="863049" cy="127259"/>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1028700" y="2446832"/>
            <a:ext cx="16230600" cy="0"/>
          </a:xfrm>
          <a:prstGeom prst="line">
            <a:avLst/>
          </a:prstGeom>
          <a:ln cap="flat" w="47625">
            <a:solidFill>
              <a:srgbClr val="000000"/>
            </a:solidFill>
            <a:prstDash val="solid"/>
            <a:headEnd type="none" len="sm" w="sm"/>
            <a:tailEnd type="none" len="sm" w="sm"/>
          </a:ln>
        </p:spPr>
      </p:sp>
      <p:grpSp>
        <p:nvGrpSpPr>
          <p:cNvPr name="Group 12" id="12"/>
          <p:cNvGrpSpPr/>
          <p:nvPr/>
        </p:nvGrpSpPr>
        <p:grpSpPr>
          <a:xfrm rot="0">
            <a:off x="15464610" y="1645810"/>
            <a:ext cx="270374" cy="2703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960914" y="1645810"/>
            <a:ext cx="270374" cy="27037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457218" y="1645810"/>
            <a:ext cx="270374" cy="27037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365914" y="1214041"/>
            <a:ext cx="1133913" cy="1133913"/>
          </a:xfrm>
          <a:custGeom>
            <a:avLst/>
            <a:gdLst/>
            <a:ahLst/>
            <a:cxnLst/>
            <a:rect r="r" b="b" t="t" l="l"/>
            <a:pathLst>
              <a:path h="1133913" w="1133913">
                <a:moveTo>
                  <a:pt x="0" y="0"/>
                </a:moveTo>
                <a:lnTo>
                  <a:pt x="1133913" y="0"/>
                </a:lnTo>
                <a:lnTo>
                  <a:pt x="1133913" y="1133913"/>
                </a:lnTo>
                <a:lnTo>
                  <a:pt x="0" y="1133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0">
            <a:off x="1462525" y="1310651"/>
            <a:ext cx="940692" cy="940692"/>
          </a:xfrm>
          <a:custGeom>
            <a:avLst/>
            <a:gdLst/>
            <a:ahLst/>
            <a:cxnLst/>
            <a:rect r="r" b="b" t="t" l="l"/>
            <a:pathLst>
              <a:path h="940692" w="940692">
                <a:moveTo>
                  <a:pt x="0" y="0"/>
                </a:moveTo>
                <a:lnTo>
                  <a:pt x="940692" y="0"/>
                </a:lnTo>
                <a:lnTo>
                  <a:pt x="940692" y="940692"/>
                </a:lnTo>
                <a:lnTo>
                  <a:pt x="0" y="940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pic>
        <p:nvPicPr>
          <p:cNvPr name="Picture 23" id="23"/>
          <p:cNvPicPr>
            <a:picLocks noChangeAspect="true"/>
          </p:cNvPicPr>
          <p:nvPr/>
        </p:nvPicPr>
        <p:blipFill>
          <a:blip r:embed="rId6"/>
          <a:srcRect l="0" t="0" r="0" b="0"/>
          <a:stretch>
            <a:fillRect/>
          </a:stretch>
        </p:blipFill>
        <p:spPr>
          <a:xfrm flipH="false" flipV="false" rot="0">
            <a:off x="4330796" y="1308165"/>
            <a:ext cx="591040" cy="945663"/>
          </a:xfrm>
          <a:prstGeom prst="rect">
            <a:avLst/>
          </a:prstGeom>
        </p:spPr>
      </p:pic>
      <p:sp>
        <p:nvSpPr>
          <p:cNvPr name="Freeform 24" id="24"/>
          <p:cNvSpPr/>
          <p:nvPr/>
        </p:nvSpPr>
        <p:spPr>
          <a:xfrm flipH="false" flipV="false" rot="0">
            <a:off x="6145258" y="2512633"/>
            <a:ext cx="6240746" cy="7280045"/>
          </a:xfrm>
          <a:custGeom>
            <a:avLst/>
            <a:gdLst/>
            <a:ahLst/>
            <a:cxnLst/>
            <a:rect r="r" b="b" t="t" l="l"/>
            <a:pathLst>
              <a:path h="7280045" w="6240746">
                <a:moveTo>
                  <a:pt x="0" y="0"/>
                </a:moveTo>
                <a:lnTo>
                  <a:pt x="6240746" y="0"/>
                </a:lnTo>
                <a:lnTo>
                  <a:pt x="6240746" y="7280044"/>
                </a:lnTo>
                <a:lnTo>
                  <a:pt x="0" y="7280044"/>
                </a:lnTo>
                <a:lnTo>
                  <a:pt x="0" y="0"/>
                </a:lnTo>
                <a:close/>
              </a:path>
            </a:pathLst>
          </a:custGeom>
          <a:blipFill>
            <a:blip r:embed="rId7"/>
            <a:stretch>
              <a:fillRect l="0" t="-1718" r="0" b="-1718"/>
            </a:stretch>
          </a:blipFill>
        </p:spPr>
      </p:sp>
      <p:sp>
        <p:nvSpPr>
          <p:cNvPr name="TextBox 25" id="25"/>
          <p:cNvSpPr txBox="true"/>
          <p:nvPr/>
        </p:nvSpPr>
        <p:spPr>
          <a:xfrm rot="0">
            <a:off x="4921836" y="1292364"/>
            <a:ext cx="8444328" cy="805816"/>
          </a:xfrm>
          <a:prstGeom prst="rect">
            <a:avLst/>
          </a:prstGeom>
        </p:spPr>
        <p:txBody>
          <a:bodyPr anchor="t" rtlCol="false" tIns="0" lIns="0" bIns="0" rIns="0">
            <a:spAutoFit/>
          </a:bodyPr>
          <a:lstStyle/>
          <a:p>
            <a:pPr algn="ctr" marL="0" indent="0" lvl="0">
              <a:lnSpc>
                <a:spcPts val="6719"/>
              </a:lnSpc>
              <a:spcBef>
                <a:spcPct val="0"/>
              </a:spcBef>
            </a:pPr>
            <a:r>
              <a:rPr lang="en-US" sz="4199">
                <a:solidFill>
                  <a:srgbClr val="000000"/>
                </a:solidFill>
                <a:latin typeface="Balsamiq Sans"/>
                <a:ea typeface="Balsamiq Sans"/>
                <a:cs typeface="Balsamiq Sans"/>
                <a:sym typeface="Balsamiq Sans"/>
              </a:rPr>
              <a:t>DIAGRAM POHON CONTOH 1.14</a:t>
            </a:r>
          </a:p>
        </p:txBody>
      </p:sp>
      <p:sp>
        <p:nvSpPr>
          <p:cNvPr name="TextBox 26" id="26"/>
          <p:cNvSpPr txBox="true"/>
          <p:nvPr/>
        </p:nvSpPr>
        <p:spPr>
          <a:xfrm rot="0">
            <a:off x="1339072" y="1260297"/>
            <a:ext cx="1187597" cy="936626"/>
          </a:xfrm>
          <a:prstGeom prst="rect">
            <a:avLst/>
          </a:prstGeom>
        </p:spPr>
        <p:txBody>
          <a:bodyPr anchor="t" rtlCol="false" tIns="0" lIns="0" bIns="0" rIns="0">
            <a:spAutoFit/>
          </a:bodyPr>
          <a:lstStyle/>
          <a:p>
            <a:pPr algn="ctr">
              <a:lnSpc>
                <a:spcPts val="7699"/>
              </a:lnSpc>
            </a:pPr>
            <a:r>
              <a:rPr lang="en-US" sz="5499">
                <a:solidFill>
                  <a:srgbClr val="000000"/>
                </a:solidFill>
                <a:latin typeface="Balsamiq Sans"/>
                <a:ea typeface="Balsamiq Sans"/>
                <a:cs typeface="Balsamiq Sans"/>
                <a:sym typeface="Balsamiq Sans"/>
              </a:rPr>
              <a:t>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49884" y="1028700"/>
            <a:ext cx="6609416" cy="8229600"/>
            <a:chOff x="0" y="0"/>
            <a:chExt cx="1740751" cy="2167467"/>
          </a:xfrm>
        </p:grpSpPr>
        <p:sp>
          <p:nvSpPr>
            <p:cNvPr name="Freeform 3" id="3"/>
            <p:cNvSpPr/>
            <p:nvPr/>
          </p:nvSpPr>
          <p:spPr>
            <a:xfrm flipH="false" flipV="false" rot="0">
              <a:off x="0" y="0"/>
              <a:ext cx="1740751" cy="2167467"/>
            </a:xfrm>
            <a:custGeom>
              <a:avLst/>
              <a:gdLst/>
              <a:ahLst/>
              <a:cxnLst/>
              <a:rect r="r" b="b" t="t" l="l"/>
              <a:pathLst>
                <a:path h="2167467" w="1740751">
                  <a:moveTo>
                    <a:pt x="50368" y="0"/>
                  </a:moveTo>
                  <a:lnTo>
                    <a:pt x="1690384" y="0"/>
                  </a:lnTo>
                  <a:cubicBezTo>
                    <a:pt x="1718201" y="0"/>
                    <a:pt x="1740751" y="22550"/>
                    <a:pt x="1740751" y="50368"/>
                  </a:cubicBezTo>
                  <a:lnTo>
                    <a:pt x="1740751" y="2117099"/>
                  </a:lnTo>
                  <a:cubicBezTo>
                    <a:pt x="1740751" y="2144916"/>
                    <a:pt x="1718201" y="2167467"/>
                    <a:pt x="1690384" y="2167467"/>
                  </a:cubicBezTo>
                  <a:lnTo>
                    <a:pt x="50368" y="2167467"/>
                  </a:lnTo>
                  <a:cubicBezTo>
                    <a:pt x="22550" y="2167467"/>
                    <a:pt x="0" y="2144916"/>
                    <a:pt x="0" y="2117099"/>
                  </a:cubicBezTo>
                  <a:lnTo>
                    <a:pt x="0" y="50368"/>
                  </a:lnTo>
                  <a:cubicBezTo>
                    <a:pt x="0" y="22550"/>
                    <a:pt x="22550" y="0"/>
                    <a:pt x="50368"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1740751"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804136" y="2774134"/>
            <a:ext cx="6300912" cy="4605381"/>
          </a:xfrm>
          <a:prstGeom prst="rect">
            <a:avLst/>
          </a:prstGeom>
        </p:spPr>
        <p:txBody>
          <a:bodyPr anchor="t" rtlCol="false" tIns="0" lIns="0" bIns="0" rIns="0">
            <a:spAutoFit/>
          </a:bodyPr>
          <a:lstStyle/>
          <a:p>
            <a:pPr algn="ctr">
              <a:lnSpc>
                <a:spcPts val="5237"/>
              </a:lnSpc>
            </a:pPr>
            <a:r>
              <a:rPr lang="en-US" sz="3273">
                <a:solidFill>
                  <a:srgbClr val="000000"/>
                </a:solidFill>
                <a:latin typeface="Balsamiq Sans"/>
                <a:ea typeface="Balsamiq Sans"/>
                <a:cs typeface="Balsamiq Sans"/>
                <a:sym typeface="Balsamiq Sans"/>
              </a:rPr>
              <a:t>Berapa macam hidangan dapat disajikan bila masing- masing hidangan dapat terdiri atas sop, nasi goreng, bakmi, dan soto, bila tersedia 4 macam sop, 3 macam nasi goreng, 5 macam bakmi, dan 4 macam soto?</a:t>
            </a:r>
          </a:p>
        </p:txBody>
      </p:sp>
      <p:grpSp>
        <p:nvGrpSpPr>
          <p:cNvPr name="Group 6" id="6"/>
          <p:cNvGrpSpPr/>
          <p:nvPr/>
        </p:nvGrpSpPr>
        <p:grpSpPr>
          <a:xfrm rot="0">
            <a:off x="1028700" y="1028700"/>
            <a:ext cx="9043415" cy="8229600"/>
            <a:chOff x="0" y="0"/>
            <a:chExt cx="2381805" cy="2167467"/>
          </a:xfrm>
        </p:grpSpPr>
        <p:sp>
          <p:nvSpPr>
            <p:cNvPr name="Freeform 7" id="7"/>
            <p:cNvSpPr/>
            <p:nvPr/>
          </p:nvSpPr>
          <p:spPr>
            <a:xfrm flipH="false" flipV="false" rot="0">
              <a:off x="0" y="0"/>
              <a:ext cx="2381805" cy="2167467"/>
            </a:xfrm>
            <a:custGeom>
              <a:avLst/>
              <a:gdLst/>
              <a:ahLst/>
              <a:cxnLst/>
              <a:rect r="r" b="b" t="t" l="l"/>
              <a:pathLst>
                <a:path h="2167467" w="2381805">
                  <a:moveTo>
                    <a:pt x="36812" y="0"/>
                  </a:moveTo>
                  <a:lnTo>
                    <a:pt x="2344993" y="0"/>
                  </a:lnTo>
                  <a:cubicBezTo>
                    <a:pt x="2354756" y="0"/>
                    <a:pt x="2364119" y="3878"/>
                    <a:pt x="2371023" y="10782"/>
                  </a:cubicBezTo>
                  <a:cubicBezTo>
                    <a:pt x="2377926" y="17685"/>
                    <a:pt x="2381805" y="27049"/>
                    <a:pt x="2381805" y="36812"/>
                  </a:cubicBezTo>
                  <a:lnTo>
                    <a:pt x="2381805" y="2130655"/>
                  </a:lnTo>
                  <a:cubicBezTo>
                    <a:pt x="2381805" y="2140418"/>
                    <a:pt x="2377926" y="2149781"/>
                    <a:pt x="2371023" y="2156685"/>
                  </a:cubicBezTo>
                  <a:cubicBezTo>
                    <a:pt x="2364119" y="2163588"/>
                    <a:pt x="2354756" y="2167467"/>
                    <a:pt x="2344993" y="2167467"/>
                  </a:cubicBezTo>
                  <a:lnTo>
                    <a:pt x="36812" y="2167467"/>
                  </a:lnTo>
                  <a:cubicBezTo>
                    <a:pt x="27049" y="2167467"/>
                    <a:pt x="17685" y="2163588"/>
                    <a:pt x="10782" y="2156685"/>
                  </a:cubicBezTo>
                  <a:cubicBezTo>
                    <a:pt x="3878" y="2149781"/>
                    <a:pt x="0" y="2140418"/>
                    <a:pt x="0" y="2130655"/>
                  </a:cubicBezTo>
                  <a:lnTo>
                    <a:pt x="0" y="36812"/>
                  </a:lnTo>
                  <a:cubicBezTo>
                    <a:pt x="0" y="27049"/>
                    <a:pt x="3878" y="17685"/>
                    <a:pt x="10782" y="10782"/>
                  </a:cubicBezTo>
                  <a:cubicBezTo>
                    <a:pt x="17685" y="3878"/>
                    <a:pt x="27049" y="0"/>
                    <a:pt x="36812" y="0"/>
                  </a:cubicBezTo>
                  <a:close/>
                </a:path>
              </a:pathLst>
            </a:custGeom>
            <a:solidFill>
              <a:srgbClr val="B9D1A2"/>
            </a:solidFill>
            <a:ln w="47625" cap="rnd">
              <a:solidFill>
                <a:srgbClr val="000000"/>
              </a:solidFill>
              <a:prstDash val="solid"/>
              <a:round/>
            </a:ln>
          </p:spPr>
        </p:sp>
        <p:sp>
          <p:nvSpPr>
            <p:cNvPr name="TextBox 8" id="8"/>
            <p:cNvSpPr txBox="true"/>
            <p:nvPr/>
          </p:nvSpPr>
          <p:spPr>
            <a:xfrm>
              <a:off x="0" y="-38100"/>
              <a:ext cx="2381805" cy="2205567"/>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028700" y="1844287"/>
            <a:ext cx="9043415" cy="6598426"/>
            <a:chOff x="0" y="0"/>
            <a:chExt cx="2381805" cy="1737857"/>
          </a:xfrm>
        </p:grpSpPr>
        <p:sp>
          <p:nvSpPr>
            <p:cNvPr name="Freeform 10" id="10"/>
            <p:cNvSpPr/>
            <p:nvPr/>
          </p:nvSpPr>
          <p:spPr>
            <a:xfrm flipH="false" flipV="false" rot="0">
              <a:off x="0" y="0"/>
              <a:ext cx="2381805" cy="1737857"/>
            </a:xfrm>
            <a:custGeom>
              <a:avLst/>
              <a:gdLst/>
              <a:ahLst/>
              <a:cxnLst/>
              <a:rect r="r" b="b" t="t" l="l"/>
              <a:pathLst>
                <a:path h="1737857" w="2381805">
                  <a:moveTo>
                    <a:pt x="0" y="0"/>
                  </a:moveTo>
                  <a:lnTo>
                    <a:pt x="2381805" y="0"/>
                  </a:lnTo>
                  <a:lnTo>
                    <a:pt x="2381805" y="1737857"/>
                  </a:lnTo>
                  <a:lnTo>
                    <a:pt x="0" y="1737857"/>
                  </a:lnTo>
                  <a:close/>
                </a:path>
              </a:pathLst>
            </a:custGeom>
            <a:solidFill>
              <a:srgbClr val="FFFFFF"/>
            </a:solidFill>
            <a:ln w="47625" cap="sq">
              <a:solidFill>
                <a:srgbClr val="000000"/>
              </a:solidFill>
              <a:prstDash val="solid"/>
              <a:miter/>
            </a:ln>
          </p:spPr>
        </p:sp>
        <p:sp>
          <p:nvSpPr>
            <p:cNvPr name="TextBox 11" id="11"/>
            <p:cNvSpPr txBox="true"/>
            <p:nvPr/>
          </p:nvSpPr>
          <p:spPr>
            <a:xfrm>
              <a:off x="0" y="-38100"/>
              <a:ext cx="2381805" cy="1775957"/>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347377" y="3306629"/>
            <a:ext cx="8394588" cy="4472026"/>
          </a:xfrm>
          <a:custGeom>
            <a:avLst/>
            <a:gdLst/>
            <a:ahLst/>
            <a:cxnLst/>
            <a:rect r="r" b="b" t="t" l="l"/>
            <a:pathLst>
              <a:path h="4472026" w="8394588">
                <a:moveTo>
                  <a:pt x="0" y="0"/>
                </a:moveTo>
                <a:lnTo>
                  <a:pt x="8394588" y="0"/>
                </a:lnTo>
                <a:lnTo>
                  <a:pt x="8394588" y="4472026"/>
                </a:lnTo>
                <a:lnTo>
                  <a:pt x="0" y="4472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3" id="13"/>
          <p:cNvSpPr txBox="true"/>
          <p:nvPr/>
        </p:nvSpPr>
        <p:spPr>
          <a:xfrm rot="0">
            <a:off x="1842069" y="2774134"/>
            <a:ext cx="7416676" cy="3864759"/>
          </a:xfrm>
          <a:prstGeom prst="rect">
            <a:avLst/>
          </a:prstGeom>
        </p:spPr>
        <p:txBody>
          <a:bodyPr anchor="t" rtlCol="false" tIns="0" lIns="0" bIns="0" rIns="0">
            <a:spAutoFit/>
          </a:bodyPr>
          <a:lstStyle/>
          <a:p>
            <a:pPr algn="l">
              <a:lnSpc>
                <a:spcPts val="5152"/>
              </a:lnSpc>
            </a:pPr>
          </a:p>
          <a:p>
            <a:pPr algn="l">
              <a:lnSpc>
                <a:spcPts val="5152"/>
              </a:lnSpc>
            </a:pPr>
          </a:p>
          <a:p>
            <a:pPr algn="l">
              <a:lnSpc>
                <a:spcPts val="5152"/>
              </a:lnSpc>
            </a:pPr>
            <a:r>
              <a:rPr lang="en-US" sz="3220">
                <a:solidFill>
                  <a:srgbClr val="000000"/>
                </a:solidFill>
                <a:latin typeface="Balsamiq Sans"/>
                <a:ea typeface="Balsamiq Sans"/>
                <a:cs typeface="Balsamiq Sans"/>
                <a:sym typeface="Balsamiq Sans"/>
              </a:rPr>
              <a:t>Karena n₁ = 4 n₂ = 3 , n₃ = 5 dan n₄ = 4 maka n₁n₂n₃n₄ = 4x3x5x4 = 240 cara berbeda memilih hidangan.</a:t>
            </a:r>
          </a:p>
          <a:p>
            <a:pPr algn="l">
              <a:lnSpc>
                <a:spcPts val="5152"/>
              </a:lnSpc>
            </a:pPr>
          </a:p>
        </p:txBody>
      </p:sp>
      <p:sp>
        <p:nvSpPr>
          <p:cNvPr name="Freeform 14" id="14"/>
          <p:cNvSpPr/>
          <p:nvPr/>
        </p:nvSpPr>
        <p:spPr>
          <a:xfrm flipH="false" flipV="false" rot="0">
            <a:off x="9144000" y="1153970"/>
            <a:ext cx="596199" cy="596199"/>
          </a:xfrm>
          <a:custGeom>
            <a:avLst/>
            <a:gdLst/>
            <a:ahLst/>
            <a:cxnLst/>
            <a:rect r="r" b="b" t="t" l="l"/>
            <a:pathLst>
              <a:path h="596199" w="596199">
                <a:moveTo>
                  <a:pt x="0" y="0"/>
                </a:moveTo>
                <a:lnTo>
                  <a:pt x="596199" y="0"/>
                </a:lnTo>
                <a:lnTo>
                  <a:pt x="596199" y="596199"/>
                </a:lnTo>
                <a:lnTo>
                  <a:pt x="0" y="596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5" id="15"/>
          <p:cNvSpPr txBox="true"/>
          <p:nvPr/>
        </p:nvSpPr>
        <p:spPr>
          <a:xfrm rot="0">
            <a:off x="2509559" y="2474497"/>
            <a:ext cx="6081697" cy="946152"/>
          </a:xfrm>
          <a:prstGeom prst="rect">
            <a:avLst/>
          </a:prstGeom>
        </p:spPr>
        <p:txBody>
          <a:bodyPr anchor="t" rtlCol="false" tIns="0" lIns="0" bIns="0" rIns="0">
            <a:spAutoFit/>
          </a:bodyPr>
          <a:lstStyle/>
          <a:p>
            <a:pPr algn="ctr">
              <a:lnSpc>
                <a:spcPts val="7999"/>
              </a:lnSpc>
            </a:pPr>
            <a:r>
              <a:rPr lang="en-US" sz="4999">
                <a:solidFill>
                  <a:srgbClr val="000000"/>
                </a:solidFill>
                <a:latin typeface="Handjet"/>
                <a:ea typeface="Handjet"/>
                <a:cs typeface="Handjet"/>
                <a:sym typeface="Handjet"/>
              </a:rPr>
              <a:t>Jawab</a:t>
            </a:r>
          </a:p>
        </p:txBody>
      </p:sp>
      <p:sp>
        <p:nvSpPr>
          <p:cNvPr name="TextBox 16" id="16"/>
          <p:cNvSpPr txBox="true"/>
          <p:nvPr/>
        </p:nvSpPr>
        <p:spPr>
          <a:xfrm rot="0">
            <a:off x="10804136" y="1718845"/>
            <a:ext cx="6081697" cy="946152"/>
          </a:xfrm>
          <a:prstGeom prst="rect">
            <a:avLst/>
          </a:prstGeom>
        </p:spPr>
        <p:txBody>
          <a:bodyPr anchor="t" rtlCol="false" tIns="0" lIns="0" bIns="0" rIns="0">
            <a:spAutoFit/>
          </a:bodyPr>
          <a:lstStyle/>
          <a:p>
            <a:pPr algn="ctr">
              <a:lnSpc>
                <a:spcPts val="7999"/>
              </a:lnSpc>
            </a:pPr>
            <a:r>
              <a:rPr lang="en-US" sz="4999">
                <a:solidFill>
                  <a:srgbClr val="000000"/>
                </a:solidFill>
                <a:latin typeface="Handjet"/>
                <a:ea typeface="Handjet"/>
                <a:cs typeface="Handjet"/>
                <a:sym typeface="Handjet"/>
              </a:rPr>
              <a:t>Contoh 1.15</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2200412" y="3275719"/>
            <a:ext cx="14239154" cy="3562352"/>
          </a:xfrm>
          <a:prstGeom prst="rect">
            <a:avLst/>
          </a:prstGeom>
        </p:spPr>
        <p:txBody>
          <a:bodyPr anchor="t" rtlCol="false" tIns="0" lIns="0" bIns="0" rIns="0">
            <a:spAutoFit/>
          </a:bodyPr>
          <a:lstStyle/>
          <a:p>
            <a:pPr algn="ctr">
              <a:lnSpc>
                <a:spcPts val="7199"/>
              </a:lnSpc>
            </a:pPr>
            <a:r>
              <a:rPr lang="en-US" sz="4499">
                <a:solidFill>
                  <a:srgbClr val="000000"/>
                </a:solidFill>
                <a:latin typeface="Balsamiq Sans"/>
                <a:ea typeface="Balsamiq Sans"/>
                <a:cs typeface="Balsamiq Sans"/>
                <a:sym typeface="Balsamiq Sans"/>
              </a:rPr>
              <a:t>Berapa banyak bilangan genap yang terdiri atas tiga angka dapat dibuat dari angka 1, 2, 5, 6 dan 9 bila tiap angka itu hanya boleh digunakan sekali?</a:t>
            </a:r>
          </a:p>
          <a:p>
            <a:pPr algn="ctr" marL="0" indent="0" lvl="0">
              <a:lnSpc>
                <a:spcPts val="7199"/>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1.16 </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73876"/>
            <a:ext cx="16230600" cy="8139248"/>
            <a:chOff x="0" y="0"/>
            <a:chExt cx="3087155" cy="1548133"/>
          </a:xfrm>
        </p:grpSpPr>
        <p:sp>
          <p:nvSpPr>
            <p:cNvPr name="Freeform 3" id="3"/>
            <p:cNvSpPr/>
            <p:nvPr/>
          </p:nvSpPr>
          <p:spPr>
            <a:xfrm flipH="false" flipV="false" rot="0">
              <a:off x="0" y="0"/>
              <a:ext cx="3087156" cy="1548133"/>
            </a:xfrm>
            <a:custGeom>
              <a:avLst/>
              <a:gdLst/>
              <a:ahLst/>
              <a:cxnLst/>
              <a:rect r="r" b="b" t="t" l="l"/>
              <a:pathLst>
                <a:path h="1548133" w="3087156">
                  <a:moveTo>
                    <a:pt x="20511" y="0"/>
                  </a:moveTo>
                  <a:lnTo>
                    <a:pt x="3066645" y="0"/>
                  </a:lnTo>
                  <a:cubicBezTo>
                    <a:pt x="3072085" y="0"/>
                    <a:pt x="3077302" y="2161"/>
                    <a:pt x="3081148" y="6007"/>
                  </a:cubicBezTo>
                  <a:cubicBezTo>
                    <a:pt x="3084995" y="9854"/>
                    <a:pt x="3087156" y="15071"/>
                    <a:pt x="3087156" y="20511"/>
                  </a:cubicBezTo>
                  <a:lnTo>
                    <a:pt x="3087156" y="1527622"/>
                  </a:lnTo>
                  <a:cubicBezTo>
                    <a:pt x="3087156" y="1533062"/>
                    <a:pt x="3084995" y="1538279"/>
                    <a:pt x="3081148" y="1542125"/>
                  </a:cubicBezTo>
                  <a:cubicBezTo>
                    <a:pt x="3077302" y="1545972"/>
                    <a:pt x="3072085" y="1548133"/>
                    <a:pt x="3066645" y="1548133"/>
                  </a:cubicBezTo>
                  <a:lnTo>
                    <a:pt x="20511" y="1548133"/>
                  </a:lnTo>
                  <a:cubicBezTo>
                    <a:pt x="15071" y="1548133"/>
                    <a:pt x="9854" y="1545972"/>
                    <a:pt x="6007" y="1542125"/>
                  </a:cubicBezTo>
                  <a:cubicBezTo>
                    <a:pt x="2161" y="1538279"/>
                    <a:pt x="0" y="1533062"/>
                    <a:pt x="0" y="1527622"/>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3087155" cy="15862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512633"/>
            <a:ext cx="16230600" cy="6700491"/>
            <a:chOff x="0" y="0"/>
            <a:chExt cx="851550" cy="351546"/>
          </a:xfrm>
        </p:grpSpPr>
        <p:sp>
          <p:nvSpPr>
            <p:cNvPr name="Freeform 6" id="6"/>
            <p:cNvSpPr/>
            <p:nvPr/>
          </p:nvSpPr>
          <p:spPr>
            <a:xfrm flipH="false" flipV="false" rot="0">
              <a:off x="0" y="0"/>
              <a:ext cx="851550" cy="351546"/>
            </a:xfrm>
            <a:custGeom>
              <a:avLst/>
              <a:gdLst/>
              <a:ahLst/>
              <a:cxnLst/>
              <a:rect r="r" b="b" t="t" l="l"/>
              <a:pathLst>
                <a:path h="351546" w="851550">
                  <a:moveTo>
                    <a:pt x="20511" y="0"/>
                  </a:moveTo>
                  <a:lnTo>
                    <a:pt x="831039" y="0"/>
                  </a:lnTo>
                  <a:cubicBezTo>
                    <a:pt x="836479" y="0"/>
                    <a:pt x="841696" y="2161"/>
                    <a:pt x="845542" y="6007"/>
                  </a:cubicBezTo>
                  <a:cubicBezTo>
                    <a:pt x="849389" y="9854"/>
                    <a:pt x="851550" y="15071"/>
                    <a:pt x="851550" y="20511"/>
                  </a:cubicBezTo>
                  <a:lnTo>
                    <a:pt x="851550" y="331035"/>
                  </a:lnTo>
                  <a:cubicBezTo>
                    <a:pt x="851550" y="336475"/>
                    <a:pt x="849389" y="341692"/>
                    <a:pt x="845542" y="345538"/>
                  </a:cubicBezTo>
                  <a:cubicBezTo>
                    <a:pt x="841696" y="349385"/>
                    <a:pt x="836479" y="351546"/>
                    <a:pt x="831039" y="351546"/>
                  </a:cubicBezTo>
                  <a:lnTo>
                    <a:pt x="20511" y="351546"/>
                  </a:lnTo>
                  <a:cubicBezTo>
                    <a:pt x="15071" y="351546"/>
                    <a:pt x="9854" y="349385"/>
                    <a:pt x="6007" y="345538"/>
                  </a:cubicBezTo>
                  <a:cubicBezTo>
                    <a:pt x="2161" y="341692"/>
                    <a:pt x="0" y="336475"/>
                    <a:pt x="0" y="331035"/>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51550" cy="38964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84498" y="2488043"/>
            <a:ext cx="16119005" cy="1665199"/>
            <a:chOff x="0" y="0"/>
            <a:chExt cx="863049" cy="89159"/>
          </a:xfrm>
        </p:grpSpPr>
        <p:sp>
          <p:nvSpPr>
            <p:cNvPr name="Freeform 9" id="9"/>
            <p:cNvSpPr/>
            <p:nvPr/>
          </p:nvSpPr>
          <p:spPr>
            <a:xfrm flipH="false" flipV="false" rot="0">
              <a:off x="0" y="0"/>
              <a:ext cx="863049" cy="89159"/>
            </a:xfrm>
            <a:custGeom>
              <a:avLst/>
              <a:gdLst/>
              <a:ahLst/>
              <a:cxnLst/>
              <a:rect r="r" b="b" t="t" l="l"/>
              <a:pathLst>
                <a:path h="89159" w="863049">
                  <a:moveTo>
                    <a:pt x="0" y="0"/>
                  </a:moveTo>
                  <a:lnTo>
                    <a:pt x="863049" y="0"/>
                  </a:lnTo>
                  <a:lnTo>
                    <a:pt x="863049" y="89159"/>
                  </a:lnTo>
                  <a:lnTo>
                    <a:pt x="0" y="89159"/>
                  </a:lnTo>
                  <a:close/>
                </a:path>
              </a:pathLst>
            </a:custGeom>
            <a:solidFill>
              <a:srgbClr val="FFFFFF"/>
            </a:solidFill>
            <a:ln cap="sq">
              <a:noFill/>
              <a:prstDash val="solid"/>
              <a:miter/>
            </a:ln>
          </p:spPr>
        </p:sp>
        <p:sp>
          <p:nvSpPr>
            <p:cNvPr name="TextBox 10" id="10"/>
            <p:cNvSpPr txBox="true"/>
            <p:nvPr/>
          </p:nvSpPr>
          <p:spPr>
            <a:xfrm>
              <a:off x="0" y="-38100"/>
              <a:ext cx="863049" cy="127259"/>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1028700" y="2446832"/>
            <a:ext cx="16230600" cy="0"/>
          </a:xfrm>
          <a:prstGeom prst="line">
            <a:avLst/>
          </a:prstGeom>
          <a:ln cap="flat" w="47625">
            <a:solidFill>
              <a:srgbClr val="000000"/>
            </a:solidFill>
            <a:prstDash val="solid"/>
            <a:headEnd type="none" len="sm" w="sm"/>
            <a:tailEnd type="none" len="sm" w="sm"/>
          </a:ln>
        </p:spPr>
      </p:sp>
      <p:grpSp>
        <p:nvGrpSpPr>
          <p:cNvPr name="Group 12" id="12"/>
          <p:cNvGrpSpPr/>
          <p:nvPr/>
        </p:nvGrpSpPr>
        <p:grpSpPr>
          <a:xfrm rot="0">
            <a:off x="15464610" y="1645810"/>
            <a:ext cx="270374" cy="2703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960914" y="1645810"/>
            <a:ext cx="270374" cy="27037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457218" y="1645810"/>
            <a:ext cx="270374" cy="27037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365914" y="1214041"/>
            <a:ext cx="1133913" cy="1133913"/>
          </a:xfrm>
          <a:custGeom>
            <a:avLst/>
            <a:gdLst/>
            <a:ahLst/>
            <a:cxnLst/>
            <a:rect r="r" b="b" t="t" l="l"/>
            <a:pathLst>
              <a:path h="1133913" w="1133913">
                <a:moveTo>
                  <a:pt x="0" y="0"/>
                </a:moveTo>
                <a:lnTo>
                  <a:pt x="1133913" y="0"/>
                </a:lnTo>
                <a:lnTo>
                  <a:pt x="1133913" y="1133913"/>
                </a:lnTo>
                <a:lnTo>
                  <a:pt x="0" y="1133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0">
            <a:off x="1462525" y="1310651"/>
            <a:ext cx="940692" cy="940692"/>
          </a:xfrm>
          <a:custGeom>
            <a:avLst/>
            <a:gdLst/>
            <a:ahLst/>
            <a:cxnLst/>
            <a:rect r="r" b="b" t="t" l="l"/>
            <a:pathLst>
              <a:path h="940692" w="940692">
                <a:moveTo>
                  <a:pt x="0" y="0"/>
                </a:moveTo>
                <a:lnTo>
                  <a:pt x="940692" y="0"/>
                </a:lnTo>
                <a:lnTo>
                  <a:pt x="940692" y="940692"/>
                </a:lnTo>
                <a:lnTo>
                  <a:pt x="0" y="940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pic>
        <p:nvPicPr>
          <p:cNvPr name="Picture 23" id="23"/>
          <p:cNvPicPr>
            <a:picLocks noChangeAspect="true"/>
          </p:cNvPicPr>
          <p:nvPr/>
        </p:nvPicPr>
        <p:blipFill>
          <a:blip r:embed="rId6"/>
          <a:srcRect l="0" t="0" r="0" b="0"/>
          <a:stretch>
            <a:fillRect/>
          </a:stretch>
        </p:blipFill>
        <p:spPr>
          <a:xfrm flipH="false" flipV="false" rot="0">
            <a:off x="6526325" y="1308165"/>
            <a:ext cx="591040" cy="945663"/>
          </a:xfrm>
          <a:prstGeom prst="rect">
            <a:avLst/>
          </a:prstGeom>
        </p:spPr>
      </p:pic>
      <p:sp>
        <p:nvSpPr>
          <p:cNvPr name="TextBox 24" id="24"/>
          <p:cNvSpPr txBox="true"/>
          <p:nvPr/>
        </p:nvSpPr>
        <p:spPr>
          <a:xfrm rot="0">
            <a:off x="1339072" y="1260297"/>
            <a:ext cx="1160755" cy="936626"/>
          </a:xfrm>
          <a:prstGeom prst="rect">
            <a:avLst/>
          </a:prstGeom>
        </p:spPr>
        <p:txBody>
          <a:bodyPr anchor="t" rtlCol="false" tIns="0" lIns="0" bIns="0" rIns="0">
            <a:spAutoFit/>
          </a:bodyPr>
          <a:lstStyle/>
          <a:p>
            <a:pPr algn="ctr">
              <a:lnSpc>
                <a:spcPts val="7699"/>
              </a:lnSpc>
            </a:pPr>
            <a:r>
              <a:rPr lang="en-US" sz="5499">
                <a:solidFill>
                  <a:srgbClr val="000000"/>
                </a:solidFill>
                <a:latin typeface="Balsamiq Sans"/>
                <a:ea typeface="Balsamiq Sans"/>
                <a:cs typeface="Balsamiq Sans"/>
                <a:sym typeface="Balsamiq Sans"/>
              </a:rPr>
              <a:t>1.16</a:t>
            </a:r>
          </a:p>
        </p:txBody>
      </p:sp>
      <p:sp>
        <p:nvSpPr>
          <p:cNvPr name="TextBox 25" id="25"/>
          <p:cNvSpPr txBox="true"/>
          <p:nvPr/>
        </p:nvSpPr>
        <p:spPr>
          <a:xfrm rot="0">
            <a:off x="4921836" y="1292364"/>
            <a:ext cx="8444328" cy="805816"/>
          </a:xfrm>
          <a:prstGeom prst="rect">
            <a:avLst/>
          </a:prstGeom>
        </p:spPr>
        <p:txBody>
          <a:bodyPr anchor="t" rtlCol="false" tIns="0" lIns="0" bIns="0" rIns="0">
            <a:spAutoFit/>
          </a:bodyPr>
          <a:lstStyle/>
          <a:p>
            <a:pPr algn="ctr">
              <a:lnSpc>
                <a:spcPts val="6719"/>
              </a:lnSpc>
            </a:pPr>
            <a:r>
              <a:rPr lang="en-US" sz="4199">
                <a:solidFill>
                  <a:srgbClr val="000000"/>
                </a:solidFill>
                <a:latin typeface="Balsamiq Sans"/>
                <a:ea typeface="Balsamiq Sans"/>
                <a:cs typeface="Balsamiq Sans"/>
                <a:sym typeface="Balsamiq Sans"/>
              </a:rPr>
              <a:t>JAWAB</a:t>
            </a:r>
          </a:p>
        </p:txBody>
      </p:sp>
      <p:sp>
        <p:nvSpPr>
          <p:cNvPr name="TextBox 26" id="26"/>
          <p:cNvSpPr txBox="true"/>
          <p:nvPr/>
        </p:nvSpPr>
        <p:spPr>
          <a:xfrm rot="0">
            <a:off x="1797684" y="2584945"/>
            <a:ext cx="14659534" cy="5473840"/>
          </a:xfrm>
          <a:prstGeom prst="rect">
            <a:avLst/>
          </a:prstGeom>
        </p:spPr>
        <p:txBody>
          <a:bodyPr anchor="t" rtlCol="false" tIns="0" lIns="0" bIns="0" rIns="0">
            <a:spAutoFit/>
          </a:bodyPr>
          <a:lstStyle/>
          <a:p>
            <a:pPr algn="ctr">
              <a:lnSpc>
                <a:spcPts val="4856"/>
              </a:lnSpc>
            </a:pPr>
            <a:r>
              <a:rPr lang="en-US" sz="3035">
                <a:solidFill>
                  <a:srgbClr val="000000"/>
                </a:solidFill>
                <a:latin typeface="Balsamiq Sans"/>
                <a:ea typeface="Balsamiq Sans"/>
                <a:cs typeface="Balsamiq Sans"/>
                <a:sym typeface="Balsamiq Sans"/>
              </a:rPr>
              <a:t>Karena bilangan itu </a:t>
            </a:r>
          </a:p>
          <a:p>
            <a:pPr algn="ctr">
              <a:lnSpc>
                <a:spcPts val="4856"/>
              </a:lnSpc>
            </a:pPr>
            <a:r>
              <a:rPr lang="en-US" sz="3035">
                <a:solidFill>
                  <a:srgbClr val="000000"/>
                </a:solidFill>
                <a:latin typeface="Balsamiq Sans"/>
                <a:ea typeface="Balsamiq Sans"/>
                <a:cs typeface="Balsamiq Sans"/>
                <a:sym typeface="Balsamiq Sans"/>
              </a:rPr>
              <a:t>genap maka hanya tersedia pilihan n₁ = 2 untuk satuan (angka terakhir). Untuk tiap satuan ini terdapat n₂ = 4 pilihan untuk puluhan dan n₃ = 3 untuk ratusan. Jadi, kita dapat membentuk sebanyak n₁n₂n₃ = (2)(4)(3) = 24 berangka tiga. bilangan genap</a:t>
            </a:r>
          </a:p>
          <a:p>
            <a:pPr algn="ctr">
              <a:lnSpc>
                <a:spcPts val="4856"/>
              </a:lnSpc>
            </a:pPr>
            <a:r>
              <a:rPr lang="en-US" sz="3035">
                <a:solidFill>
                  <a:srgbClr val="000000"/>
                </a:solidFill>
                <a:latin typeface="Balsamiq Sans"/>
                <a:ea typeface="Balsamiq Sans"/>
                <a:cs typeface="Balsamiq Sans"/>
                <a:sym typeface="Balsamiq Sans"/>
              </a:rPr>
              <a:t>Sering pula kita menginginkan ruang terok yang unsurnya terdiri atas semua urutan atau susunan yang mungkin dari sekelompok benda. Misalnya, kita ingin tahu banyaknya susunan yang dapat dibuat bila 6 orang didudukkan mengelilingi suatu meja, atau pun berapa urutan yang dapat dibuat bila 2 lotere ditarik dari sejumlah 20 lotere. Urutan yang berlain-lainan itu disebut permutasi.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49362" y="1028700"/>
            <a:ext cx="5276648" cy="8229600"/>
            <a:chOff x="0" y="0"/>
            <a:chExt cx="1389734" cy="2167467"/>
          </a:xfrm>
        </p:grpSpPr>
        <p:sp>
          <p:nvSpPr>
            <p:cNvPr name="Freeform 3" id="3"/>
            <p:cNvSpPr/>
            <p:nvPr/>
          </p:nvSpPr>
          <p:spPr>
            <a:xfrm flipH="false" flipV="false" rot="0">
              <a:off x="0" y="0"/>
              <a:ext cx="1389734" cy="2167467"/>
            </a:xfrm>
            <a:custGeom>
              <a:avLst/>
              <a:gdLst/>
              <a:ahLst/>
              <a:cxnLst/>
              <a:rect r="r" b="b" t="t" l="l"/>
              <a:pathLst>
                <a:path h="2167467" w="1389734">
                  <a:moveTo>
                    <a:pt x="63090" y="0"/>
                  </a:moveTo>
                  <a:lnTo>
                    <a:pt x="1326645" y="0"/>
                  </a:lnTo>
                  <a:cubicBezTo>
                    <a:pt x="1343377" y="0"/>
                    <a:pt x="1359424" y="6647"/>
                    <a:pt x="1371256" y="18479"/>
                  </a:cubicBezTo>
                  <a:cubicBezTo>
                    <a:pt x="1383087" y="30310"/>
                    <a:pt x="1389734" y="46357"/>
                    <a:pt x="1389734" y="63090"/>
                  </a:cubicBezTo>
                  <a:lnTo>
                    <a:pt x="1389734" y="2104377"/>
                  </a:lnTo>
                  <a:cubicBezTo>
                    <a:pt x="1389734" y="2139220"/>
                    <a:pt x="1361488" y="2167467"/>
                    <a:pt x="1326645" y="2167467"/>
                  </a:cubicBezTo>
                  <a:lnTo>
                    <a:pt x="63090" y="2167467"/>
                  </a:lnTo>
                  <a:cubicBezTo>
                    <a:pt x="46357" y="2167467"/>
                    <a:pt x="30310" y="2160820"/>
                    <a:pt x="18479" y="2148988"/>
                  </a:cubicBezTo>
                  <a:cubicBezTo>
                    <a:pt x="6647" y="2137157"/>
                    <a:pt x="0" y="2121109"/>
                    <a:pt x="0" y="2104377"/>
                  </a:cubicBezTo>
                  <a:lnTo>
                    <a:pt x="0" y="63090"/>
                  </a:lnTo>
                  <a:cubicBezTo>
                    <a:pt x="0" y="46357"/>
                    <a:pt x="6647" y="30310"/>
                    <a:pt x="18479" y="18479"/>
                  </a:cubicBezTo>
                  <a:cubicBezTo>
                    <a:pt x="30310" y="6647"/>
                    <a:pt x="46357" y="0"/>
                    <a:pt x="63090"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1389734"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249362" y="1959098"/>
            <a:ext cx="5276648" cy="6368803"/>
            <a:chOff x="0" y="0"/>
            <a:chExt cx="1389734" cy="1677380"/>
          </a:xfrm>
        </p:grpSpPr>
        <p:sp>
          <p:nvSpPr>
            <p:cNvPr name="Freeform 6" id="6"/>
            <p:cNvSpPr/>
            <p:nvPr/>
          </p:nvSpPr>
          <p:spPr>
            <a:xfrm flipH="false" flipV="false" rot="0">
              <a:off x="0" y="0"/>
              <a:ext cx="1389734" cy="1677380"/>
            </a:xfrm>
            <a:custGeom>
              <a:avLst/>
              <a:gdLst/>
              <a:ahLst/>
              <a:cxnLst/>
              <a:rect r="r" b="b" t="t" l="l"/>
              <a:pathLst>
                <a:path h="1677380" w="1389734">
                  <a:moveTo>
                    <a:pt x="0" y="0"/>
                  </a:moveTo>
                  <a:lnTo>
                    <a:pt x="1389734" y="0"/>
                  </a:lnTo>
                  <a:lnTo>
                    <a:pt x="1389734" y="1677380"/>
                  </a:lnTo>
                  <a:lnTo>
                    <a:pt x="0" y="1677380"/>
                  </a:lnTo>
                  <a:close/>
                </a:path>
              </a:pathLst>
            </a:custGeom>
            <a:solidFill>
              <a:srgbClr val="FFFFFF"/>
            </a:solidFill>
            <a:ln w="47625" cap="sq">
              <a:solidFill>
                <a:srgbClr val="000000"/>
              </a:solidFill>
              <a:prstDash val="solid"/>
              <a:miter/>
            </a:ln>
          </p:spPr>
        </p:sp>
        <p:sp>
          <p:nvSpPr>
            <p:cNvPr name="TextBox 7" id="7"/>
            <p:cNvSpPr txBox="true"/>
            <p:nvPr/>
          </p:nvSpPr>
          <p:spPr>
            <a:xfrm>
              <a:off x="0" y="-38100"/>
              <a:ext cx="1389734" cy="17154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639663" y="1215909"/>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6505989" y="1028700"/>
            <a:ext cx="5276648" cy="8229600"/>
            <a:chOff x="0" y="0"/>
            <a:chExt cx="1389734" cy="2167467"/>
          </a:xfrm>
        </p:grpSpPr>
        <p:sp>
          <p:nvSpPr>
            <p:cNvPr name="Freeform 10" id="10"/>
            <p:cNvSpPr/>
            <p:nvPr/>
          </p:nvSpPr>
          <p:spPr>
            <a:xfrm flipH="false" flipV="false" rot="0">
              <a:off x="0" y="0"/>
              <a:ext cx="1389734" cy="2167467"/>
            </a:xfrm>
            <a:custGeom>
              <a:avLst/>
              <a:gdLst/>
              <a:ahLst/>
              <a:cxnLst/>
              <a:rect r="r" b="b" t="t" l="l"/>
              <a:pathLst>
                <a:path h="2167467" w="1389734">
                  <a:moveTo>
                    <a:pt x="63090" y="0"/>
                  </a:moveTo>
                  <a:lnTo>
                    <a:pt x="1326645" y="0"/>
                  </a:lnTo>
                  <a:cubicBezTo>
                    <a:pt x="1343377" y="0"/>
                    <a:pt x="1359424" y="6647"/>
                    <a:pt x="1371256" y="18479"/>
                  </a:cubicBezTo>
                  <a:cubicBezTo>
                    <a:pt x="1383087" y="30310"/>
                    <a:pt x="1389734" y="46357"/>
                    <a:pt x="1389734" y="63090"/>
                  </a:cubicBezTo>
                  <a:lnTo>
                    <a:pt x="1389734" y="2104377"/>
                  </a:lnTo>
                  <a:cubicBezTo>
                    <a:pt x="1389734" y="2139220"/>
                    <a:pt x="1361488" y="2167467"/>
                    <a:pt x="1326645" y="2167467"/>
                  </a:cubicBezTo>
                  <a:lnTo>
                    <a:pt x="63090" y="2167467"/>
                  </a:lnTo>
                  <a:cubicBezTo>
                    <a:pt x="46357" y="2167467"/>
                    <a:pt x="30310" y="2160820"/>
                    <a:pt x="18479" y="2148988"/>
                  </a:cubicBezTo>
                  <a:cubicBezTo>
                    <a:pt x="6647" y="2137157"/>
                    <a:pt x="0" y="2121109"/>
                    <a:pt x="0" y="2104377"/>
                  </a:cubicBezTo>
                  <a:lnTo>
                    <a:pt x="0" y="63090"/>
                  </a:lnTo>
                  <a:cubicBezTo>
                    <a:pt x="0" y="46357"/>
                    <a:pt x="6647" y="30310"/>
                    <a:pt x="18479" y="18479"/>
                  </a:cubicBezTo>
                  <a:cubicBezTo>
                    <a:pt x="30310" y="6647"/>
                    <a:pt x="46357" y="0"/>
                    <a:pt x="63090" y="0"/>
                  </a:cubicBezTo>
                  <a:close/>
                </a:path>
              </a:pathLst>
            </a:custGeom>
            <a:solidFill>
              <a:srgbClr val="B9D1A2"/>
            </a:solidFill>
            <a:ln w="47625" cap="rnd">
              <a:solidFill>
                <a:srgbClr val="000000"/>
              </a:solidFill>
              <a:prstDash val="solid"/>
              <a:round/>
            </a:ln>
          </p:spPr>
        </p:sp>
        <p:sp>
          <p:nvSpPr>
            <p:cNvPr name="TextBox 11" id="11"/>
            <p:cNvSpPr txBox="true"/>
            <p:nvPr/>
          </p:nvSpPr>
          <p:spPr>
            <a:xfrm>
              <a:off x="0" y="-38100"/>
              <a:ext cx="1389734"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6505989" y="1959098"/>
            <a:ext cx="5276648" cy="6368803"/>
            <a:chOff x="0" y="0"/>
            <a:chExt cx="1389734" cy="1677380"/>
          </a:xfrm>
        </p:grpSpPr>
        <p:sp>
          <p:nvSpPr>
            <p:cNvPr name="Freeform 13" id="13"/>
            <p:cNvSpPr/>
            <p:nvPr/>
          </p:nvSpPr>
          <p:spPr>
            <a:xfrm flipH="false" flipV="false" rot="0">
              <a:off x="0" y="0"/>
              <a:ext cx="1389734" cy="1677380"/>
            </a:xfrm>
            <a:custGeom>
              <a:avLst/>
              <a:gdLst/>
              <a:ahLst/>
              <a:cxnLst/>
              <a:rect r="r" b="b" t="t" l="l"/>
              <a:pathLst>
                <a:path h="1677380" w="1389734">
                  <a:moveTo>
                    <a:pt x="0" y="0"/>
                  </a:moveTo>
                  <a:lnTo>
                    <a:pt x="1389734" y="0"/>
                  </a:lnTo>
                  <a:lnTo>
                    <a:pt x="1389734" y="1677380"/>
                  </a:lnTo>
                  <a:lnTo>
                    <a:pt x="0" y="1677380"/>
                  </a:lnTo>
                  <a:close/>
                </a:path>
              </a:pathLst>
            </a:custGeom>
            <a:solidFill>
              <a:srgbClr val="FFFFFF"/>
            </a:solidFill>
            <a:ln w="47625" cap="sq">
              <a:solidFill>
                <a:srgbClr val="000000"/>
              </a:solidFill>
              <a:prstDash val="solid"/>
              <a:miter/>
            </a:ln>
          </p:spPr>
        </p:sp>
        <p:sp>
          <p:nvSpPr>
            <p:cNvPr name="TextBox 14" id="14"/>
            <p:cNvSpPr txBox="true"/>
            <p:nvPr/>
          </p:nvSpPr>
          <p:spPr>
            <a:xfrm>
              <a:off x="0" y="-38100"/>
              <a:ext cx="1389734" cy="171548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896291" y="1215909"/>
            <a:ext cx="596199" cy="596199"/>
          </a:xfrm>
          <a:custGeom>
            <a:avLst/>
            <a:gdLst/>
            <a:ahLst/>
            <a:cxnLst/>
            <a:rect r="r" b="b" t="t" l="l"/>
            <a:pathLst>
              <a:path h="596199" w="596199">
                <a:moveTo>
                  <a:pt x="0" y="0"/>
                </a:moveTo>
                <a:lnTo>
                  <a:pt x="596198" y="0"/>
                </a:lnTo>
                <a:lnTo>
                  <a:pt x="596198"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6" id="16"/>
          <p:cNvGrpSpPr/>
          <p:nvPr/>
        </p:nvGrpSpPr>
        <p:grpSpPr>
          <a:xfrm rot="0">
            <a:off x="761991" y="1028700"/>
            <a:ext cx="5276648" cy="8229600"/>
            <a:chOff x="0" y="0"/>
            <a:chExt cx="1389734" cy="2167467"/>
          </a:xfrm>
        </p:grpSpPr>
        <p:sp>
          <p:nvSpPr>
            <p:cNvPr name="Freeform 17" id="17"/>
            <p:cNvSpPr/>
            <p:nvPr/>
          </p:nvSpPr>
          <p:spPr>
            <a:xfrm flipH="false" flipV="false" rot="0">
              <a:off x="0" y="0"/>
              <a:ext cx="1389734" cy="2167467"/>
            </a:xfrm>
            <a:custGeom>
              <a:avLst/>
              <a:gdLst/>
              <a:ahLst/>
              <a:cxnLst/>
              <a:rect r="r" b="b" t="t" l="l"/>
              <a:pathLst>
                <a:path h="2167467" w="1389734">
                  <a:moveTo>
                    <a:pt x="63090" y="0"/>
                  </a:moveTo>
                  <a:lnTo>
                    <a:pt x="1326645" y="0"/>
                  </a:lnTo>
                  <a:cubicBezTo>
                    <a:pt x="1343377" y="0"/>
                    <a:pt x="1359424" y="6647"/>
                    <a:pt x="1371256" y="18479"/>
                  </a:cubicBezTo>
                  <a:cubicBezTo>
                    <a:pt x="1383087" y="30310"/>
                    <a:pt x="1389734" y="46357"/>
                    <a:pt x="1389734" y="63090"/>
                  </a:cubicBezTo>
                  <a:lnTo>
                    <a:pt x="1389734" y="2104377"/>
                  </a:lnTo>
                  <a:cubicBezTo>
                    <a:pt x="1389734" y="2139220"/>
                    <a:pt x="1361488" y="2167467"/>
                    <a:pt x="1326645" y="2167467"/>
                  </a:cubicBezTo>
                  <a:lnTo>
                    <a:pt x="63090" y="2167467"/>
                  </a:lnTo>
                  <a:cubicBezTo>
                    <a:pt x="46357" y="2167467"/>
                    <a:pt x="30310" y="2160820"/>
                    <a:pt x="18479" y="2148988"/>
                  </a:cubicBezTo>
                  <a:cubicBezTo>
                    <a:pt x="6647" y="2137157"/>
                    <a:pt x="0" y="2121109"/>
                    <a:pt x="0" y="2104377"/>
                  </a:cubicBezTo>
                  <a:lnTo>
                    <a:pt x="0" y="63090"/>
                  </a:lnTo>
                  <a:cubicBezTo>
                    <a:pt x="0" y="46357"/>
                    <a:pt x="6647" y="30310"/>
                    <a:pt x="18479" y="18479"/>
                  </a:cubicBezTo>
                  <a:cubicBezTo>
                    <a:pt x="30310" y="6647"/>
                    <a:pt x="46357" y="0"/>
                    <a:pt x="63090" y="0"/>
                  </a:cubicBezTo>
                  <a:close/>
                </a:path>
              </a:pathLst>
            </a:custGeom>
            <a:solidFill>
              <a:srgbClr val="B9D1A2"/>
            </a:solidFill>
            <a:ln w="47625" cap="rnd">
              <a:solidFill>
                <a:srgbClr val="000000"/>
              </a:solidFill>
              <a:prstDash val="solid"/>
              <a:round/>
            </a:ln>
          </p:spPr>
        </p:sp>
        <p:sp>
          <p:nvSpPr>
            <p:cNvPr name="TextBox 18" id="18"/>
            <p:cNvSpPr txBox="true"/>
            <p:nvPr/>
          </p:nvSpPr>
          <p:spPr>
            <a:xfrm>
              <a:off x="0" y="-38100"/>
              <a:ext cx="1389734"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761991" y="1959098"/>
            <a:ext cx="5276648" cy="6368803"/>
            <a:chOff x="0" y="0"/>
            <a:chExt cx="1389734" cy="1677380"/>
          </a:xfrm>
        </p:grpSpPr>
        <p:sp>
          <p:nvSpPr>
            <p:cNvPr name="Freeform 20" id="20"/>
            <p:cNvSpPr/>
            <p:nvPr/>
          </p:nvSpPr>
          <p:spPr>
            <a:xfrm flipH="false" flipV="false" rot="0">
              <a:off x="0" y="0"/>
              <a:ext cx="1389734" cy="1677380"/>
            </a:xfrm>
            <a:custGeom>
              <a:avLst/>
              <a:gdLst/>
              <a:ahLst/>
              <a:cxnLst/>
              <a:rect r="r" b="b" t="t" l="l"/>
              <a:pathLst>
                <a:path h="1677380" w="1389734">
                  <a:moveTo>
                    <a:pt x="0" y="0"/>
                  </a:moveTo>
                  <a:lnTo>
                    <a:pt x="1389734" y="0"/>
                  </a:lnTo>
                  <a:lnTo>
                    <a:pt x="1389734" y="1677380"/>
                  </a:lnTo>
                  <a:lnTo>
                    <a:pt x="0" y="1677380"/>
                  </a:lnTo>
                  <a:close/>
                </a:path>
              </a:pathLst>
            </a:custGeom>
            <a:solidFill>
              <a:srgbClr val="FFFFFF"/>
            </a:solidFill>
            <a:ln w="47625" cap="sq">
              <a:solidFill>
                <a:srgbClr val="000000"/>
              </a:solidFill>
              <a:prstDash val="solid"/>
              <a:miter/>
            </a:ln>
          </p:spPr>
        </p:sp>
        <p:sp>
          <p:nvSpPr>
            <p:cNvPr name="TextBox 21" id="21"/>
            <p:cNvSpPr txBox="true"/>
            <p:nvPr/>
          </p:nvSpPr>
          <p:spPr>
            <a:xfrm>
              <a:off x="0" y="-38100"/>
              <a:ext cx="1389734" cy="171548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5152293" y="1215909"/>
            <a:ext cx="596199" cy="596199"/>
          </a:xfrm>
          <a:custGeom>
            <a:avLst/>
            <a:gdLst/>
            <a:ahLst/>
            <a:cxnLst/>
            <a:rect r="r" b="b" t="t" l="l"/>
            <a:pathLst>
              <a:path h="596199" w="596199">
                <a:moveTo>
                  <a:pt x="0" y="0"/>
                </a:moveTo>
                <a:lnTo>
                  <a:pt x="596198" y="0"/>
                </a:lnTo>
                <a:lnTo>
                  <a:pt x="596198"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0">
            <a:off x="12425018" y="5351296"/>
            <a:ext cx="4925334" cy="2105580"/>
          </a:xfrm>
          <a:custGeom>
            <a:avLst/>
            <a:gdLst/>
            <a:ahLst/>
            <a:cxnLst/>
            <a:rect r="r" b="b" t="t" l="l"/>
            <a:pathLst>
              <a:path h="2105580" w="4925334">
                <a:moveTo>
                  <a:pt x="0" y="0"/>
                </a:moveTo>
                <a:lnTo>
                  <a:pt x="4925334" y="0"/>
                </a:lnTo>
                <a:lnTo>
                  <a:pt x="4925334" y="2105580"/>
                </a:lnTo>
                <a:lnTo>
                  <a:pt x="0" y="2105580"/>
                </a:lnTo>
                <a:lnTo>
                  <a:pt x="0" y="0"/>
                </a:lnTo>
                <a:close/>
              </a:path>
            </a:pathLst>
          </a:custGeom>
          <a:blipFill>
            <a:blip r:embed="rId4"/>
            <a:stretch>
              <a:fillRect l="0" t="0" r="0" b="0"/>
            </a:stretch>
          </a:blipFill>
        </p:spPr>
      </p:sp>
      <p:sp>
        <p:nvSpPr>
          <p:cNvPr name="TextBox 24" id="24"/>
          <p:cNvSpPr txBox="true"/>
          <p:nvPr/>
        </p:nvSpPr>
        <p:spPr>
          <a:xfrm rot="0">
            <a:off x="1962460" y="2498180"/>
            <a:ext cx="2875709" cy="622935"/>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FFFFFF"/>
                </a:solidFill>
                <a:latin typeface="Balsamiq Sans"/>
                <a:ea typeface="Balsamiq Sans"/>
                <a:cs typeface="Balsamiq Sans"/>
                <a:sym typeface="Balsamiq Sans"/>
              </a:rPr>
              <a:t>Definisi 1.7</a:t>
            </a:r>
          </a:p>
        </p:txBody>
      </p:sp>
      <p:sp>
        <p:nvSpPr>
          <p:cNvPr name="TextBox 25" id="25"/>
          <p:cNvSpPr txBox="true"/>
          <p:nvPr/>
        </p:nvSpPr>
        <p:spPr>
          <a:xfrm rot="0">
            <a:off x="1159683" y="3300606"/>
            <a:ext cx="4479531" cy="5027295"/>
          </a:xfrm>
          <a:prstGeom prst="rect">
            <a:avLst/>
          </a:prstGeom>
        </p:spPr>
        <p:txBody>
          <a:bodyPr anchor="t" rtlCol="false" tIns="0" lIns="0" bIns="0" rIns="0">
            <a:spAutoFit/>
          </a:bodyPr>
          <a:lstStyle/>
          <a:p>
            <a:pPr algn="ctr">
              <a:lnSpc>
                <a:spcPts val="5759"/>
              </a:lnSpc>
            </a:pPr>
            <a:r>
              <a:rPr lang="en-US" sz="3599">
                <a:solidFill>
                  <a:srgbClr val="000000"/>
                </a:solidFill>
                <a:latin typeface="Balsamiq Sans"/>
                <a:ea typeface="Balsamiq Sans"/>
                <a:cs typeface="Balsamiq Sans"/>
                <a:sym typeface="Balsamiq Sans"/>
              </a:rPr>
              <a:t>Suatu permutasi ialah suatu susunan yang dapat dibentuk dari satu kumpulan benda yang diambil sebagian atau seluruhnya.</a:t>
            </a:r>
          </a:p>
        </p:txBody>
      </p:sp>
      <p:sp>
        <p:nvSpPr>
          <p:cNvPr name="TextBox 26" id="26"/>
          <p:cNvSpPr txBox="true"/>
          <p:nvPr/>
        </p:nvSpPr>
        <p:spPr>
          <a:xfrm rot="0">
            <a:off x="7706458" y="2498180"/>
            <a:ext cx="2875709" cy="622935"/>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FFFFFF"/>
                </a:solidFill>
                <a:latin typeface="Balsamiq Sans"/>
                <a:ea typeface="Balsamiq Sans"/>
                <a:cs typeface="Balsamiq Sans"/>
                <a:sym typeface="Balsamiq Sans"/>
              </a:rPr>
              <a:t>Teorema 1.3</a:t>
            </a:r>
          </a:p>
        </p:txBody>
      </p:sp>
      <p:sp>
        <p:nvSpPr>
          <p:cNvPr name="TextBox 27" id="27"/>
          <p:cNvSpPr txBox="true"/>
          <p:nvPr/>
        </p:nvSpPr>
        <p:spPr>
          <a:xfrm rot="0">
            <a:off x="13073748" y="2498180"/>
            <a:ext cx="3630857" cy="622935"/>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FFFFFF"/>
                </a:solidFill>
                <a:latin typeface="Balsamiq Sans"/>
                <a:ea typeface="Balsamiq Sans"/>
                <a:cs typeface="Balsamiq Sans"/>
                <a:sym typeface="Balsamiq Sans"/>
              </a:rPr>
              <a:t>Teorema 1.4</a:t>
            </a:r>
          </a:p>
        </p:txBody>
      </p:sp>
      <p:sp>
        <p:nvSpPr>
          <p:cNvPr name="TextBox 28" id="28"/>
          <p:cNvSpPr txBox="true"/>
          <p:nvPr/>
        </p:nvSpPr>
        <p:spPr>
          <a:xfrm rot="0">
            <a:off x="7012958" y="4006215"/>
            <a:ext cx="4479531" cy="2131695"/>
          </a:xfrm>
          <a:prstGeom prst="rect">
            <a:avLst/>
          </a:prstGeom>
        </p:spPr>
        <p:txBody>
          <a:bodyPr anchor="t" rtlCol="false" tIns="0" lIns="0" bIns="0" rIns="0">
            <a:spAutoFit/>
          </a:bodyPr>
          <a:lstStyle/>
          <a:p>
            <a:pPr algn="ctr">
              <a:lnSpc>
                <a:spcPts val="5759"/>
              </a:lnSpc>
            </a:pPr>
            <a:r>
              <a:rPr lang="en-US" sz="3599">
                <a:solidFill>
                  <a:srgbClr val="000000"/>
                </a:solidFill>
                <a:latin typeface="Balsamiq Sans"/>
                <a:ea typeface="Balsamiq Sans"/>
                <a:cs typeface="Balsamiq Sans"/>
                <a:sym typeface="Balsamiq Sans"/>
              </a:rPr>
              <a:t>Banyaknya permutasi n benda yang berlainan adalah n!</a:t>
            </a:r>
          </a:p>
        </p:txBody>
      </p:sp>
      <p:sp>
        <p:nvSpPr>
          <p:cNvPr name="TextBox 29" id="29"/>
          <p:cNvSpPr txBox="true"/>
          <p:nvPr/>
        </p:nvSpPr>
        <p:spPr>
          <a:xfrm rot="0">
            <a:off x="12649412" y="3768815"/>
            <a:ext cx="4609888" cy="1582481"/>
          </a:xfrm>
          <a:prstGeom prst="rect">
            <a:avLst/>
          </a:prstGeom>
        </p:spPr>
        <p:txBody>
          <a:bodyPr anchor="t" rtlCol="false" tIns="0" lIns="0" bIns="0" rIns="0">
            <a:spAutoFit/>
          </a:bodyPr>
          <a:lstStyle/>
          <a:p>
            <a:pPr algn="ctr">
              <a:lnSpc>
                <a:spcPts val="4252"/>
              </a:lnSpc>
            </a:pPr>
            <a:r>
              <a:rPr lang="en-US" sz="2657">
                <a:solidFill>
                  <a:srgbClr val="000000"/>
                </a:solidFill>
                <a:latin typeface="Balsamiq Sans"/>
                <a:ea typeface="Balsamiq Sans"/>
                <a:cs typeface="Balsamiq Sans"/>
                <a:sym typeface="Balsamiq Sans"/>
              </a:rPr>
              <a:t>Banyaknya permutasi n benda berlainan bila diambil r sekaligus adalah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49884" y="1028700"/>
            <a:ext cx="6609416" cy="8229600"/>
            <a:chOff x="0" y="0"/>
            <a:chExt cx="1740751" cy="2167467"/>
          </a:xfrm>
        </p:grpSpPr>
        <p:sp>
          <p:nvSpPr>
            <p:cNvPr name="Freeform 3" id="3"/>
            <p:cNvSpPr/>
            <p:nvPr/>
          </p:nvSpPr>
          <p:spPr>
            <a:xfrm flipH="false" flipV="false" rot="0">
              <a:off x="0" y="0"/>
              <a:ext cx="1740751" cy="2167467"/>
            </a:xfrm>
            <a:custGeom>
              <a:avLst/>
              <a:gdLst/>
              <a:ahLst/>
              <a:cxnLst/>
              <a:rect r="r" b="b" t="t" l="l"/>
              <a:pathLst>
                <a:path h="2167467" w="1740751">
                  <a:moveTo>
                    <a:pt x="50368" y="0"/>
                  </a:moveTo>
                  <a:lnTo>
                    <a:pt x="1690384" y="0"/>
                  </a:lnTo>
                  <a:cubicBezTo>
                    <a:pt x="1718201" y="0"/>
                    <a:pt x="1740751" y="22550"/>
                    <a:pt x="1740751" y="50368"/>
                  </a:cubicBezTo>
                  <a:lnTo>
                    <a:pt x="1740751" y="2117099"/>
                  </a:lnTo>
                  <a:cubicBezTo>
                    <a:pt x="1740751" y="2144916"/>
                    <a:pt x="1718201" y="2167467"/>
                    <a:pt x="1690384" y="2167467"/>
                  </a:cubicBezTo>
                  <a:lnTo>
                    <a:pt x="50368" y="2167467"/>
                  </a:lnTo>
                  <a:cubicBezTo>
                    <a:pt x="22550" y="2167467"/>
                    <a:pt x="0" y="2144916"/>
                    <a:pt x="0" y="2117099"/>
                  </a:cubicBezTo>
                  <a:lnTo>
                    <a:pt x="0" y="50368"/>
                  </a:lnTo>
                  <a:cubicBezTo>
                    <a:pt x="0" y="22550"/>
                    <a:pt x="22550" y="0"/>
                    <a:pt x="50368"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1740751"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9043415" cy="8229600"/>
            <a:chOff x="0" y="0"/>
            <a:chExt cx="2381805" cy="2167467"/>
          </a:xfrm>
        </p:grpSpPr>
        <p:sp>
          <p:nvSpPr>
            <p:cNvPr name="Freeform 6" id="6"/>
            <p:cNvSpPr/>
            <p:nvPr/>
          </p:nvSpPr>
          <p:spPr>
            <a:xfrm flipH="false" flipV="false" rot="0">
              <a:off x="0" y="0"/>
              <a:ext cx="2381805" cy="2167467"/>
            </a:xfrm>
            <a:custGeom>
              <a:avLst/>
              <a:gdLst/>
              <a:ahLst/>
              <a:cxnLst/>
              <a:rect r="r" b="b" t="t" l="l"/>
              <a:pathLst>
                <a:path h="2167467" w="2381805">
                  <a:moveTo>
                    <a:pt x="36812" y="0"/>
                  </a:moveTo>
                  <a:lnTo>
                    <a:pt x="2344993" y="0"/>
                  </a:lnTo>
                  <a:cubicBezTo>
                    <a:pt x="2354756" y="0"/>
                    <a:pt x="2364119" y="3878"/>
                    <a:pt x="2371023" y="10782"/>
                  </a:cubicBezTo>
                  <a:cubicBezTo>
                    <a:pt x="2377926" y="17685"/>
                    <a:pt x="2381805" y="27049"/>
                    <a:pt x="2381805" y="36812"/>
                  </a:cubicBezTo>
                  <a:lnTo>
                    <a:pt x="2381805" y="2130655"/>
                  </a:lnTo>
                  <a:cubicBezTo>
                    <a:pt x="2381805" y="2140418"/>
                    <a:pt x="2377926" y="2149781"/>
                    <a:pt x="2371023" y="2156685"/>
                  </a:cubicBezTo>
                  <a:cubicBezTo>
                    <a:pt x="2364119" y="2163588"/>
                    <a:pt x="2354756" y="2167467"/>
                    <a:pt x="2344993" y="2167467"/>
                  </a:cubicBezTo>
                  <a:lnTo>
                    <a:pt x="36812" y="2167467"/>
                  </a:lnTo>
                  <a:cubicBezTo>
                    <a:pt x="27049" y="2167467"/>
                    <a:pt x="17685" y="2163588"/>
                    <a:pt x="10782" y="2156685"/>
                  </a:cubicBezTo>
                  <a:cubicBezTo>
                    <a:pt x="3878" y="2149781"/>
                    <a:pt x="0" y="2140418"/>
                    <a:pt x="0" y="2130655"/>
                  </a:cubicBezTo>
                  <a:lnTo>
                    <a:pt x="0" y="36812"/>
                  </a:lnTo>
                  <a:cubicBezTo>
                    <a:pt x="0" y="27049"/>
                    <a:pt x="3878" y="17685"/>
                    <a:pt x="10782" y="10782"/>
                  </a:cubicBezTo>
                  <a:cubicBezTo>
                    <a:pt x="17685" y="3878"/>
                    <a:pt x="27049" y="0"/>
                    <a:pt x="36812" y="0"/>
                  </a:cubicBezTo>
                  <a:close/>
                </a:path>
              </a:pathLst>
            </a:custGeom>
            <a:solidFill>
              <a:srgbClr val="B9D1A2"/>
            </a:solidFill>
            <a:ln w="47625" cap="rnd">
              <a:solidFill>
                <a:srgbClr val="000000"/>
              </a:solidFill>
              <a:prstDash val="solid"/>
              <a:round/>
            </a:ln>
          </p:spPr>
        </p:sp>
        <p:sp>
          <p:nvSpPr>
            <p:cNvPr name="TextBox 7" id="7"/>
            <p:cNvSpPr txBox="true"/>
            <p:nvPr/>
          </p:nvSpPr>
          <p:spPr>
            <a:xfrm>
              <a:off x="0" y="-38100"/>
              <a:ext cx="2381805" cy="2205567"/>
            </a:xfrm>
            <a:prstGeom prst="rect">
              <a:avLst/>
            </a:prstGeom>
          </p:spPr>
          <p:txBody>
            <a:bodyPr anchor="ctr" rtlCol="false" tIns="50800" lIns="50800" bIns="50800" rIns="50800"/>
            <a:lstStyle/>
            <a:p>
              <a:pPr algn="ctr" marL="0" indent="0" lvl="0">
                <a:lnSpc>
                  <a:spcPts val="2660"/>
                </a:lnSpc>
                <a:spcBef>
                  <a:spcPct val="0"/>
                </a:spcBef>
              </a:pPr>
            </a:p>
          </p:txBody>
        </p:sp>
      </p:grpSp>
      <p:grpSp>
        <p:nvGrpSpPr>
          <p:cNvPr name="Group 8" id="8"/>
          <p:cNvGrpSpPr/>
          <p:nvPr/>
        </p:nvGrpSpPr>
        <p:grpSpPr>
          <a:xfrm rot="0">
            <a:off x="1028700" y="1844287"/>
            <a:ext cx="9043415" cy="6598426"/>
            <a:chOff x="0" y="0"/>
            <a:chExt cx="2381805" cy="1737857"/>
          </a:xfrm>
        </p:grpSpPr>
        <p:sp>
          <p:nvSpPr>
            <p:cNvPr name="Freeform 9" id="9"/>
            <p:cNvSpPr/>
            <p:nvPr/>
          </p:nvSpPr>
          <p:spPr>
            <a:xfrm flipH="false" flipV="false" rot="0">
              <a:off x="0" y="0"/>
              <a:ext cx="2381805" cy="1737857"/>
            </a:xfrm>
            <a:custGeom>
              <a:avLst/>
              <a:gdLst/>
              <a:ahLst/>
              <a:cxnLst/>
              <a:rect r="r" b="b" t="t" l="l"/>
              <a:pathLst>
                <a:path h="1737857" w="2381805">
                  <a:moveTo>
                    <a:pt x="0" y="0"/>
                  </a:moveTo>
                  <a:lnTo>
                    <a:pt x="2381805" y="0"/>
                  </a:lnTo>
                  <a:lnTo>
                    <a:pt x="2381805" y="1737857"/>
                  </a:lnTo>
                  <a:lnTo>
                    <a:pt x="0" y="1737857"/>
                  </a:lnTo>
                  <a:close/>
                </a:path>
              </a:pathLst>
            </a:custGeom>
            <a:solidFill>
              <a:srgbClr val="FFFFFF"/>
            </a:solidFill>
            <a:ln w="47625" cap="sq">
              <a:solidFill>
                <a:srgbClr val="000000"/>
              </a:solidFill>
              <a:prstDash val="solid"/>
              <a:miter/>
            </a:ln>
          </p:spPr>
        </p:sp>
        <p:sp>
          <p:nvSpPr>
            <p:cNvPr name="TextBox 10" id="10"/>
            <p:cNvSpPr txBox="true"/>
            <p:nvPr/>
          </p:nvSpPr>
          <p:spPr>
            <a:xfrm>
              <a:off x="0" y="-38100"/>
              <a:ext cx="2381805" cy="1775957"/>
            </a:xfrm>
            <a:prstGeom prst="rect">
              <a:avLst/>
            </a:prstGeom>
          </p:spPr>
          <p:txBody>
            <a:bodyPr anchor="ctr" rtlCol="false" tIns="50800" lIns="50800" bIns="50800" rIns="50800"/>
            <a:lstStyle/>
            <a:p>
              <a:pPr algn="ctr">
                <a:lnSpc>
                  <a:spcPts val="2660"/>
                </a:lnSpc>
                <a:spcBef>
                  <a:spcPct val="0"/>
                </a:spcBef>
              </a:pPr>
            </a:p>
          </p:txBody>
        </p:sp>
      </p:grpSp>
      <p:sp>
        <p:nvSpPr>
          <p:cNvPr name="Freeform 11" id="11"/>
          <p:cNvSpPr/>
          <p:nvPr/>
        </p:nvSpPr>
        <p:spPr>
          <a:xfrm flipH="false" flipV="false" rot="0">
            <a:off x="9144000" y="1153970"/>
            <a:ext cx="596199" cy="596199"/>
          </a:xfrm>
          <a:custGeom>
            <a:avLst/>
            <a:gdLst/>
            <a:ahLst/>
            <a:cxnLst/>
            <a:rect r="r" b="b" t="t" l="l"/>
            <a:pathLst>
              <a:path h="596199" w="596199">
                <a:moveTo>
                  <a:pt x="0" y="0"/>
                </a:moveTo>
                <a:lnTo>
                  <a:pt x="596199" y="0"/>
                </a:lnTo>
                <a:lnTo>
                  <a:pt x="596199" y="596199"/>
                </a:lnTo>
                <a:lnTo>
                  <a:pt x="0" y="596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2" id="12"/>
          <p:cNvSpPr/>
          <p:nvPr/>
        </p:nvSpPr>
        <p:spPr>
          <a:xfrm flipH="false" flipV="false" rot="0">
            <a:off x="1469080" y="4163982"/>
            <a:ext cx="8271119" cy="2326761"/>
          </a:xfrm>
          <a:custGeom>
            <a:avLst/>
            <a:gdLst/>
            <a:ahLst/>
            <a:cxnLst/>
            <a:rect r="r" b="b" t="t" l="l"/>
            <a:pathLst>
              <a:path h="2326761" w="8271119">
                <a:moveTo>
                  <a:pt x="0" y="0"/>
                </a:moveTo>
                <a:lnTo>
                  <a:pt x="8271119" y="0"/>
                </a:lnTo>
                <a:lnTo>
                  <a:pt x="8271119" y="2326761"/>
                </a:lnTo>
                <a:lnTo>
                  <a:pt x="0" y="2326761"/>
                </a:lnTo>
                <a:lnTo>
                  <a:pt x="0" y="0"/>
                </a:lnTo>
                <a:close/>
              </a:path>
            </a:pathLst>
          </a:custGeom>
          <a:blipFill>
            <a:blip r:embed="rId4"/>
            <a:stretch>
              <a:fillRect l="0" t="0" r="-2295" b="0"/>
            </a:stretch>
          </a:blipFill>
        </p:spPr>
      </p:sp>
      <p:sp>
        <p:nvSpPr>
          <p:cNvPr name="TextBox 13" id="13"/>
          <p:cNvSpPr txBox="true"/>
          <p:nvPr/>
        </p:nvSpPr>
        <p:spPr>
          <a:xfrm rot="0">
            <a:off x="11056078" y="2778722"/>
            <a:ext cx="5797028" cy="4944880"/>
          </a:xfrm>
          <a:prstGeom prst="rect">
            <a:avLst/>
          </a:prstGeom>
        </p:spPr>
        <p:txBody>
          <a:bodyPr anchor="t" rtlCol="false" tIns="0" lIns="0" bIns="0" rIns="0">
            <a:spAutoFit/>
          </a:bodyPr>
          <a:lstStyle/>
          <a:p>
            <a:pPr algn="ctr">
              <a:lnSpc>
                <a:spcPts val="6589"/>
              </a:lnSpc>
            </a:pPr>
            <a:r>
              <a:rPr lang="en-US" sz="4118">
                <a:solidFill>
                  <a:srgbClr val="000000"/>
                </a:solidFill>
                <a:latin typeface="Balsamiq Sans"/>
                <a:ea typeface="Balsamiq Sans"/>
                <a:cs typeface="Balsamiq Sans"/>
                <a:sym typeface="Balsamiq Sans"/>
              </a:rPr>
              <a:t>Dari 20 lotere, dua diambil untuk hadiah pertama dan kedua. Hitunglah banyak titik terok dalam ruang T.</a:t>
            </a:r>
          </a:p>
          <a:p>
            <a:pPr algn="ctr">
              <a:lnSpc>
                <a:spcPts val="6589"/>
              </a:lnSpc>
            </a:pPr>
          </a:p>
        </p:txBody>
      </p:sp>
      <p:sp>
        <p:nvSpPr>
          <p:cNvPr name="TextBox 14" id="14"/>
          <p:cNvSpPr txBox="true"/>
          <p:nvPr/>
        </p:nvSpPr>
        <p:spPr>
          <a:xfrm rot="0">
            <a:off x="12170808" y="1519458"/>
            <a:ext cx="3567569" cy="730886"/>
          </a:xfrm>
          <a:prstGeom prst="rect">
            <a:avLst/>
          </a:prstGeom>
        </p:spPr>
        <p:txBody>
          <a:bodyPr anchor="t" rtlCol="false" tIns="0" lIns="0" bIns="0" rIns="0">
            <a:spAutoFit/>
          </a:bodyPr>
          <a:lstStyle/>
          <a:p>
            <a:pPr algn="ctr" marL="0" indent="0" lvl="0">
              <a:lnSpc>
                <a:spcPts val="6079"/>
              </a:lnSpc>
              <a:spcBef>
                <a:spcPct val="0"/>
              </a:spcBef>
            </a:pPr>
            <a:r>
              <a:rPr lang="en-US" sz="3799" strike="noStrike" u="none">
                <a:solidFill>
                  <a:srgbClr val="000000"/>
                </a:solidFill>
                <a:latin typeface="Handjet"/>
                <a:ea typeface="Handjet"/>
                <a:cs typeface="Handjet"/>
                <a:sym typeface="Handjet"/>
              </a:rPr>
              <a:t>Contoh 1.17</a:t>
            </a:r>
          </a:p>
        </p:txBody>
      </p:sp>
      <p:sp>
        <p:nvSpPr>
          <p:cNvPr name="TextBox 15" id="15"/>
          <p:cNvSpPr txBox="true"/>
          <p:nvPr/>
        </p:nvSpPr>
        <p:spPr>
          <a:xfrm rot="0">
            <a:off x="1028700" y="8404613"/>
            <a:ext cx="9043415"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Teks paragraf Anda</a:t>
            </a:r>
          </a:p>
        </p:txBody>
      </p:sp>
      <p:sp>
        <p:nvSpPr>
          <p:cNvPr name="TextBox 16" id="16"/>
          <p:cNvSpPr txBox="true"/>
          <p:nvPr/>
        </p:nvSpPr>
        <p:spPr>
          <a:xfrm rot="0">
            <a:off x="1028700" y="8404613"/>
            <a:ext cx="9043415"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Teks paragraf Anda</a:t>
            </a:r>
          </a:p>
        </p:txBody>
      </p:sp>
      <p:sp>
        <p:nvSpPr>
          <p:cNvPr name="TextBox 17" id="17"/>
          <p:cNvSpPr txBox="true"/>
          <p:nvPr/>
        </p:nvSpPr>
        <p:spPr>
          <a:xfrm rot="0">
            <a:off x="2295735" y="1884901"/>
            <a:ext cx="6509345" cy="3442462"/>
          </a:xfrm>
          <a:prstGeom prst="rect">
            <a:avLst/>
          </a:prstGeom>
        </p:spPr>
        <p:txBody>
          <a:bodyPr anchor="t" rtlCol="false" tIns="0" lIns="0" bIns="0" rIns="0">
            <a:spAutoFit/>
          </a:bodyPr>
          <a:lstStyle/>
          <a:p>
            <a:pPr algn="ctr">
              <a:lnSpc>
                <a:spcPts val="5460"/>
              </a:lnSpc>
            </a:pPr>
            <a:r>
              <a:rPr lang="en-US" sz="3900" b="true">
                <a:solidFill>
                  <a:srgbClr val="000000"/>
                </a:solidFill>
                <a:latin typeface="Open Sans Bold"/>
                <a:ea typeface="Open Sans Bold"/>
                <a:cs typeface="Open Sans Bold"/>
                <a:sym typeface="Open Sans Bold"/>
              </a:rPr>
              <a:t>Jawab:</a:t>
            </a:r>
          </a:p>
          <a:p>
            <a:pPr algn="ctr">
              <a:lnSpc>
                <a:spcPts val="5460"/>
              </a:lnSpc>
            </a:pPr>
          </a:p>
          <a:p>
            <a:pPr algn="ctr">
              <a:lnSpc>
                <a:spcPts val="5460"/>
              </a:lnSpc>
            </a:pPr>
            <a:r>
              <a:rPr lang="en-US" sz="3900" b="true">
                <a:solidFill>
                  <a:srgbClr val="000000"/>
                </a:solidFill>
                <a:latin typeface="Open Sans Bold"/>
                <a:ea typeface="Open Sans Bold"/>
                <a:cs typeface="Open Sans Bold"/>
                <a:sym typeface="Open Sans Bold"/>
              </a:rPr>
              <a:t>Banyak seluruh titik terok</a:t>
            </a:r>
          </a:p>
          <a:p>
            <a:pPr algn="ctr">
              <a:lnSpc>
                <a:spcPts val="5460"/>
              </a:lnSpc>
            </a:pPr>
          </a:p>
          <a:p>
            <a:pPr algn="ctr">
              <a:lnSpc>
                <a:spcPts val="546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1886650" y="3509293"/>
            <a:ext cx="14239154" cy="4467227"/>
          </a:xfrm>
          <a:prstGeom prst="rect">
            <a:avLst/>
          </a:prstGeom>
        </p:spPr>
        <p:txBody>
          <a:bodyPr anchor="t" rtlCol="false" tIns="0" lIns="0" bIns="0" rIns="0">
            <a:spAutoFit/>
          </a:bodyPr>
          <a:lstStyle/>
          <a:p>
            <a:pPr algn="ctr">
              <a:lnSpc>
                <a:spcPts val="7199"/>
              </a:lnSpc>
            </a:pPr>
            <a:r>
              <a:rPr lang="en-US" sz="4499">
                <a:solidFill>
                  <a:srgbClr val="000000"/>
                </a:solidFill>
                <a:latin typeface="Balsamiq Sans"/>
                <a:ea typeface="Balsamiq Sans"/>
                <a:cs typeface="Balsamiq Sans"/>
                <a:sym typeface="Balsamiq Sans"/>
              </a:rPr>
              <a:t>Berapa banyak Jadwal yang dapat disusun suatu cabang Himpunan Matematika Indonesia untuk 3 penceramah dalam 3 pertemuan bila ketiganya bersedia berceramah tiap hari selama lima hari?</a:t>
            </a:r>
          </a:p>
          <a:p>
            <a:pPr algn="ctr" marL="0" indent="0" lvl="0">
              <a:lnSpc>
                <a:spcPts val="7199"/>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1.18</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1886650" y="2745756"/>
            <a:ext cx="14239154" cy="3562352"/>
          </a:xfrm>
          <a:prstGeom prst="rect">
            <a:avLst/>
          </a:prstGeom>
        </p:spPr>
        <p:txBody>
          <a:bodyPr anchor="t" rtlCol="false" tIns="0" lIns="0" bIns="0" rIns="0">
            <a:spAutoFit/>
          </a:bodyPr>
          <a:lstStyle/>
          <a:p>
            <a:pPr algn="ctr">
              <a:lnSpc>
                <a:spcPts val="7199"/>
              </a:lnSpc>
            </a:pPr>
          </a:p>
          <a:p>
            <a:pPr algn="ctr">
              <a:lnSpc>
                <a:spcPts val="7199"/>
              </a:lnSpc>
            </a:pPr>
            <a:r>
              <a:rPr lang="en-US" sz="4499">
                <a:solidFill>
                  <a:srgbClr val="000000"/>
                </a:solidFill>
                <a:latin typeface="Balsamiq Sans"/>
                <a:ea typeface="Balsamiq Sans"/>
                <a:cs typeface="Balsamiq Sans"/>
                <a:sym typeface="Balsamiq Sans"/>
              </a:rPr>
              <a:t>Banyak jadwal yang dapat disusun</a:t>
            </a:r>
          </a:p>
          <a:p>
            <a:pPr algn="ctr">
              <a:lnSpc>
                <a:spcPts val="7199"/>
              </a:lnSpc>
            </a:pPr>
          </a:p>
          <a:p>
            <a:pPr algn="ctr" marL="0" indent="0" lvl="0">
              <a:lnSpc>
                <a:spcPts val="7199"/>
              </a:lnSpc>
              <a:spcBef>
                <a:spcPct val="0"/>
              </a:spcBef>
            </a:pPr>
          </a:p>
        </p:txBody>
      </p:sp>
      <p:sp>
        <p:nvSpPr>
          <p:cNvPr name="Freeform 20" id="20"/>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3493371" y="4612657"/>
            <a:ext cx="11301259" cy="2655796"/>
          </a:xfrm>
          <a:custGeom>
            <a:avLst/>
            <a:gdLst/>
            <a:ahLst/>
            <a:cxnLst/>
            <a:rect r="r" b="b" t="t" l="l"/>
            <a:pathLst>
              <a:path h="2655796" w="11301259">
                <a:moveTo>
                  <a:pt x="0" y="0"/>
                </a:moveTo>
                <a:lnTo>
                  <a:pt x="11301258" y="0"/>
                </a:lnTo>
                <a:lnTo>
                  <a:pt x="11301258" y="2655796"/>
                </a:lnTo>
                <a:lnTo>
                  <a:pt x="0" y="2655796"/>
                </a:lnTo>
                <a:lnTo>
                  <a:pt x="0" y="0"/>
                </a:lnTo>
                <a:close/>
              </a:path>
            </a:pathLst>
          </a:custGeom>
          <a:blipFill>
            <a:blip r:embed="rId4"/>
            <a:stretch>
              <a:fillRect l="0" t="0" r="0" b="0"/>
            </a:stretch>
          </a:blipFill>
        </p:spPr>
      </p:sp>
      <p:sp>
        <p:nvSpPr>
          <p:cNvPr name="TextBox 22" id="22"/>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jawaban 1.18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426245" y="7366919"/>
            <a:ext cx="15787487" cy="1052831"/>
            <a:chOff x="0" y="0"/>
            <a:chExt cx="1170469" cy="78056"/>
          </a:xfrm>
        </p:grpSpPr>
        <p:sp>
          <p:nvSpPr>
            <p:cNvPr name="Freeform 9" id="9"/>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0" id="10"/>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74268" y="7366919"/>
            <a:ext cx="15787487" cy="1052831"/>
            <a:chOff x="0" y="0"/>
            <a:chExt cx="1170469" cy="78056"/>
          </a:xfrm>
        </p:grpSpPr>
        <p:sp>
          <p:nvSpPr>
            <p:cNvPr name="Freeform 12" id="12"/>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3" id="13"/>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4" id="14"/>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Freeform 15" id="15"/>
          <p:cNvSpPr/>
          <p:nvPr/>
        </p:nvSpPr>
        <p:spPr>
          <a:xfrm flipH="false" flipV="false" rot="0">
            <a:off x="1981910" y="3416047"/>
            <a:ext cx="1187893" cy="909278"/>
          </a:xfrm>
          <a:custGeom>
            <a:avLst/>
            <a:gdLst/>
            <a:ahLst/>
            <a:cxnLst/>
            <a:rect r="r" b="b" t="t" l="l"/>
            <a:pathLst>
              <a:path h="909278" w="1187893">
                <a:moveTo>
                  <a:pt x="0" y="0"/>
                </a:moveTo>
                <a:lnTo>
                  <a:pt x="1187893" y="0"/>
                </a:lnTo>
                <a:lnTo>
                  <a:pt x="1187893" y="909278"/>
                </a:lnTo>
                <a:lnTo>
                  <a:pt x="0" y="909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981910" y="4651716"/>
            <a:ext cx="1189065" cy="910176"/>
          </a:xfrm>
          <a:custGeom>
            <a:avLst/>
            <a:gdLst/>
            <a:ahLst/>
            <a:cxnLst/>
            <a:rect r="r" b="b" t="t" l="l"/>
            <a:pathLst>
              <a:path h="910176" w="1189065">
                <a:moveTo>
                  <a:pt x="0" y="0"/>
                </a:moveTo>
                <a:lnTo>
                  <a:pt x="1189066" y="0"/>
                </a:lnTo>
                <a:lnTo>
                  <a:pt x="1189066" y="910175"/>
                </a:lnTo>
                <a:lnTo>
                  <a:pt x="0" y="910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3720932" y="1264591"/>
            <a:ext cx="11198113" cy="1684732"/>
          </a:xfrm>
          <a:prstGeom prst="rect">
            <a:avLst/>
          </a:prstGeom>
        </p:spPr>
        <p:txBody>
          <a:bodyPr anchor="t" rtlCol="false" tIns="0" lIns="0" bIns="0" rIns="0">
            <a:spAutoFit/>
          </a:bodyPr>
          <a:lstStyle/>
          <a:p>
            <a:pPr algn="ctr">
              <a:lnSpc>
                <a:spcPts val="13737"/>
              </a:lnSpc>
            </a:pPr>
            <a:r>
              <a:rPr lang="en-US" b="true" sz="9812" spc="1197">
                <a:solidFill>
                  <a:srgbClr val="729253"/>
                </a:solidFill>
                <a:latin typeface="Handjet Bold"/>
                <a:ea typeface="Handjet Bold"/>
                <a:cs typeface="Handjet Bold"/>
                <a:sym typeface="Handjet Bold"/>
              </a:rPr>
              <a:t>anggota kelompok</a:t>
            </a:r>
          </a:p>
        </p:txBody>
      </p:sp>
      <p:sp>
        <p:nvSpPr>
          <p:cNvPr name="TextBox 18" id="18"/>
          <p:cNvSpPr txBox="true"/>
          <p:nvPr/>
        </p:nvSpPr>
        <p:spPr>
          <a:xfrm rot="0">
            <a:off x="3720932" y="3577295"/>
            <a:ext cx="4819514"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Noviyati (232140001)</a:t>
            </a:r>
          </a:p>
        </p:txBody>
      </p:sp>
      <p:sp>
        <p:nvSpPr>
          <p:cNvPr name="TextBox 19" id="19"/>
          <p:cNvSpPr txBox="true"/>
          <p:nvPr/>
        </p:nvSpPr>
        <p:spPr>
          <a:xfrm rot="0">
            <a:off x="3720932" y="4813861"/>
            <a:ext cx="4819514"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Amat Solikin(232140005)</a:t>
            </a:r>
          </a:p>
        </p:txBody>
      </p:sp>
      <p:sp>
        <p:nvSpPr>
          <p:cNvPr name="Freeform 20" id="20"/>
          <p:cNvSpPr/>
          <p:nvPr/>
        </p:nvSpPr>
        <p:spPr>
          <a:xfrm flipH="false" flipV="false" rot="0">
            <a:off x="1981910" y="6009317"/>
            <a:ext cx="1189065" cy="910176"/>
          </a:xfrm>
          <a:custGeom>
            <a:avLst/>
            <a:gdLst/>
            <a:ahLst/>
            <a:cxnLst/>
            <a:rect r="r" b="b" t="t" l="l"/>
            <a:pathLst>
              <a:path h="910176" w="1189065">
                <a:moveTo>
                  <a:pt x="0" y="0"/>
                </a:moveTo>
                <a:lnTo>
                  <a:pt x="1189066" y="0"/>
                </a:lnTo>
                <a:lnTo>
                  <a:pt x="1189066" y="910176"/>
                </a:lnTo>
                <a:lnTo>
                  <a:pt x="0" y="910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3720932" y="6047666"/>
            <a:ext cx="5159586"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Mafazza Solidah(232140006)</a:t>
            </a:r>
          </a:p>
        </p:txBody>
      </p:sp>
      <p:sp>
        <p:nvSpPr>
          <p:cNvPr name="Freeform 22" id="22"/>
          <p:cNvSpPr/>
          <p:nvPr/>
        </p:nvSpPr>
        <p:spPr>
          <a:xfrm flipH="false" flipV="false" rot="0">
            <a:off x="1980737" y="7323683"/>
            <a:ext cx="1189065" cy="910176"/>
          </a:xfrm>
          <a:custGeom>
            <a:avLst/>
            <a:gdLst/>
            <a:ahLst/>
            <a:cxnLst/>
            <a:rect r="r" b="b" t="t" l="l"/>
            <a:pathLst>
              <a:path h="910176" w="1189065">
                <a:moveTo>
                  <a:pt x="0" y="0"/>
                </a:moveTo>
                <a:lnTo>
                  <a:pt x="1189066" y="0"/>
                </a:lnTo>
                <a:lnTo>
                  <a:pt x="1189066" y="910175"/>
                </a:lnTo>
                <a:lnTo>
                  <a:pt x="0" y="910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3720932" y="7281472"/>
            <a:ext cx="5811583"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Ulfah Amalia safitri(232140012)</a:t>
            </a:r>
          </a:p>
        </p:txBody>
      </p:sp>
      <p:sp>
        <p:nvSpPr>
          <p:cNvPr name="Freeform 24" id="24"/>
          <p:cNvSpPr/>
          <p:nvPr/>
        </p:nvSpPr>
        <p:spPr>
          <a:xfrm flipH="false" flipV="false" rot="0">
            <a:off x="9971986" y="3544296"/>
            <a:ext cx="1187893" cy="909278"/>
          </a:xfrm>
          <a:custGeom>
            <a:avLst/>
            <a:gdLst/>
            <a:ahLst/>
            <a:cxnLst/>
            <a:rect r="r" b="b" t="t" l="l"/>
            <a:pathLst>
              <a:path h="909278" w="1187893">
                <a:moveTo>
                  <a:pt x="0" y="0"/>
                </a:moveTo>
                <a:lnTo>
                  <a:pt x="1187893" y="0"/>
                </a:lnTo>
                <a:lnTo>
                  <a:pt x="1187893" y="909278"/>
                </a:lnTo>
                <a:lnTo>
                  <a:pt x="0" y="909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9971986" y="4909111"/>
            <a:ext cx="1187893" cy="909278"/>
          </a:xfrm>
          <a:custGeom>
            <a:avLst/>
            <a:gdLst/>
            <a:ahLst/>
            <a:cxnLst/>
            <a:rect r="r" b="b" t="t" l="l"/>
            <a:pathLst>
              <a:path h="909278" w="1187893">
                <a:moveTo>
                  <a:pt x="0" y="0"/>
                </a:moveTo>
                <a:lnTo>
                  <a:pt x="1187893" y="0"/>
                </a:lnTo>
                <a:lnTo>
                  <a:pt x="1187893" y="909277"/>
                </a:lnTo>
                <a:lnTo>
                  <a:pt x="0" y="909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9971986" y="6138464"/>
            <a:ext cx="1187893" cy="909278"/>
          </a:xfrm>
          <a:custGeom>
            <a:avLst/>
            <a:gdLst/>
            <a:ahLst/>
            <a:cxnLst/>
            <a:rect r="r" b="b" t="t" l="l"/>
            <a:pathLst>
              <a:path h="909278" w="1187893">
                <a:moveTo>
                  <a:pt x="0" y="0"/>
                </a:moveTo>
                <a:lnTo>
                  <a:pt x="1187893" y="0"/>
                </a:lnTo>
                <a:lnTo>
                  <a:pt x="1187893" y="909278"/>
                </a:lnTo>
                <a:lnTo>
                  <a:pt x="0" y="909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9971986" y="7367817"/>
            <a:ext cx="1187893" cy="909278"/>
          </a:xfrm>
          <a:custGeom>
            <a:avLst/>
            <a:gdLst/>
            <a:ahLst/>
            <a:cxnLst/>
            <a:rect r="r" b="b" t="t" l="l"/>
            <a:pathLst>
              <a:path h="909278" w="1187893">
                <a:moveTo>
                  <a:pt x="0" y="0"/>
                </a:moveTo>
                <a:lnTo>
                  <a:pt x="1187893" y="0"/>
                </a:lnTo>
                <a:lnTo>
                  <a:pt x="1187893" y="909278"/>
                </a:lnTo>
                <a:lnTo>
                  <a:pt x="0" y="909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11528255" y="3705544"/>
            <a:ext cx="5761288"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A’isyah Nurhaliza  (232140016)</a:t>
            </a:r>
          </a:p>
        </p:txBody>
      </p:sp>
      <p:sp>
        <p:nvSpPr>
          <p:cNvPr name="TextBox 29" id="29"/>
          <p:cNvSpPr txBox="true"/>
          <p:nvPr/>
        </p:nvSpPr>
        <p:spPr>
          <a:xfrm rot="0">
            <a:off x="11528255" y="4942109"/>
            <a:ext cx="5761288"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Liya Khusnaidah  (232140019)</a:t>
            </a:r>
          </a:p>
        </p:txBody>
      </p:sp>
      <p:sp>
        <p:nvSpPr>
          <p:cNvPr name="TextBox 30" id="30"/>
          <p:cNvSpPr txBox="true"/>
          <p:nvPr/>
        </p:nvSpPr>
        <p:spPr>
          <a:xfrm rot="0">
            <a:off x="11452444" y="6175915"/>
            <a:ext cx="5761288"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Siti Khotijah  (232140020)</a:t>
            </a:r>
          </a:p>
        </p:txBody>
      </p:sp>
      <p:sp>
        <p:nvSpPr>
          <p:cNvPr name="TextBox 31" id="31"/>
          <p:cNvSpPr txBox="true"/>
          <p:nvPr/>
        </p:nvSpPr>
        <p:spPr>
          <a:xfrm rot="0">
            <a:off x="11498012" y="7409720"/>
            <a:ext cx="5761288" cy="748030"/>
          </a:xfrm>
          <a:prstGeom prst="rect">
            <a:avLst/>
          </a:prstGeom>
        </p:spPr>
        <p:txBody>
          <a:bodyPr anchor="t" rtlCol="false" tIns="0" lIns="0" bIns="0" rIns="0">
            <a:spAutoFit/>
          </a:bodyPr>
          <a:lstStyle/>
          <a:p>
            <a:pPr algn="l">
              <a:lnSpc>
                <a:spcPts val="6019"/>
              </a:lnSpc>
            </a:pPr>
            <a:r>
              <a:rPr lang="en-US" sz="4299" b="true">
                <a:solidFill>
                  <a:srgbClr val="000000"/>
                </a:solidFill>
                <a:latin typeface="Handjet Bold"/>
                <a:ea typeface="Handjet Bold"/>
                <a:cs typeface="Handjet Bold"/>
                <a:sym typeface="Handjet Bold"/>
              </a:rPr>
              <a:t>Zahra Amelia  (232140023)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225774" y="2935252"/>
            <a:ext cx="9234601" cy="4431667"/>
          </a:xfrm>
          <a:prstGeom prst="rect">
            <a:avLst/>
          </a:prstGeom>
        </p:spPr>
        <p:txBody>
          <a:bodyPr anchor="t" rtlCol="false" tIns="0" lIns="0" bIns="0" rIns="0">
            <a:spAutoFit/>
          </a:bodyPr>
          <a:lstStyle/>
          <a:p>
            <a:pPr algn="ctr" marL="0" indent="0" lvl="0">
              <a:lnSpc>
                <a:spcPts val="8944"/>
              </a:lnSpc>
              <a:spcBef>
                <a:spcPct val="0"/>
              </a:spcBef>
            </a:pPr>
            <a:r>
              <a:rPr lang="en-US" sz="5590">
                <a:solidFill>
                  <a:srgbClr val="000000"/>
                </a:solidFill>
                <a:latin typeface="Balsamiq Sans"/>
                <a:ea typeface="Balsamiq Sans"/>
                <a:cs typeface="Balsamiq Sans"/>
                <a:sym typeface="Balsamiq Sans"/>
              </a:rPr>
              <a:t>Banyaknya permutasi n benda berlainan yang disusun melingkar adalah (n-1)!</a:t>
            </a: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Teorema 1.5</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334794" y="3063148"/>
            <a:ext cx="9618413" cy="4014954"/>
          </a:xfrm>
          <a:prstGeom prst="rect">
            <a:avLst/>
          </a:prstGeom>
        </p:spPr>
        <p:txBody>
          <a:bodyPr anchor="t" rtlCol="false" tIns="0" lIns="0" bIns="0" rIns="0">
            <a:spAutoFit/>
          </a:bodyPr>
          <a:lstStyle/>
          <a:p>
            <a:pPr algn="ctr">
              <a:lnSpc>
                <a:spcPts val="6473"/>
              </a:lnSpc>
            </a:pPr>
            <a:r>
              <a:rPr lang="en-US" sz="4046">
                <a:solidFill>
                  <a:srgbClr val="000000"/>
                </a:solidFill>
                <a:latin typeface="Balsamiq Sans"/>
                <a:ea typeface="Balsamiq Sans"/>
                <a:cs typeface="Balsamiq Sans"/>
                <a:sym typeface="Balsamiq Sans"/>
              </a:rPr>
              <a:t>Banyaknya permutasi yang berlainan dari n benda bila n₁ di antaranya berjenis pertama, n₂ berjenis kedua,...nₖ berjenis ke k adalah </a:t>
            </a:r>
          </a:p>
          <a:p>
            <a:pPr algn="ctr" marL="0" indent="0" lvl="0">
              <a:lnSpc>
                <a:spcPts val="6473"/>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Teorema 1.6</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7961284" y="6528514"/>
            <a:ext cx="2717409" cy="1099177"/>
            <a:chOff x="0" y="0"/>
            <a:chExt cx="3623211" cy="1465569"/>
          </a:xfrm>
        </p:grpSpPr>
        <p:sp>
          <p:nvSpPr>
            <p:cNvPr name="Freeform 23" id="23"/>
            <p:cNvSpPr/>
            <p:nvPr/>
          </p:nvSpPr>
          <p:spPr>
            <a:xfrm flipH="false" flipV="false" rot="0">
              <a:off x="0" y="0"/>
              <a:ext cx="3623211" cy="1465569"/>
            </a:xfrm>
            <a:custGeom>
              <a:avLst/>
              <a:gdLst/>
              <a:ahLst/>
              <a:cxnLst/>
              <a:rect r="r" b="b" t="t" l="l"/>
              <a:pathLst>
                <a:path h="1465569" w="3623211">
                  <a:moveTo>
                    <a:pt x="0" y="0"/>
                  </a:moveTo>
                  <a:lnTo>
                    <a:pt x="3623211" y="0"/>
                  </a:lnTo>
                  <a:lnTo>
                    <a:pt x="3623211" y="1465569"/>
                  </a:lnTo>
                  <a:lnTo>
                    <a:pt x="0" y="1465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334794" y="3063148"/>
            <a:ext cx="9618413" cy="4828573"/>
          </a:xfrm>
          <a:prstGeom prst="rect">
            <a:avLst/>
          </a:prstGeom>
        </p:spPr>
        <p:txBody>
          <a:bodyPr anchor="t" rtlCol="false" tIns="0" lIns="0" bIns="0" rIns="0">
            <a:spAutoFit/>
          </a:bodyPr>
          <a:lstStyle/>
          <a:p>
            <a:pPr algn="ctr">
              <a:lnSpc>
                <a:spcPts val="6473"/>
              </a:lnSpc>
            </a:pPr>
            <a:r>
              <a:rPr lang="en-US" sz="4046">
                <a:solidFill>
                  <a:srgbClr val="000000"/>
                </a:solidFill>
                <a:latin typeface="Balsamiq Sans"/>
                <a:ea typeface="Balsamiq Sans"/>
                <a:cs typeface="Balsamiq Sans"/>
                <a:sym typeface="Balsamiq Sans"/>
              </a:rPr>
              <a:t>Suatu pohon Natal dihias dengan 9 bola lampu yang dirangkai seri. Ada berapa cara menyusun 9 bola lampu itu bila 3 diantaranya berwarna merah, 4 kuning, dan? biru?</a:t>
            </a:r>
          </a:p>
          <a:p>
            <a:pPr algn="ctr" marL="0" indent="0" lvl="0">
              <a:lnSpc>
                <a:spcPts val="6473"/>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1.19</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408990" y="3823599"/>
            <a:ext cx="9118042" cy="2271429"/>
          </a:xfrm>
          <a:prstGeom prst="rect">
            <a:avLst/>
          </a:prstGeom>
        </p:spPr>
        <p:txBody>
          <a:bodyPr anchor="t" rtlCol="false" tIns="0" lIns="0" bIns="0" rIns="0">
            <a:spAutoFit/>
          </a:bodyPr>
          <a:lstStyle/>
          <a:p>
            <a:pPr algn="ctr">
              <a:lnSpc>
                <a:spcPts val="6137"/>
              </a:lnSpc>
            </a:pPr>
            <a:r>
              <a:rPr lang="en-US" sz="3835">
                <a:solidFill>
                  <a:srgbClr val="000000"/>
                </a:solidFill>
                <a:latin typeface="Balsamiq Sans"/>
                <a:ea typeface="Balsamiq Sans"/>
                <a:cs typeface="Balsamiq Sans"/>
                <a:sym typeface="Balsamiq Sans"/>
              </a:rPr>
              <a:t>Banyaknya susunan yang berlainan ada</a:t>
            </a:r>
          </a:p>
          <a:p>
            <a:pPr algn="ctr">
              <a:lnSpc>
                <a:spcPts val="6137"/>
              </a:lnSpc>
            </a:pPr>
          </a:p>
          <a:p>
            <a:pPr algn="ctr" marL="0" indent="0" lvl="0">
              <a:lnSpc>
                <a:spcPts val="6137"/>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Jawaban 1.19</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7194413" y="5143500"/>
            <a:ext cx="3899174" cy="1086655"/>
            <a:chOff x="0" y="0"/>
            <a:chExt cx="5198898" cy="1448873"/>
          </a:xfrm>
        </p:grpSpPr>
        <p:sp>
          <p:nvSpPr>
            <p:cNvPr name="Freeform 23" id="23"/>
            <p:cNvSpPr/>
            <p:nvPr/>
          </p:nvSpPr>
          <p:spPr>
            <a:xfrm flipH="false" flipV="false" rot="0">
              <a:off x="0" y="0"/>
              <a:ext cx="5198898" cy="1448873"/>
            </a:xfrm>
            <a:custGeom>
              <a:avLst/>
              <a:gdLst/>
              <a:ahLst/>
              <a:cxnLst/>
              <a:rect r="r" b="b" t="t" l="l"/>
              <a:pathLst>
                <a:path h="1448873" w="5198898">
                  <a:moveTo>
                    <a:pt x="0" y="0"/>
                  </a:moveTo>
                  <a:lnTo>
                    <a:pt x="5198898" y="0"/>
                  </a:lnTo>
                  <a:lnTo>
                    <a:pt x="5198898" y="1448873"/>
                  </a:lnTo>
                  <a:lnTo>
                    <a:pt x="0" y="1448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1426245" y="2916359"/>
            <a:ext cx="15184797" cy="3814015"/>
          </a:xfrm>
          <a:prstGeom prst="rect">
            <a:avLst/>
          </a:prstGeom>
        </p:spPr>
        <p:txBody>
          <a:bodyPr anchor="t" rtlCol="false" tIns="0" lIns="0" bIns="0" rIns="0">
            <a:spAutoFit/>
          </a:bodyPr>
          <a:lstStyle/>
          <a:p>
            <a:pPr algn="ctr">
              <a:lnSpc>
                <a:spcPts val="6137"/>
              </a:lnSpc>
            </a:pPr>
            <a:r>
              <a:rPr lang="en-US" sz="3835">
                <a:solidFill>
                  <a:srgbClr val="000000"/>
                </a:solidFill>
                <a:latin typeface="Balsamiq Sans"/>
                <a:ea typeface="Balsamiq Sans"/>
                <a:cs typeface="Balsamiq Sans"/>
                <a:sym typeface="Balsamiq Sans"/>
              </a:rPr>
              <a:t>Banyaknya cara menyekat suatu himpunan n benda dalam r sel, masing-masing berisi n₁  unsur dalam sel pertama, n₂ dalam sel kedua, dst., adalah</a:t>
            </a:r>
          </a:p>
          <a:p>
            <a:pPr algn="ctr">
              <a:lnSpc>
                <a:spcPts val="6137"/>
              </a:lnSpc>
            </a:pPr>
            <a:r>
              <a:rPr lang="en-US" sz="3835">
                <a:solidFill>
                  <a:srgbClr val="000000"/>
                </a:solidFill>
                <a:latin typeface="Balsamiq Sans"/>
                <a:ea typeface="Balsamiq Sans"/>
                <a:cs typeface="Balsamiq Sans"/>
                <a:sym typeface="Balsamiq Sans"/>
              </a:rPr>
              <a:t> </a:t>
            </a:r>
          </a:p>
          <a:p>
            <a:pPr algn="ctr" marL="0" indent="0" lvl="0">
              <a:lnSpc>
                <a:spcPts val="6137"/>
              </a:lnSpc>
              <a:spcBef>
                <a:spcPct val="0"/>
              </a:spcBef>
            </a:pPr>
            <a:r>
              <a:rPr lang="en-US" sz="3835">
                <a:solidFill>
                  <a:srgbClr val="000000"/>
                </a:solidFill>
                <a:latin typeface="Balsamiq Sans"/>
                <a:ea typeface="Balsamiq Sans"/>
                <a:cs typeface="Balsamiq Sans"/>
                <a:sym typeface="Balsamiq Sans"/>
              </a:rPr>
              <a:t> dengan </a:t>
            </a: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Teorema 1.7</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6291531" y="5143500"/>
            <a:ext cx="5704938" cy="1086655"/>
            <a:chOff x="0" y="0"/>
            <a:chExt cx="7606585" cy="1448873"/>
          </a:xfrm>
        </p:grpSpPr>
        <p:sp>
          <p:nvSpPr>
            <p:cNvPr name="Freeform 23" id="23"/>
            <p:cNvSpPr/>
            <p:nvPr/>
          </p:nvSpPr>
          <p:spPr>
            <a:xfrm flipH="false" flipV="false" rot="0">
              <a:off x="0" y="0"/>
              <a:ext cx="7606585" cy="1448873"/>
            </a:xfrm>
            <a:custGeom>
              <a:avLst/>
              <a:gdLst/>
              <a:ahLst/>
              <a:cxnLst/>
              <a:rect r="r" b="b" t="t" l="l"/>
              <a:pathLst>
                <a:path h="1448873" w="7606585">
                  <a:moveTo>
                    <a:pt x="0" y="0"/>
                  </a:moveTo>
                  <a:lnTo>
                    <a:pt x="7606585" y="0"/>
                  </a:lnTo>
                  <a:lnTo>
                    <a:pt x="7606585" y="1448873"/>
                  </a:lnTo>
                  <a:lnTo>
                    <a:pt x="0" y="1448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4" id="24"/>
          <p:cNvGrpSpPr/>
          <p:nvPr/>
        </p:nvGrpSpPr>
        <p:grpSpPr>
          <a:xfrm rot="0">
            <a:off x="4995299" y="7138164"/>
            <a:ext cx="8021855" cy="869034"/>
            <a:chOff x="0" y="0"/>
            <a:chExt cx="10695806" cy="1158712"/>
          </a:xfrm>
        </p:grpSpPr>
        <p:sp>
          <p:nvSpPr>
            <p:cNvPr name="Freeform 25" id="25"/>
            <p:cNvSpPr/>
            <p:nvPr/>
          </p:nvSpPr>
          <p:spPr>
            <a:xfrm flipH="false" flipV="false" rot="0">
              <a:off x="0" y="0"/>
              <a:ext cx="10695806" cy="1158712"/>
            </a:xfrm>
            <a:custGeom>
              <a:avLst/>
              <a:gdLst/>
              <a:ahLst/>
              <a:cxnLst/>
              <a:rect r="r" b="b" t="t" l="l"/>
              <a:pathLst>
                <a:path h="1158712" w="10695806">
                  <a:moveTo>
                    <a:pt x="0" y="0"/>
                  </a:moveTo>
                  <a:lnTo>
                    <a:pt x="10695806" y="0"/>
                  </a:lnTo>
                  <a:lnTo>
                    <a:pt x="10695806" y="1158712"/>
                  </a:lnTo>
                  <a:lnTo>
                    <a:pt x="0" y="1158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051194" y="3545939"/>
            <a:ext cx="10537589" cy="3042722"/>
          </a:xfrm>
          <a:prstGeom prst="rect">
            <a:avLst/>
          </a:prstGeom>
        </p:spPr>
        <p:txBody>
          <a:bodyPr anchor="t" rtlCol="false" tIns="0" lIns="0" bIns="0" rIns="0">
            <a:spAutoFit/>
          </a:bodyPr>
          <a:lstStyle/>
          <a:p>
            <a:pPr algn="ctr" marL="0" indent="0" lvl="0">
              <a:lnSpc>
                <a:spcPts val="6137"/>
              </a:lnSpc>
              <a:spcBef>
                <a:spcPct val="0"/>
              </a:spcBef>
            </a:pPr>
            <a:r>
              <a:rPr lang="en-US" sz="3835">
                <a:solidFill>
                  <a:srgbClr val="000000"/>
                </a:solidFill>
                <a:latin typeface="Balsamiq Sans"/>
                <a:ea typeface="Balsamiq Sans"/>
                <a:cs typeface="Balsamiq Sans"/>
                <a:sym typeface="Balsamiq Sans"/>
              </a:rPr>
              <a:t> Berapa banyak cara untuk menampung 7 petinju dalam 3 </a:t>
            </a:r>
            <a:r>
              <a:rPr lang="en-US" sz="3835">
                <a:solidFill>
                  <a:srgbClr val="000000"/>
                </a:solidFill>
                <a:latin typeface="Balsamiq Sans"/>
                <a:ea typeface="Balsamiq Sans"/>
                <a:cs typeface="Balsamiq Sans"/>
                <a:sym typeface="Balsamiq Sans"/>
              </a:rPr>
              <a:t>kamar hotel, bila 1 kamar bertempat tidur 3 sedang 2 lainnya punya 2 tempat tidur?</a:t>
            </a: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1.20</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051194" y="3533847"/>
            <a:ext cx="10537589" cy="2271429"/>
          </a:xfrm>
          <a:prstGeom prst="rect">
            <a:avLst/>
          </a:prstGeom>
        </p:spPr>
        <p:txBody>
          <a:bodyPr anchor="t" rtlCol="false" tIns="0" lIns="0" bIns="0" rIns="0">
            <a:spAutoFit/>
          </a:bodyPr>
          <a:lstStyle/>
          <a:p>
            <a:pPr algn="ctr">
              <a:lnSpc>
                <a:spcPts val="6137"/>
              </a:lnSpc>
            </a:pPr>
            <a:r>
              <a:rPr lang="en-US" sz="3835">
                <a:solidFill>
                  <a:srgbClr val="000000"/>
                </a:solidFill>
                <a:latin typeface="Balsamiq Sans"/>
                <a:ea typeface="Balsamiq Sans"/>
                <a:cs typeface="Balsamiq Sans"/>
                <a:sym typeface="Balsamiq Sans"/>
              </a:rPr>
              <a:t>Jumlah seluruh sekat adalah</a:t>
            </a:r>
          </a:p>
          <a:p>
            <a:pPr algn="ctr">
              <a:lnSpc>
                <a:spcPts val="6137"/>
              </a:lnSpc>
            </a:pPr>
          </a:p>
          <a:p>
            <a:pPr algn="ctr" marL="0" indent="0" lvl="0">
              <a:lnSpc>
                <a:spcPts val="6137"/>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Jawaban 1.20</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6350483" y="5143500"/>
            <a:ext cx="5939011" cy="1323551"/>
            <a:chOff x="0" y="0"/>
            <a:chExt cx="7918681" cy="1764735"/>
          </a:xfrm>
        </p:grpSpPr>
        <p:sp>
          <p:nvSpPr>
            <p:cNvPr name="Freeform 23" id="23"/>
            <p:cNvSpPr/>
            <p:nvPr/>
          </p:nvSpPr>
          <p:spPr>
            <a:xfrm flipH="false" flipV="false" rot="0">
              <a:off x="0" y="0"/>
              <a:ext cx="7918681" cy="1764735"/>
            </a:xfrm>
            <a:custGeom>
              <a:avLst/>
              <a:gdLst/>
              <a:ahLst/>
              <a:cxnLst/>
              <a:rect r="r" b="b" t="t" l="l"/>
              <a:pathLst>
                <a:path h="1764735" w="7918681">
                  <a:moveTo>
                    <a:pt x="0" y="0"/>
                  </a:moveTo>
                  <a:lnTo>
                    <a:pt x="7918681" y="0"/>
                  </a:lnTo>
                  <a:lnTo>
                    <a:pt x="7918681" y="1764735"/>
                  </a:lnTo>
                  <a:lnTo>
                    <a:pt x="0" y="17647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334794" y="3063148"/>
            <a:ext cx="9118042" cy="3814015"/>
          </a:xfrm>
          <a:prstGeom prst="rect">
            <a:avLst/>
          </a:prstGeom>
        </p:spPr>
        <p:txBody>
          <a:bodyPr anchor="t" rtlCol="false" tIns="0" lIns="0" bIns="0" rIns="0">
            <a:spAutoFit/>
          </a:bodyPr>
          <a:lstStyle/>
          <a:p>
            <a:pPr algn="ctr">
              <a:lnSpc>
                <a:spcPts val="6137"/>
              </a:lnSpc>
            </a:pPr>
            <a:r>
              <a:rPr lang="en-US" sz="3835">
                <a:solidFill>
                  <a:srgbClr val="000000"/>
                </a:solidFill>
                <a:latin typeface="Balsamiq Sans"/>
                <a:ea typeface="Balsamiq Sans"/>
                <a:cs typeface="Balsamiq Sans"/>
                <a:sym typeface="Balsamiq Sans"/>
              </a:rPr>
              <a:t> Banyaknya kombinasi dari n benda yang berlainan bila diambil sebanyak r sekaligus adalah</a:t>
            </a:r>
          </a:p>
          <a:p>
            <a:pPr algn="ctr">
              <a:lnSpc>
                <a:spcPts val="6137"/>
              </a:lnSpc>
            </a:pPr>
          </a:p>
          <a:p>
            <a:pPr algn="ctr" marL="0" indent="0" lvl="0">
              <a:lnSpc>
                <a:spcPts val="6137"/>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Teorema 1.8</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7027181" y="5675697"/>
            <a:ext cx="3881662" cy="1201467"/>
            <a:chOff x="0" y="0"/>
            <a:chExt cx="5175549" cy="1601956"/>
          </a:xfrm>
        </p:grpSpPr>
        <p:sp>
          <p:nvSpPr>
            <p:cNvPr name="Freeform 23" id="23"/>
            <p:cNvSpPr/>
            <p:nvPr/>
          </p:nvSpPr>
          <p:spPr>
            <a:xfrm flipH="false" flipV="false" rot="0">
              <a:off x="0" y="0"/>
              <a:ext cx="5175549" cy="1601956"/>
            </a:xfrm>
            <a:custGeom>
              <a:avLst/>
              <a:gdLst/>
              <a:ahLst/>
              <a:cxnLst/>
              <a:rect r="r" b="b" t="t" l="l"/>
              <a:pathLst>
                <a:path h="1601956" w="5175549">
                  <a:moveTo>
                    <a:pt x="0" y="0"/>
                  </a:moveTo>
                  <a:lnTo>
                    <a:pt x="5175549" y="0"/>
                  </a:lnTo>
                  <a:lnTo>
                    <a:pt x="5175549" y="1601956"/>
                  </a:lnTo>
                  <a:lnTo>
                    <a:pt x="0" y="1601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4408990" y="3549264"/>
            <a:ext cx="9118042" cy="3042722"/>
          </a:xfrm>
          <a:prstGeom prst="rect">
            <a:avLst/>
          </a:prstGeom>
        </p:spPr>
        <p:txBody>
          <a:bodyPr anchor="t" rtlCol="false" tIns="0" lIns="0" bIns="0" rIns="0">
            <a:spAutoFit/>
          </a:bodyPr>
          <a:lstStyle/>
          <a:p>
            <a:pPr algn="ctr" marL="0" indent="0" lvl="0">
              <a:lnSpc>
                <a:spcPts val="6137"/>
              </a:lnSpc>
              <a:spcBef>
                <a:spcPct val="0"/>
              </a:spcBef>
            </a:pPr>
            <a:r>
              <a:rPr lang="en-US" sz="3835">
                <a:solidFill>
                  <a:srgbClr val="000000"/>
                </a:solidFill>
                <a:latin typeface="Balsamiq Sans"/>
                <a:ea typeface="Balsamiq Sans"/>
                <a:cs typeface="Balsamiq Sans"/>
                <a:sym typeface="Balsamiq Sans"/>
              </a:rPr>
              <a:t>Bila ada 4 kimiawan dan 3 fisikawan, carilah banyaknya panitia 3 orang yang dapat dibuat yang beranggotakan? kimiawan dan 1 fisikawan.</a:t>
            </a: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1.21</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TextBox 19" id="19"/>
          <p:cNvSpPr txBox="true"/>
          <p:nvPr/>
        </p:nvSpPr>
        <p:spPr>
          <a:xfrm rot="0">
            <a:off x="2853812" y="3136099"/>
            <a:ext cx="12580377" cy="6586552"/>
          </a:xfrm>
          <a:prstGeom prst="rect">
            <a:avLst/>
          </a:prstGeom>
        </p:spPr>
        <p:txBody>
          <a:bodyPr anchor="t" rtlCol="false" tIns="0" lIns="0" bIns="0" rIns="0">
            <a:spAutoFit/>
          </a:bodyPr>
          <a:lstStyle/>
          <a:p>
            <a:pPr algn="ctr">
              <a:lnSpc>
                <a:spcPts val="5267"/>
              </a:lnSpc>
            </a:pPr>
            <a:r>
              <a:rPr lang="en-US" sz="3292">
                <a:solidFill>
                  <a:srgbClr val="000000"/>
                </a:solidFill>
                <a:latin typeface="Balsamiq Sans"/>
                <a:ea typeface="Balsamiq Sans"/>
                <a:cs typeface="Balsamiq Sans"/>
                <a:sym typeface="Balsamiq Sans"/>
              </a:rPr>
              <a:t>Banyaknya cara memilih 2 kimiawan dari 4 adalah</a:t>
            </a:r>
          </a:p>
          <a:p>
            <a:pPr algn="ctr">
              <a:lnSpc>
                <a:spcPts val="5267"/>
              </a:lnSpc>
            </a:pPr>
            <a:r>
              <a:rPr lang="en-US" sz="3292">
                <a:solidFill>
                  <a:srgbClr val="000000"/>
                </a:solidFill>
                <a:latin typeface="Balsamiq Sans"/>
                <a:ea typeface="Balsamiq Sans"/>
                <a:cs typeface="Balsamiq Sans"/>
                <a:sym typeface="Balsamiq Sans"/>
              </a:rPr>
              <a:t> </a:t>
            </a:r>
          </a:p>
          <a:p>
            <a:pPr algn="ctr">
              <a:lnSpc>
                <a:spcPts val="5267"/>
              </a:lnSpc>
            </a:pPr>
          </a:p>
          <a:p>
            <a:pPr algn="ctr">
              <a:lnSpc>
                <a:spcPts val="5267"/>
              </a:lnSpc>
            </a:pPr>
            <a:r>
              <a:rPr lang="en-US" sz="3292">
                <a:solidFill>
                  <a:srgbClr val="000000"/>
                </a:solidFill>
                <a:latin typeface="Balsamiq Sans"/>
                <a:ea typeface="Balsamiq Sans"/>
                <a:cs typeface="Balsamiq Sans"/>
                <a:sym typeface="Balsamiq Sans"/>
              </a:rPr>
              <a:t>Banyaknya cara memimil seorang fisikawan dari 3 adalah</a:t>
            </a:r>
          </a:p>
          <a:p>
            <a:pPr algn="ctr">
              <a:lnSpc>
                <a:spcPts val="5267"/>
              </a:lnSpc>
            </a:pPr>
          </a:p>
          <a:p>
            <a:pPr algn="ctr">
              <a:lnSpc>
                <a:spcPts val="5267"/>
              </a:lnSpc>
            </a:pPr>
          </a:p>
          <a:p>
            <a:pPr algn="ctr">
              <a:lnSpc>
                <a:spcPts val="5267"/>
              </a:lnSpc>
            </a:pPr>
            <a:r>
              <a:rPr lang="en-US" sz="3292">
                <a:solidFill>
                  <a:srgbClr val="000000"/>
                </a:solidFill>
                <a:latin typeface="Balsamiq Sans"/>
                <a:ea typeface="Balsamiq Sans"/>
                <a:cs typeface="Balsamiq Sans"/>
                <a:sym typeface="Balsamiq Sans"/>
              </a:rPr>
              <a:t>Menurut teorema 1.1 dengan n₁=6 dan n₂=3, </a:t>
            </a:r>
          </a:p>
          <a:p>
            <a:pPr algn="ctr">
              <a:lnSpc>
                <a:spcPts val="5267"/>
              </a:lnSpc>
            </a:pPr>
            <a:r>
              <a:rPr lang="en-US" sz="3292">
                <a:solidFill>
                  <a:srgbClr val="000000"/>
                </a:solidFill>
                <a:latin typeface="Balsamiq Sans"/>
                <a:ea typeface="Balsamiq Sans"/>
                <a:cs typeface="Balsamiq Sans"/>
                <a:sym typeface="Balsamiq Sans"/>
              </a:rPr>
              <a:t>n₁xn₂= (6)(3)= 18</a:t>
            </a:r>
          </a:p>
          <a:p>
            <a:pPr algn="ctr">
              <a:lnSpc>
                <a:spcPts val="5267"/>
              </a:lnSpc>
            </a:pPr>
            <a:r>
              <a:rPr lang="en-US" sz="3292">
                <a:solidFill>
                  <a:srgbClr val="000000"/>
                </a:solidFill>
                <a:latin typeface="Balsamiq Sans"/>
                <a:ea typeface="Balsamiq Sans"/>
                <a:cs typeface="Balsamiq Sans"/>
                <a:sym typeface="Balsamiq Sans"/>
              </a:rPr>
              <a:t> </a:t>
            </a:r>
          </a:p>
          <a:p>
            <a:pPr algn="ctr" marL="0" indent="0" lvl="0">
              <a:lnSpc>
                <a:spcPts val="5267"/>
              </a:lnSpc>
              <a:spcBef>
                <a:spcPct val="0"/>
              </a:spcBef>
            </a:pPr>
          </a:p>
        </p:txBody>
      </p:sp>
      <p:sp>
        <p:nvSpPr>
          <p:cNvPr name="TextBox 20" id="20"/>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Jawaban 1.21</a:t>
            </a:r>
          </a:p>
        </p:txBody>
      </p:sp>
      <p:sp>
        <p:nvSpPr>
          <p:cNvPr name="Freeform 21" id="21"/>
          <p:cNvSpPr/>
          <p:nvPr/>
        </p:nvSpPr>
        <p:spPr>
          <a:xfrm flipH="false" flipV="false" rot="0">
            <a:off x="13618962" y="7366919"/>
            <a:ext cx="2506842" cy="752052"/>
          </a:xfrm>
          <a:custGeom>
            <a:avLst/>
            <a:gdLst/>
            <a:ahLst/>
            <a:cxnLst/>
            <a:rect r="r" b="b" t="t" l="l"/>
            <a:pathLst>
              <a:path h="752052" w="2506842">
                <a:moveTo>
                  <a:pt x="0" y="0"/>
                </a:moveTo>
                <a:lnTo>
                  <a:pt x="2506841" y="0"/>
                </a:lnTo>
                <a:lnTo>
                  <a:pt x="2506841" y="752053"/>
                </a:lnTo>
                <a:lnTo>
                  <a:pt x="0" y="75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7527949" y="4056845"/>
            <a:ext cx="3232102" cy="1086655"/>
            <a:chOff x="0" y="0"/>
            <a:chExt cx="4309469" cy="1448873"/>
          </a:xfrm>
        </p:grpSpPr>
        <p:sp>
          <p:nvSpPr>
            <p:cNvPr name="Freeform 23" id="23"/>
            <p:cNvSpPr/>
            <p:nvPr/>
          </p:nvSpPr>
          <p:spPr>
            <a:xfrm flipH="false" flipV="false" rot="0">
              <a:off x="0" y="0"/>
              <a:ext cx="4309469" cy="1448873"/>
            </a:xfrm>
            <a:custGeom>
              <a:avLst/>
              <a:gdLst/>
              <a:ahLst/>
              <a:cxnLst/>
              <a:rect r="r" b="b" t="t" l="l"/>
              <a:pathLst>
                <a:path h="1448873" w="4309469">
                  <a:moveTo>
                    <a:pt x="0" y="0"/>
                  </a:moveTo>
                  <a:lnTo>
                    <a:pt x="4309469" y="0"/>
                  </a:lnTo>
                  <a:lnTo>
                    <a:pt x="4309469" y="1448873"/>
                  </a:lnTo>
                  <a:lnTo>
                    <a:pt x="0" y="1448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4" id="24"/>
          <p:cNvGrpSpPr/>
          <p:nvPr/>
        </p:nvGrpSpPr>
        <p:grpSpPr>
          <a:xfrm rot="0">
            <a:off x="7527949" y="5952723"/>
            <a:ext cx="3232102" cy="1086655"/>
            <a:chOff x="0" y="0"/>
            <a:chExt cx="4309469" cy="1448873"/>
          </a:xfrm>
        </p:grpSpPr>
        <p:sp>
          <p:nvSpPr>
            <p:cNvPr name="Freeform 25" id="25"/>
            <p:cNvSpPr/>
            <p:nvPr/>
          </p:nvSpPr>
          <p:spPr>
            <a:xfrm flipH="false" flipV="false" rot="0">
              <a:off x="0" y="0"/>
              <a:ext cx="4309469" cy="1448873"/>
            </a:xfrm>
            <a:custGeom>
              <a:avLst/>
              <a:gdLst/>
              <a:ahLst/>
              <a:cxnLst/>
              <a:rect r="r" b="b" t="t" l="l"/>
              <a:pathLst>
                <a:path h="1448873" w="4309469">
                  <a:moveTo>
                    <a:pt x="0" y="0"/>
                  </a:moveTo>
                  <a:lnTo>
                    <a:pt x="4309469" y="0"/>
                  </a:lnTo>
                  <a:lnTo>
                    <a:pt x="4309469" y="1448873"/>
                  </a:lnTo>
                  <a:lnTo>
                    <a:pt x="0" y="1448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49923" y="2570459"/>
            <a:ext cx="11188154" cy="5146083"/>
            <a:chOff x="0" y="0"/>
            <a:chExt cx="2946674" cy="1355347"/>
          </a:xfrm>
        </p:grpSpPr>
        <p:sp>
          <p:nvSpPr>
            <p:cNvPr name="Freeform 3" id="3"/>
            <p:cNvSpPr/>
            <p:nvPr/>
          </p:nvSpPr>
          <p:spPr>
            <a:xfrm flipH="false" flipV="false" rot="0">
              <a:off x="0" y="0"/>
              <a:ext cx="2946674" cy="1355347"/>
            </a:xfrm>
            <a:custGeom>
              <a:avLst/>
              <a:gdLst/>
              <a:ahLst/>
              <a:cxnLst/>
              <a:rect r="r" b="b" t="t" l="l"/>
              <a:pathLst>
                <a:path h="1355347" w="2946674">
                  <a:moveTo>
                    <a:pt x="29755" y="0"/>
                  </a:moveTo>
                  <a:lnTo>
                    <a:pt x="2916919" y="0"/>
                  </a:lnTo>
                  <a:cubicBezTo>
                    <a:pt x="2924811" y="0"/>
                    <a:pt x="2932379" y="3135"/>
                    <a:pt x="2937959" y="8715"/>
                  </a:cubicBezTo>
                  <a:cubicBezTo>
                    <a:pt x="2943540" y="14295"/>
                    <a:pt x="2946674" y="21863"/>
                    <a:pt x="2946674" y="29755"/>
                  </a:cubicBezTo>
                  <a:lnTo>
                    <a:pt x="2946674" y="1325592"/>
                  </a:lnTo>
                  <a:cubicBezTo>
                    <a:pt x="2946674" y="1342025"/>
                    <a:pt x="2933353" y="1355347"/>
                    <a:pt x="2916919" y="1355347"/>
                  </a:cubicBezTo>
                  <a:lnTo>
                    <a:pt x="29755" y="1355347"/>
                  </a:lnTo>
                  <a:cubicBezTo>
                    <a:pt x="21863" y="1355347"/>
                    <a:pt x="14295" y="1352212"/>
                    <a:pt x="8715" y="1346632"/>
                  </a:cubicBezTo>
                  <a:cubicBezTo>
                    <a:pt x="3135" y="1341052"/>
                    <a:pt x="0" y="1333484"/>
                    <a:pt x="0" y="1325592"/>
                  </a:cubicBezTo>
                  <a:lnTo>
                    <a:pt x="0" y="29755"/>
                  </a:lnTo>
                  <a:cubicBezTo>
                    <a:pt x="0" y="21863"/>
                    <a:pt x="3135" y="14295"/>
                    <a:pt x="8715" y="8715"/>
                  </a:cubicBezTo>
                  <a:cubicBezTo>
                    <a:pt x="14295" y="3135"/>
                    <a:pt x="21863" y="0"/>
                    <a:pt x="29755"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2946674" cy="13934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549923" y="3480120"/>
            <a:ext cx="11188154" cy="4236421"/>
            <a:chOff x="0" y="0"/>
            <a:chExt cx="812800" cy="307769"/>
          </a:xfrm>
        </p:grpSpPr>
        <p:sp>
          <p:nvSpPr>
            <p:cNvPr name="Freeform 6" id="6"/>
            <p:cNvSpPr/>
            <p:nvPr/>
          </p:nvSpPr>
          <p:spPr>
            <a:xfrm flipH="false" flipV="false" rot="0">
              <a:off x="0" y="0"/>
              <a:ext cx="812800" cy="307769"/>
            </a:xfrm>
            <a:custGeom>
              <a:avLst/>
              <a:gdLst/>
              <a:ahLst/>
              <a:cxnLst/>
              <a:rect r="r" b="b" t="t" l="l"/>
              <a:pathLst>
                <a:path h="307769" w="812800">
                  <a:moveTo>
                    <a:pt x="29755" y="0"/>
                  </a:moveTo>
                  <a:lnTo>
                    <a:pt x="783045" y="0"/>
                  </a:lnTo>
                  <a:cubicBezTo>
                    <a:pt x="790937" y="0"/>
                    <a:pt x="798505" y="3135"/>
                    <a:pt x="804085" y="8715"/>
                  </a:cubicBezTo>
                  <a:cubicBezTo>
                    <a:pt x="809665" y="14295"/>
                    <a:pt x="812800" y="21863"/>
                    <a:pt x="812800" y="29755"/>
                  </a:cubicBezTo>
                  <a:lnTo>
                    <a:pt x="812800" y="278014"/>
                  </a:lnTo>
                  <a:cubicBezTo>
                    <a:pt x="812800" y="285905"/>
                    <a:pt x="809665" y="293474"/>
                    <a:pt x="804085" y="299054"/>
                  </a:cubicBezTo>
                  <a:cubicBezTo>
                    <a:pt x="798505" y="304634"/>
                    <a:pt x="790937" y="307769"/>
                    <a:pt x="783045" y="307769"/>
                  </a:cubicBezTo>
                  <a:lnTo>
                    <a:pt x="29755" y="307769"/>
                  </a:lnTo>
                  <a:cubicBezTo>
                    <a:pt x="13322" y="307769"/>
                    <a:pt x="0" y="294447"/>
                    <a:pt x="0" y="278014"/>
                  </a:cubicBezTo>
                  <a:lnTo>
                    <a:pt x="0" y="29755"/>
                  </a:lnTo>
                  <a:cubicBezTo>
                    <a:pt x="0" y="21863"/>
                    <a:pt x="3135" y="14295"/>
                    <a:pt x="8715" y="8715"/>
                  </a:cubicBezTo>
                  <a:cubicBezTo>
                    <a:pt x="14295" y="3135"/>
                    <a:pt x="21863" y="0"/>
                    <a:pt x="29755"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12800" cy="34586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97548" y="3470595"/>
            <a:ext cx="11094896" cy="1052831"/>
            <a:chOff x="0" y="0"/>
            <a:chExt cx="822565" cy="78056"/>
          </a:xfrm>
        </p:grpSpPr>
        <p:sp>
          <p:nvSpPr>
            <p:cNvPr name="Freeform 9" id="9"/>
            <p:cNvSpPr/>
            <p:nvPr/>
          </p:nvSpPr>
          <p:spPr>
            <a:xfrm flipH="false" flipV="false" rot="0">
              <a:off x="0" y="0"/>
              <a:ext cx="822565" cy="78056"/>
            </a:xfrm>
            <a:custGeom>
              <a:avLst/>
              <a:gdLst/>
              <a:ahLst/>
              <a:cxnLst/>
              <a:rect r="r" b="b" t="t" l="l"/>
              <a:pathLst>
                <a:path h="78056" w="822565">
                  <a:moveTo>
                    <a:pt x="0" y="0"/>
                  </a:moveTo>
                  <a:lnTo>
                    <a:pt x="822565" y="0"/>
                  </a:lnTo>
                  <a:lnTo>
                    <a:pt x="822565" y="78056"/>
                  </a:lnTo>
                  <a:lnTo>
                    <a:pt x="0" y="78056"/>
                  </a:lnTo>
                  <a:close/>
                </a:path>
              </a:pathLst>
            </a:custGeom>
            <a:solidFill>
              <a:srgbClr val="FFFFFF"/>
            </a:solidFill>
            <a:ln cap="sq">
              <a:noFill/>
              <a:prstDash val="solid"/>
              <a:miter/>
            </a:ln>
          </p:spPr>
        </p:sp>
        <p:sp>
          <p:nvSpPr>
            <p:cNvPr name="TextBox 10" id="10"/>
            <p:cNvSpPr txBox="true"/>
            <p:nvPr/>
          </p:nvSpPr>
          <p:spPr>
            <a:xfrm>
              <a:off x="0" y="-38100"/>
              <a:ext cx="822565"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549923" y="3432495"/>
            <a:ext cx="11188154" cy="0"/>
          </a:xfrm>
          <a:prstGeom prst="line">
            <a:avLst/>
          </a:prstGeom>
          <a:ln cap="flat" w="38100">
            <a:solidFill>
              <a:srgbClr val="000000"/>
            </a:solidFill>
            <a:prstDash val="solid"/>
            <a:headEnd type="none" len="sm" w="sm"/>
            <a:tailEnd type="none" len="sm" w="sm"/>
          </a:ln>
        </p:spPr>
      </p:sp>
      <p:sp>
        <p:nvSpPr>
          <p:cNvPr name="Freeform 12" id="12"/>
          <p:cNvSpPr/>
          <p:nvPr/>
        </p:nvSpPr>
        <p:spPr>
          <a:xfrm flipH="false" flipV="false" rot="0">
            <a:off x="13816223" y="2720370"/>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3" id="13"/>
          <p:cNvSpPr/>
          <p:nvPr/>
        </p:nvSpPr>
        <p:spPr>
          <a:xfrm flipH="false" flipV="false" rot="0">
            <a:off x="12456494" y="2720370"/>
            <a:ext cx="596199" cy="596199"/>
          </a:xfrm>
          <a:custGeom>
            <a:avLst/>
            <a:gdLst/>
            <a:ahLst/>
            <a:cxnLst/>
            <a:rect r="r" b="b" t="t" l="l"/>
            <a:pathLst>
              <a:path h="596199" w="596199">
                <a:moveTo>
                  <a:pt x="0" y="0"/>
                </a:moveTo>
                <a:lnTo>
                  <a:pt x="596198" y="0"/>
                </a:lnTo>
                <a:lnTo>
                  <a:pt x="596198" y="596198"/>
                </a:lnTo>
                <a:lnTo>
                  <a:pt x="0" y="596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0">
            <a:off x="13138417" y="2720370"/>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5" id="15"/>
          <p:cNvSpPr/>
          <p:nvPr/>
        </p:nvSpPr>
        <p:spPr>
          <a:xfrm flipH="false" flipV="false" rot="0">
            <a:off x="7457937" y="5749831"/>
            <a:ext cx="3372127" cy="931933"/>
          </a:xfrm>
          <a:custGeom>
            <a:avLst/>
            <a:gdLst/>
            <a:ahLst/>
            <a:cxnLst/>
            <a:rect r="r" b="b" t="t" l="l"/>
            <a:pathLst>
              <a:path h="931933" w="3372127">
                <a:moveTo>
                  <a:pt x="0" y="0"/>
                </a:moveTo>
                <a:lnTo>
                  <a:pt x="3372126" y="0"/>
                </a:lnTo>
                <a:lnTo>
                  <a:pt x="3372126" y="931934"/>
                </a:lnTo>
                <a:lnTo>
                  <a:pt x="0" y="9319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pic>
        <p:nvPicPr>
          <p:cNvPr name="Picture 16" id="16"/>
          <p:cNvPicPr>
            <a:picLocks noChangeAspect="true"/>
          </p:cNvPicPr>
          <p:nvPr/>
        </p:nvPicPr>
        <p:blipFill>
          <a:blip r:embed="rId10"/>
          <a:srcRect l="0" t="0" r="0" b="0"/>
          <a:stretch>
            <a:fillRect/>
          </a:stretch>
        </p:blipFill>
        <p:spPr>
          <a:xfrm flipH="false" flipV="false" rot="0">
            <a:off x="10001351" y="5910885"/>
            <a:ext cx="1403000" cy="1541759"/>
          </a:xfrm>
          <a:prstGeom prst="rect">
            <a:avLst/>
          </a:prstGeom>
        </p:spPr>
      </p:pic>
      <p:sp>
        <p:nvSpPr>
          <p:cNvPr name="TextBox 17" id="17"/>
          <p:cNvSpPr txBox="true"/>
          <p:nvPr/>
        </p:nvSpPr>
        <p:spPr>
          <a:xfrm rot="0">
            <a:off x="4152291" y="4002726"/>
            <a:ext cx="9992942" cy="936626"/>
          </a:xfrm>
          <a:prstGeom prst="rect">
            <a:avLst/>
          </a:prstGeom>
        </p:spPr>
        <p:txBody>
          <a:bodyPr anchor="t" rtlCol="false" tIns="0" lIns="0" bIns="0" rIns="0">
            <a:spAutoFit/>
          </a:bodyPr>
          <a:lstStyle/>
          <a:p>
            <a:pPr algn="ctr">
              <a:lnSpc>
                <a:spcPts val="7699"/>
              </a:lnSpc>
            </a:pPr>
            <a:r>
              <a:rPr lang="en-US" sz="5499">
                <a:solidFill>
                  <a:srgbClr val="000000"/>
                </a:solidFill>
                <a:latin typeface="Balsamiq Sans"/>
                <a:ea typeface="Balsamiq Sans"/>
                <a:cs typeface="Balsamiq Sans"/>
                <a:sym typeface="Balsamiq Sans"/>
              </a:rPr>
              <a:t>Mari kita mulai!</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49923" y="2570459"/>
            <a:ext cx="11188154" cy="5146083"/>
            <a:chOff x="0" y="0"/>
            <a:chExt cx="2946674" cy="1355347"/>
          </a:xfrm>
        </p:grpSpPr>
        <p:sp>
          <p:nvSpPr>
            <p:cNvPr name="Freeform 3" id="3"/>
            <p:cNvSpPr/>
            <p:nvPr/>
          </p:nvSpPr>
          <p:spPr>
            <a:xfrm flipH="false" flipV="false" rot="0">
              <a:off x="0" y="0"/>
              <a:ext cx="2946674" cy="1355347"/>
            </a:xfrm>
            <a:custGeom>
              <a:avLst/>
              <a:gdLst/>
              <a:ahLst/>
              <a:cxnLst/>
              <a:rect r="r" b="b" t="t" l="l"/>
              <a:pathLst>
                <a:path h="1355347" w="2946674">
                  <a:moveTo>
                    <a:pt x="29755" y="0"/>
                  </a:moveTo>
                  <a:lnTo>
                    <a:pt x="2916919" y="0"/>
                  </a:lnTo>
                  <a:cubicBezTo>
                    <a:pt x="2924811" y="0"/>
                    <a:pt x="2932379" y="3135"/>
                    <a:pt x="2937959" y="8715"/>
                  </a:cubicBezTo>
                  <a:cubicBezTo>
                    <a:pt x="2943540" y="14295"/>
                    <a:pt x="2946674" y="21863"/>
                    <a:pt x="2946674" y="29755"/>
                  </a:cubicBezTo>
                  <a:lnTo>
                    <a:pt x="2946674" y="1325592"/>
                  </a:lnTo>
                  <a:cubicBezTo>
                    <a:pt x="2946674" y="1342025"/>
                    <a:pt x="2933353" y="1355347"/>
                    <a:pt x="2916919" y="1355347"/>
                  </a:cubicBezTo>
                  <a:lnTo>
                    <a:pt x="29755" y="1355347"/>
                  </a:lnTo>
                  <a:cubicBezTo>
                    <a:pt x="21863" y="1355347"/>
                    <a:pt x="14295" y="1352212"/>
                    <a:pt x="8715" y="1346632"/>
                  </a:cubicBezTo>
                  <a:cubicBezTo>
                    <a:pt x="3135" y="1341052"/>
                    <a:pt x="0" y="1333484"/>
                    <a:pt x="0" y="1325592"/>
                  </a:cubicBezTo>
                  <a:lnTo>
                    <a:pt x="0" y="29755"/>
                  </a:lnTo>
                  <a:cubicBezTo>
                    <a:pt x="0" y="21863"/>
                    <a:pt x="3135" y="14295"/>
                    <a:pt x="8715" y="8715"/>
                  </a:cubicBezTo>
                  <a:cubicBezTo>
                    <a:pt x="14295" y="3135"/>
                    <a:pt x="21863" y="0"/>
                    <a:pt x="29755"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2946674" cy="13934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549923" y="3480120"/>
            <a:ext cx="11188154" cy="4236421"/>
            <a:chOff x="0" y="0"/>
            <a:chExt cx="812800" cy="307769"/>
          </a:xfrm>
        </p:grpSpPr>
        <p:sp>
          <p:nvSpPr>
            <p:cNvPr name="Freeform 6" id="6"/>
            <p:cNvSpPr/>
            <p:nvPr/>
          </p:nvSpPr>
          <p:spPr>
            <a:xfrm flipH="false" flipV="false" rot="0">
              <a:off x="0" y="0"/>
              <a:ext cx="812800" cy="307769"/>
            </a:xfrm>
            <a:custGeom>
              <a:avLst/>
              <a:gdLst/>
              <a:ahLst/>
              <a:cxnLst/>
              <a:rect r="r" b="b" t="t" l="l"/>
              <a:pathLst>
                <a:path h="307769" w="812800">
                  <a:moveTo>
                    <a:pt x="29755" y="0"/>
                  </a:moveTo>
                  <a:lnTo>
                    <a:pt x="783045" y="0"/>
                  </a:lnTo>
                  <a:cubicBezTo>
                    <a:pt x="790937" y="0"/>
                    <a:pt x="798505" y="3135"/>
                    <a:pt x="804085" y="8715"/>
                  </a:cubicBezTo>
                  <a:cubicBezTo>
                    <a:pt x="809665" y="14295"/>
                    <a:pt x="812800" y="21863"/>
                    <a:pt x="812800" y="29755"/>
                  </a:cubicBezTo>
                  <a:lnTo>
                    <a:pt x="812800" y="278014"/>
                  </a:lnTo>
                  <a:cubicBezTo>
                    <a:pt x="812800" y="285905"/>
                    <a:pt x="809665" y="293474"/>
                    <a:pt x="804085" y="299054"/>
                  </a:cubicBezTo>
                  <a:cubicBezTo>
                    <a:pt x="798505" y="304634"/>
                    <a:pt x="790937" y="307769"/>
                    <a:pt x="783045" y="307769"/>
                  </a:cubicBezTo>
                  <a:lnTo>
                    <a:pt x="29755" y="307769"/>
                  </a:lnTo>
                  <a:cubicBezTo>
                    <a:pt x="13322" y="307769"/>
                    <a:pt x="0" y="294447"/>
                    <a:pt x="0" y="278014"/>
                  </a:cubicBezTo>
                  <a:lnTo>
                    <a:pt x="0" y="29755"/>
                  </a:lnTo>
                  <a:cubicBezTo>
                    <a:pt x="0" y="21863"/>
                    <a:pt x="3135" y="14295"/>
                    <a:pt x="8715" y="8715"/>
                  </a:cubicBezTo>
                  <a:cubicBezTo>
                    <a:pt x="14295" y="3135"/>
                    <a:pt x="21863" y="0"/>
                    <a:pt x="29755"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12800" cy="34586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97548" y="3470595"/>
            <a:ext cx="11094896" cy="1052831"/>
            <a:chOff x="0" y="0"/>
            <a:chExt cx="822565" cy="78056"/>
          </a:xfrm>
        </p:grpSpPr>
        <p:sp>
          <p:nvSpPr>
            <p:cNvPr name="Freeform 9" id="9"/>
            <p:cNvSpPr/>
            <p:nvPr/>
          </p:nvSpPr>
          <p:spPr>
            <a:xfrm flipH="false" flipV="false" rot="0">
              <a:off x="0" y="0"/>
              <a:ext cx="822565" cy="78056"/>
            </a:xfrm>
            <a:custGeom>
              <a:avLst/>
              <a:gdLst/>
              <a:ahLst/>
              <a:cxnLst/>
              <a:rect r="r" b="b" t="t" l="l"/>
              <a:pathLst>
                <a:path h="78056" w="822565">
                  <a:moveTo>
                    <a:pt x="0" y="0"/>
                  </a:moveTo>
                  <a:lnTo>
                    <a:pt x="822565" y="0"/>
                  </a:lnTo>
                  <a:lnTo>
                    <a:pt x="822565" y="78056"/>
                  </a:lnTo>
                  <a:lnTo>
                    <a:pt x="0" y="78056"/>
                  </a:lnTo>
                  <a:close/>
                </a:path>
              </a:pathLst>
            </a:custGeom>
            <a:solidFill>
              <a:srgbClr val="FFFFFF"/>
            </a:solidFill>
            <a:ln cap="sq">
              <a:noFill/>
              <a:prstDash val="solid"/>
              <a:miter/>
            </a:ln>
          </p:spPr>
        </p:sp>
        <p:sp>
          <p:nvSpPr>
            <p:cNvPr name="TextBox 10" id="10"/>
            <p:cNvSpPr txBox="true"/>
            <p:nvPr/>
          </p:nvSpPr>
          <p:spPr>
            <a:xfrm>
              <a:off x="0" y="-38100"/>
              <a:ext cx="822565"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549923" y="3432495"/>
            <a:ext cx="11188154" cy="0"/>
          </a:xfrm>
          <a:prstGeom prst="line">
            <a:avLst/>
          </a:prstGeom>
          <a:ln cap="flat" w="38100">
            <a:solidFill>
              <a:srgbClr val="000000"/>
            </a:solidFill>
            <a:prstDash val="solid"/>
            <a:headEnd type="none" len="sm" w="sm"/>
            <a:tailEnd type="none" len="sm" w="sm"/>
          </a:ln>
        </p:spPr>
      </p:sp>
      <p:sp>
        <p:nvSpPr>
          <p:cNvPr name="Freeform 12" id="12"/>
          <p:cNvSpPr/>
          <p:nvPr/>
        </p:nvSpPr>
        <p:spPr>
          <a:xfrm flipH="false" flipV="false" rot="0">
            <a:off x="13816223" y="2720370"/>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3" id="13"/>
          <p:cNvSpPr/>
          <p:nvPr/>
        </p:nvSpPr>
        <p:spPr>
          <a:xfrm flipH="false" flipV="false" rot="0">
            <a:off x="12456494" y="2720370"/>
            <a:ext cx="596199" cy="596199"/>
          </a:xfrm>
          <a:custGeom>
            <a:avLst/>
            <a:gdLst/>
            <a:ahLst/>
            <a:cxnLst/>
            <a:rect r="r" b="b" t="t" l="l"/>
            <a:pathLst>
              <a:path h="596199" w="596199">
                <a:moveTo>
                  <a:pt x="0" y="0"/>
                </a:moveTo>
                <a:lnTo>
                  <a:pt x="596198" y="0"/>
                </a:lnTo>
                <a:lnTo>
                  <a:pt x="596198" y="596198"/>
                </a:lnTo>
                <a:lnTo>
                  <a:pt x="0" y="596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0">
            <a:off x="13138417" y="2720370"/>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5" id="15"/>
          <p:cNvSpPr txBox="true"/>
          <p:nvPr/>
        </p:nvSpPr>
        <p:spPr>
          <a:xfrm rot="0">
            <a:off x="4148525" y="4399601"/>
            <a:ext cx="9992942" cy="1094741"/>
          </a:xfrm>
          <a:prstGeom prst="rect">
            <a:avLst/>
          </a:prstGeom>
        </p:spPr>
        <p:txBody>
          <a:bodyPr anchor="t" rtlCol="false" tIns="0" lIns="0" bIns="0" rIns="0">
            <a:spAutoFit/>
          </a:bodyPr>
          <a:lstStyle/>
          <a:p>
            <a:pPr algn="ctr">
              <a:lnSpc>
                <a:spcPts val="8959"/>
              </a:lnSpc>
            </a:pPr>
            <a:r>
              <a:rPr lang="en-US" sz="6399">
                <a:solidFill>
                  <a:srgbClr val="000000"/>
                </a:solidFill>
                <a:latin typeface="Balsamiq Sans"/>
                <a:ea typeface="Balsamiq Sans"/>
                <a:cs typeface="Balsamiq Sans"/>
                <a:sym typeface="Balsamiq Sans"/>
              </a:rPr>
              <a:t>Terima Kasih!</a:t>
            </a:r>
          </a:p>
        </p:txBody>
      </p:sp>
      <p:pic>
        <p:nvPicPr>
          <p:cNvPr name="Picture 16" id="16"/>
          <p:cNvPicPr>
            <a:picLocks noChangeAspect="true"/>
          </p:cNvPicPr>
          <p:nvPr/>
        </p:nvPicPr>
        <p:blipFill>
          <a:blip r:embed="rId8"/>
          <a:srcRect l="0" t="0" r="0" b="0"/>
          <a:stretch>
            <a:fillRect/>
          </a:stretch>
        </p:blipFill>
        <p:spPr>
          <a:xfrm flipH="false" flipV="false" rot="0">
            <a:off x="7195551" y="6080417"/>
            <a:ext cx="623677" cy="649664"/>
          </a:xfrm>
          <a:prstGeom prst="rect">
            <a:avLst/>
          </a:prstGeom>
        </p:spPr>
      </p:pic>
      <p:pic>
        <p:nvPicPr>
          <p:cNvPr name="Picture 17" id="17"/>
          <p:cNvPicPr>
            <a:picLocks noChangeAspect="true"/>
          </p:cNvPicPr>
          <p:nvPr/>
        </p:nvPicPr>
        <p:blipFill>
          <a:blip r:embed="rId8"/>
          <a:srcRect l="0" t="0" r="0" b="0"/>
          <a:stretch>
            <a:fillRect/>
          </a:stretch>
        </p:blipFill>
        <p:spPr>
          <a:xfrm flipH="false" flipV="false" rot="0">
            <a:off x="8013856" y="6080417"/>
            <a:ext cx="623677" cy="649664"/>
          </a:xfrm>
          <a:prstGeom prst="rect">
            <a:avLst/>
          </a:prstGeom>
        </p:spPr>
      </p:pic>
      <p:pic>
        <p:nvPicPr>
          <p:cNvPr name="Picture 18" id="18"/>
          <p:cNvPicPr>
            <a:picLocks noChangeAspect="true"/>
          </p:cNvPicPr>
          <p:nvPr/>
        </p:nvPicPr>
        <p:blipFill>
          <a:blip r:embed="rId8"/>
          <a:srcRect l="0" t="0" r="0" b="0"/>
          <a:stretch>
            <a:fillRect/>
          </a:stretch>
        </p:blipFill>
        <p:spPr>
          <a:xfrm flipH="false" flipV="false" rot="0">
            <a:off x="8832161" y="6080417"/>
            <a:ext cx="623677" cy="649664"/>
          </a:xfrm>
          <a:prstGeom prst="rect">
            <a:avLst/>
          </a:prstGeom>
        </p:spPr>
      </p:pic>
      <p:pic>
        <p:nvPicPr>
          <p:cNvPr name="Picture 19" id="19"/>
          <p:cNvPicPr>
            <a:picLocks noChangeAspect="true"/>
          </p:cNvPicPr>
          <p:nvPr/>
        </p:nvPicPr>
        <p:blipFill>
          <a:blip r:embed="rId8"/>
          <a:srcRect l="0" t="0" r="0" b="0"/>
          <a:stretch>
            <a:fillRect/>
          </a:stretch>
        </p:blipFill>
        <p:spPr>
          <a:xfrm flipH="false" flipV="false" rot="0">
            <a:off x="9650467" y="6080417"/>
            <a:ext cx="623677" cy="649664"/>
          </a:xfrm>
          <a:prstGeom prst="rect">
            <a:avLst/>
          </a:prstGeom>
        </p:spPr>
      </p:pic>
      <p:pic>
        <p:nvPicPr>
          <p:cNvPr name="Picture 20" id="20"/>
          <p:cNvPicPr>
            <a:picLocks noChangeAspect="true"/>
          </p:cNvPicPr>
          <p:nvPr/>
        </p:nvPicPr>
        <p:blipFill>
          <a:blip r:embed="rId8"/>
          <a:srcRect l="0" t="0" r="0" b="0"/>
          <a:stretch>
            <a:fillRect/>
          </a:stretch>
        </p:blipFill>
        <p:spPr>
          <a:xfrm flipH="false" flipV="false" rot="0">
            <a:off x="10468772" y="6080417"/>
            <a:ext cx="623677" cy="649664"/>
          </a:xfrm>
          <a:prstGeom prst="rect">
            <a:avLst/>
          </a:prstGeom>
        </p:spPr>
      </p:pic>
      <p:pic>
        <p:nvPicPr>
          <p:cNvPr name="Picture 21" id="21"/>
          <p:cNvPicPr>
            <a:picLocks noChangeAspect="true"/>
          </p:cNvPicPr>
          <p:nvPr/>
        </p:nvPicPr>
        <p:blipFill>
          <a:blip r:embed="rId9"/>
          <a:srcRect l="0" t="0" r="0" b="0"/>
          <a:stretch>
            <a:fillRect/>
          </a:stretch>
        </p:blipFill>
        <p:spPr>
          <a:xfrm flipH="false" flipV="false" rot="0">
            <a:off x="10464644" y="6080417"/>
            <a:ext cx="1403000" cy="1541759"/>
          </a:xfrm>
          <a:prstGeom prst="rect">
            <a:avLst/>
          </a:prstGeom>
        </p:spPr>
      </p:pic>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49923" y="2550874"/>
            <a:ext cx="11188154" cy="5146083"/>
            <a:chOff x="0" y="0"/>
            <a:chExt cx="2946674" cy="1355347"/>
          </a:xfrm>
        </p:grpSpPr>
        <p:sp>
          <p:nvSpPr>
            <p:cNvPr name="Freeform 3" id="3"/>
            <p:cNvSpPr/>
            <p:nvPr/>
          </p:nvSpPr>
          <p:spPr>
            <a:xfrm flipH="false" flipV="false" rot="0">
              <a:off x="0" y="0"/>
              <a:ext cx="2946674" cy="1355347"/>
            </a:xfrm>
            <a:custGeom>
              <a:avLst/>
              <a:gdLst/>
              <a:ahLst/>
              <a:cxnLst/>
              <a:rect r="r" b="b" t="t" l="l"/>
              <a:pathLst>
                <a:path h="1355347" w="2946674">
                  <a:moveTo>
                    <a:pt x="29755" y="0"/>
                  </a:moveTo>
                  <a:lnTo>
                    <a:pt x="2916919" y="0"/>
                  </a:lnTo>
                  <a:cubicBezTo>
                    <a:pt x="2924811" y="0"/>
                    <a:pt x="2932379" y="3135"/>
                    <a:pt x="2937959" y="8715"/>
                  </a:cubicBezTo>
                  <a:cubicBezTo>
                    <a:pt x="2943540" y="14295"/>
                    <a:pt x="2946674" y="21863"/>
                    <a:pt x="2946674" y="29755"/>
                  </a:cubicBezTo>
                  <a:lnTo>
                    <a:pt x="2946674" y="1325592"/>
                  </a:lnTo>
                  <a:cubicBezTo>
                    <a:pt x="2946674" y="1342025"/>
                    <a:pt x="2933353" y="1355347"/>
                    <a:pt x="2916919" y="1355347"/>
                  </a:cubicBezTo>
                  <a:lnTo>
                    <a:pt x="29755" y="1355347"/>
                  </a:lnTo>
                  <a:cubicBezTo>
                    <a:pt x="21863" y="1355347"/>
                    <a:pt x="14295" y="1352212"/>
                    <a:pt x="8715" y="1346632"/>
                  </a:cubicBezTo>
                  <a:cubicBezTo>
                    <a:pt x="3135" y="1341052"/>
                    <a:pt x="0" y="1333484"/>
                    <a:pt x="0" y="1325592"/>
                  </a:cubicBezTo>
                  <a:lnTo>
                    <a:pt x="0" y="29755"/>
                  </a:lnTo>
                  <a:cubicBezTo>
                    <a:pt x="0" y="21863"/>
                    <a:pt x="3135" y="14295"/>
                    <a:pt x="8715" y="8715"/>
                  </a:cubicBezTo>
                  <a:cubicBezTo>
                    <a:pt x="14295" y="3135"/>
                    <a:pt x="21863" y="0"/>
                    <a:pt x="29755"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2946674" cy="13934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549923" y="3460535"/>
            <a:ext cx="11188154" cy="4236421"/>
            <a:chOff x="0" y="0"/>
            <a:chExt cx="812800" cy="307769"/>
          </a:xfrm>
        </p:grpSpPr>
        <p:sp>
          <p:nvSpPr>
            <p:cNvPr name="Freeform 6" id="6"/>
            <p:cNvSpPr/>
            <p:nvPr/>
          </p:nvSpPr>
          <p:spPr>
            <a:xfrm flipH="false" flipV="false" rot="0">
              <a:off x="0" y="0"/>
              <a:ext cx="812800" cy="307769"/>
            </a:xfrm>
            <a:custGeom>
              <a:avLst/>
              <a:gdLst/>
              <a:ahLst/>
              <a:cxnLst/>
              <a:rect r="r" b="b" t="t" l="l"/>
              <a:pathLst>
                <a:path h="307769" w="812800">
                  <a:moveTo>
                    <a:pt x="29755" y="0"/>
                  </a:moveTo>
                  <a:lnTo>
                    <a:pt x="783045" y="0"/>
                  </a:lnTo>
                  <a:cubicBezTo>
                    <a:pt x="790937" y="0"/>
                    <a:pt x="798505" y="3135"/>
                    <a:pt x="804085" y="8715"/>
                  </a:cubicBezTo>
                  <a:cubicBezTo>
                    <a:pt x="809665" y="14295"/>
                    <a:pt x="812800" y="21863"/>
                    <a:pt x="812800" y="29755"/>
                  </a:cubicBezTo>
                  <a:lnTo>
                    <a:pt x="812800" y="278014"/>
                  </a:lnTo>
                  <a:cubicBezTo>
                    <a:pt x="812800" y="285905"/>
                    <a:pt x="809665" y="293474"/>
                    <a:pt x="804085" y="299054"/>
                  </a:cubicBezTo>
                  <a:cubicBezTo>
                    <a:pt x="798505" y="304634"/>
                    <a:pt x="790937" y="307769"/>
                    <a:pt x="783045" y="307769"/>
                  </a:cubicBezTo>
                  <a:lnTo>
                    <a:pt x="29755" y="307769"/>
                  </a:lnTo>
                  <a:cubicBezTo>
                    <a:pt x="13322" y="307769"/>
                    <a:pt x="0" y="294447"/>
                    <a:pt x="0" y="278014"/>
                  </a:cubicBezTo>
                  <a:lnTo>
                    <a:pt x="0" y="29755"/>
                  </a:lnTo>
                  <a:cubicBezTo>
                    <a:pt x="0" y="21863"/>
                    <a:pt x="3135" y="14295"/>
                    <a:pt x="8715" y="8715"/>
                  </a:cubicBezTo>
                  <a:cubicBezTo>
                    <a:pt x="14295" y="3135"/>
                    <a:pt x="21863" y="0"/>
                    <a:pt x="29755"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812800" cy="34586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97548" y="3451010"/>
            <a:ext cx="11094896" cy="1052831"/>
            <a:chOff x="0" y="0"/>
            <a:chExt cx="822565" cy="78056"/>
          </a:xfrm>
        </p:grpSpPr>
        <p:sp>
          <p:nvSpPr>
            <p:cNvPr name="Freeform 9" id="9"/>
            <p:cNvSpPr/>
            <p:nvPr/>
          </p:nvSpPr>
          <p:spPr>
            <a:xfrm flipH="false" flipV="false" rot="0">
              <a:off x="0" y="0"/>
              <a:ext cx="822565" cy="78056"/>
            </a:xfrm>
            <a:custGeom>
              <a:avLst/>
              <a:gdLst/>
              <a:ahLst/>
              <a:cxnLst/>
              <a:rect r="r" b="b" t="t" l="l"/>
              <a:pathLst>
                <a:path h="78056" w="822565">
                  <a:moveTo>
                    <a:pt x="0" y="0"/>
                  </a:moveTo>
                  <a:lnTo>
                    <a:pt x="822565" y="0"/>
                  </a:lnTo>
                  <a:lnTo>
                    <a:pt x="822565" y="78056"/>
                  </a:lnTo>
                  <a:lnTo>
                    <a:pt x="0" y="78056"/>
                  </a:lnTo>
                  <a:close/>
                </a:path>
              </a:pathLst>
            </a:custGeom>
            <a:solidFill>
              <a:srgbClr val="FFFFFF"/>
            </a:solidFill>
            <a:ln cap="sq">
              <a:noFill/>
              <a:prstDash val="solid"/>
              <a:miter/>
            </a:ln>
          </p:spPr>
        </p:sp>
        <p:sp>
          <p:nvSpPr>
            <p:cNvPr name="TextBox 10" id="10"/>
            <p:cNvSpPr txBox="true"/>
            <p:nvPr/>
          </p:nvSpPr>
          <p:spPr>
            <a:xfrm>
              <a:off x="0" y="-38100"/>
              <a:ext cx="822565"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549923" y="3412910"/>
            <a:ext cx="11188154" cy="0"/>
          </a:xfrm>
          <a:prstGeom prst="line">
            <a:avLst/>
          </a:prstGeom>
          <a:ln cap="flat" w="38100">
            <a:solidFill>
              <a:srgbClr val="000000"/>
            </a:solidFill>
            <a:prstDash val="solid"/>
            <a:headEnd type="none" len="sm" w="sm"/>
            <a:tailEnd type="none" len="sm" w="sm"/>
          </a:ln>
        </p:spPr>
      </p:sp>
      <p:sp>
        <p:nvSpPr>
          <p:cNvPr name="Freeform 12" id="12"/>
          <p:cNvSpPr/>
          <p:nvPr/>
        </p:nvSpPr>
        <p:spPr>
          <a:xfrm flipH="false" flipV="false" rot="0">
            <a:off x="13816223" y="2700785"/>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3" id="13"/>
          <p:cNvSpPr/>
          <p:nvPr/>
        </p:nvSpPr>
        <p:spPr>
          <a:xfrm flipH="false" flipV="false" rot="0">
            <a:off x="12456494" y="2700785"/>
            <a:ext cx="596199" cy="596199"/>
          </a:xfrm>
          <a:custGeom>
            <a:avLst/>
            <a:gdLst/>
            <a:ahLst/>
            <a:cxnLst/>
            <a:rect r="r" b="b" t="t" l="l"/>
            <a:pathLst>
              <a:path h="596199" w="596199">
                <a:moveTo>
                  <a:pt x="0" y="0"/>
                </a:moveTo>
                <a:lnTo>
                  <a:pt x="596198" y="0"/>
                </a:lnTo>
                <a:lnTo>
                  <a:pt x="596198" y="596198"/>
                </a:lnTo>
                <a:lnTo>
                  <a:pt x="0" y="596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0">
            <a:off x="13138417" y="2700785"/>
            <a:ext cx="596199" cy="596199"/>
          </a:xfrm>
          <a:custGeom>
            <a:avLst/>
            <a:gdLst/>
            <a:ahLst/>
            <a:cxnLst/>
            <a:rect r="r" b="b" t="t" l="l"/>
            <a:pathLst>
              <a:path h="596199" w="596199">
                <a:moveTo>
                  <a:pt x="0" y="0"/>
                </a:moveTo>
                <a:lnTo>
                  <a:pt x="596199" y="0"/>
                </a:lnTo>
                <a:lnTo>
                  <a:pt x="596199" y="596198"/>
                </a:lnTo>
                <a:lnTo>
                  <a:pt x="0" y="596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5" id="15"/>
          <p:cNvSpPr/>
          <p:nvPr/>
        </p:nvSpPr>
        <p:spPr>
          <a:xfrm flipH="false" flipV="false" rot="0">
            <a:off x="5344347" y="6194368"/>
            <a:ext cx="2687870" cy="742830"/>
          </a:xfrm>
          <a:custGeom>
            <a:avLst/>
            <a:gdLst/>
            <a:ahLst/>
            <a:cxnLst/>
            <a:rect r="r" b="b" t="t" l="l"/>
            <a:pathLst>
              <a:path h="742830" w="2687870">
                <a:moveTo>
                  <a:pt x="0" y="0"/>
                </a:moveTo>
                <a:lnTo>
                  <a:pt x="2687870" y="0"/>
                </a:lnTo>
                <a:lnTo>
                  <a:pt x="2687870" y="742829"/>
                </a:lnTo>
                <a:lnTo>
                  <a:pt x="0" y="7428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6" id="16"/>
          <p:cNvSpPr/>
          <p:nvPr/>
        </p:nvSpPr>
        <p:spPr>
          <a:xfrm flipH="false" flipV="false" rot="0">
            <a:off x="10265308" y="6194368"/>
            <a:ext cx="2687870" cy="742830"/>
          </a:xfrm>
          <a:custGeom>
            <a:avLst/>
            <a:gdLst/>
            <a:ahLst/>
            <a:cxnLst/>
            <a:rect r="r" b="b" t="t" l="l"/>
            <a:pathLst>
              <a:path h="742830" w="2687870">
                <a:moveTo>
                  <a:pt x="0" y="0"/>
                </a:moveTo>
                <a:lnTo>
                  <a:pt x="2687870" y="0"/>
                </a:lnTo>
                <a:lnTo>
                  <a:pt x="2687870" y="742829"/>
                </a:lnTo>
                <a:lnTo>
                  <a:pt x="0" y="7428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7" id="17"/>
          <p:cNvSpPr txBox="true"/>
          <p:nvPr/>
        </p:nvSpPr>
        <p:spPr>
          <a:xfrm rot="0">
            <a:off x="4152291" y="3983141"/>
            <a:ext cx="9992942" cy="936626"/>
          </a:xfrm>
          <a:prstGeom prst="rect">
            <a:avLst/>
          </a:prstGeom>
        </p:spPr>
        <p:txBody>
          <a:bodyPr anchor="t" rtlCol="false" tIns="0" lIns="0" bIns="0" rIns="0">
            <a:spAutoFit/>
          </a:bodyPr>
          <a:lstStyle/>
          <a:p>
            <a:pPr algn="ctr">
              <a:lnSpc>
                <a:spcPts val="7699"/>
              </a:lnSpc>
            </a:pPr>
            <a:r>
              <a:rPr lang="en-US" sz="5499">
                <a:solidFill>
                  <a:srgbClr val="000000"/>
                </a:solidFill>
                <a:latin typeface="Balsamiq Sans"/>
                <a:ea typeface="Balsamiq Sans"/>
                <a:cs typeface="Balsamiq Sans"/>
                <a:sym typeface="Balsamiq Sans"/>
              </a:rPr>
              <a:t>Siap untuk Kuis?</a:t>
            </a:r>
          </a:p>
        </p:txBody>
      </p:sp>
      <p:pic>
        <p:nvPicPr>
          <p:cNvPr name="Picture 18" id="18"/>
          <p:cNvPicPr>
            <a:picLocks noChangeAspect="true"/>
          </p:cNvPicPr>
          <p:nvPr/>
        </p:nvPicPr>
        <p:blipFill>
          <a:blip r:embed="rId12"/>
          <a:srcRect l="0" t="0" r="0" b="0"/>
          <a:stretch>
            <a:fillRect/>
          </a:stretch>
        </p:blipFill>
        <p:spPr>
          <a:xfrm flipH="false" flipV="false" rot="0">
            <a:off x="7131069" y="6194368"/>
            <a:ext cx="1403000" cy="1541759"/>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24359" y="2057701"/>
            <a:ext cx="12439282" cy="6171597"/>
            <a:chOff x="0" y="0"/>
            <a:chExt cx="3276190" cy="1625441"/>
          </a:xfrm>
        </p:grpSpPr>
        <p:sp>
          <p:nvSpPr>
            <p:cNvPr name="Freeform 3" id="3"/>
            <p:cNvSpPr/>
            <p:nvPr/>
          </p:nvSpPr>
          <p:spPr>
            <a:xfrm flipH="false" flipV="false" rot="0">
              <a:off x="0" y="0"/>
              <a:ext cx="3276190" cy="1625441"/>
            </a:xfrm>
            <a:custGeom>
              <a:avLst/>
              <a:gdLst/>
              <a:ahLst/>
              <a:cxnLst/>
              <a:rect r="r" b="b" t="t" l="l"/>
              <a:pathLst>
                <a:path h="1625441" w="3276190">
                  <a:moveTo>
                    <a:pt x="26762" y="0"/>
                  </a:moveTo>
                  <a:lnTo>
                    <a:pt x="3249427" y="0"/>
                  </a:lnTo>
                  <a:cubicBezTo>
                    <a:pt x="3264208" y="0"/>
                    <a:pt x="3276190" y="11982"/>
                    <a:pt x="3276190" y="26762"/>
                  </a:cubicBezTo>
                  <a:lnTo>
                    <a:pt x="3276190" y="1598679"/>
                  </a:lnTo>
                  <a:cubicBezTo>
                    <a:pt x="3276190" y="1605777"/>
                    <a:pt x="3273370" y="1612584"/>
                    <a:pt x="3268351" y="1617603"/>
                  </a:cubicBezTo>
                  <a:cubicBezTo>
                    <a:pt x="3263332" y="1622622"/>
                    <a:pt x="3256525" y="1625441"/>
                    <a:pt x="3249427" y="1625441"/>
                  </a:cubicBezTo>
                  <a:lnTo>
                    <a:pt x="26762" y="1625441"/>
                  </a:lnTo>
                  <a:cubicBezTo>
                    <a:pt x="19664" y="1625441"/>
                    <a:pt x="12857" y="1622622"/>
                    <a:pt x="7838" y="1617603"/>
                  </a:cubicBezTo>
                  <a:cubicBezTo>
                    <a:pt x="2820" y="1612584"/>
                    <a:pt x="0" y="1605777"/>
                    <a:pt x="0" y="1598679"/>
                  </a:cubicBezTo>
                  <a:lnTo>
                    <a:pt x="0" y="26762"/>
                  </a:lnTo>
                  <a:cubicBezTo>
                    <a:pt x="0" y="19664"/>
                    <a:pt x="2820" y="12857"/>
                    <a:pt x="7838" y="7838"/>
                  </a:cubicBezTo>
                  <a:cubicBezTo>
                    <a:pt x="12857" y="2820"/>
                    <a:pt x="19664" y="0"/>
                    <a:pt x="26762"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3276190" cy="166354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232148" y="6268118"/>
            <a:ext cx="5823704" cy="1090621"/>
          </a:xfrm>
          <a:custGeom>
            <a:avLst/>
            <a:gdLst/>
            <a:ahLst/>
            <a:cxnLst/>
            <a:rect r="r" b="b" t="t" l="l"/>
            <a:pathLst>
              <a:path h="1090621" w="5823704">
                <a:moveTo>
                  <a:pt x="0" y="0"/>
                </a:moveTo>
                <a:lnTo>
                  <a:pt x="5823704" y="0"/>
                </a:lnTo>
                <a:lnTo>
                  <a:pt x="5823704" y="1090621"/>
                </a:lnTo>
                <a:lnTo>
                  <a:pt x="0" y="10906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41071" y="2434762"/>
            <a:ext cx="10605858" cy="3693795"/>
          </a:xfrm>
          <a:prstGeom prst="rect">
            <a:avLst/>
          </a:prstGeom>
        </p:spPr>
        <p:txBody>
          <a:bodyPr anchor="t" rtlCol="false" tIns="0" lIns="0" bIns="0" rIns="0">
            <a:spAutoFit/>
          </a:bodyPr>
          <a:lstStyle/>
          <a:p>
            <a:pPr algn="ctr">
              <a:lnSpc>
                <a:spcPts val="5880"/>
              </a:lnSpc>
            </a:pPr>
            <a:r>
              <a:rPr lang="en-US" sz="4200">
                <a:solidFill>
                  <a:srgbClr val="000000"/>
                </a:solidFill>
                <a:latin typeface="Balsamiq Sans"/>
                <a:ea typeface="Balsamiq Sans"/>
                <a:cs typeface="Balsamiq Sans"/>
                <a:sym typeface="Balsamiq Sans"/>
              </a:rPr>
              <a:t>Suatu soal peluang dapat diselesaikan dengan menghitung jumlah titik dalam suatu terok tanpa perlu membuat daftar unsurnya. Patokan  dasar mencacah yang sering disebut sebagai aturan perkalian.</a:t>
            </a:r>
          </a:p>
        </p:txBody>
      </p:sp>
      <p:pic>
        <p:nvPicPr>
          <p:cNvPr name="Picture 7" id="7"/>
          <p:cNvPicPr>
            <a:picLocks noChangeAspect="true"/>
          </p:cNvPicPr>
          <p:nvPr/>
        </p:nvPicPr>
        <p:blipFill>
          <a:blip r:embed="rId4"/>
          <a:srcRect l="0" t="0" r="0" b="0"/>
          <a:stretch>
            <a:fillRect/>
          </a:stretch>
        </p:blipFill>
        <p:spPr>
          <a:xfrm flipH="false" flipV="false" rot="0">
            <a:off x="8481131" y="2248711"/>
            <a:ext cx="1325738" cy="27177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Freeform 19" id="19"/>
          <p:cNvSpPr/>
          <p:nvPr/>
        </p:nvSpPr>
        <p:spPr>
          <a:xfrm flipH="false" flipV="false" rot="0">
            <a:off x="14902526" y="7592736"/>
            <a:ext cx="2003994" cy="601198"/>
          </a:xfrm>
          <a:custGeom>
            <a:avLst/>
            <a:gdLst/>
            <a:ahLst/>
            <a:cxnLst/>
            <a:rect r="r" b="b" t="t" l="l"/>
            <a:pathLst>
              <a:path h="601198" w="2003994">
                <a:moveTo>
                  <a:pt x="0" y="0"/>
                </a:moveTo>
                <a:lnTo>
                  <a:pt x="2003994" y="0"/>
                </a:lnTo>
                <a:lnTo>
                  <a:pt x="2003994" y="601198"/>
                </a:lnTo>
                <a:lnTo>
                  <a:pt x="0" y="601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20" id="20"/>
          <p:cNvPicPr>
            <a:picLocks noChangeAspect="true"/>
          </p:cNvPicPr>
          <p:nvPr/>
        </p:nvPicPr>
        <p:blipFill>
          <a:blip r:embed="rId4"/>
          <a:srcRect l="0" t="0" r="0" b="0"/>
          <a:stretch>
            <a:fillRect/>
          </a:stretch>
        </p:blipFill>
        <p:spPr>
          <a:xfrm flipH="false" flipV="false" rot="0">
            <a:off x="13839545" y="3736234"/>
            <a:ext cx="1366385" cy="3177639"/>
          </a:xfrm>
          <a:prstGeom prst="rect">
            <a:avLst/>
          </a:prstGeom>
        </p:spPr>
      </p:pic>
      <p:sp>
        <p:nvSpPr>
          <p:cNvPr name="TextBox 21" id="21"/>
          <p:cNvSpPr txBox="true"/>
          <p:nvPr/>
        </p:nvSpPr>
        <p:spPr>
          <a:xfrm rot="0">
            <a:off x="1426245" y="3267407"/>
            <a:ext cx="12413301" cy="4635454"/>
          </a:xfrm>
          <a:prstGeom prst="rect">
            <a:avLst/>
          </a:prstGeom>
        </p:spPr>
        <p:txBody>
          <a:bodyPr anchor="t" rtlCol="false" tIns="0" lIns="0" bIns="0" rIns="0">
            <a:spAutoFit/>
          </a:bodyPr>
          <a:lstStyle/>
          <a:p>
            <a:pPr algn="ctr" marL="0" indent="0" lvl="0">
              <a:lnSpc>
                <a:spcPts val="7481"/>
              </a:lnSpc>
              <a:spcBef>
                <a:spcPct val="0"/>
              </a:spcBef>
            </a:pPr>
            <a:r>
              <a:rPr lang="en-US" sz="4676">
                <a:solidFill>
                  <a:srgbClr val="000000"/>
                </a:solidFill>
                <a:latin typeface="Balsamiq Sans"/>
                <a:ea typeface="Balsamiq Sans"/>
                <a:cs typeface="Balsamiq Sans"/>
                <a:sym typeface="Balsamiq Sans"/>
              </a:rPr>
              <a:t>Bila suatu operasi dapat dilak n₁ dan ukan dengan n₁ cara, dan bila untuk tiap cara ini operasi kedua dapat dikerjakan dengan n₂ cara, maka kedua operasi itu dapat dikerjakan bersama-sama dengan n₁ dan n₂.  </a:t>
            </a:r>
          </a:p>
        </p:txBody>
      </p:sp>
      <p:sp>
        <p:nvSpPr>
          <p:cNvPr name="TextBox 22" id="22"/>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teorema 1.1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886650" y="3804568"/>
            <a:ext cx="10147269" cy="3562352"/>
          </a:xfrm>
          <a:prstGeom prst="rect">
            <a:avLst/>
          </a:prstGeom>
        </p:spPr>
        <p:txBody>
          <a:bodyPr anchor="t" rtlCol="false" tIns="0" lIns="0" bIns="0" rIns="0">
            <a:spAutoFit/>
          </a:bodyPr>
          <a:lstStyle/>
          <a:p>
            <a:pPr algn="ctr">
              <a:lnSpc>
                <a:spcPts val="7199"/>
              </a:lnSpc>
            </a:pPr>
            <a:r>
              <a:rPr lang="en-US" sz="4499">
                <a:solidFill>
                  <a:srgbClr val="000000"/>
                </a:solidFill>
                <a:latin typeface="Balsamiq Sans"/>
                <a:ea typeface="Balsamiq Sans"/>
                <a:cs typeface="Balsamiq Sans"/>
                <a:sym typeface="Balsamiq Sans"/>
              </a:rPr>
              <a:t>Berapa banyak titik terok dalam ruang terok bila sepasang dadu dilantunkan sekali?</a:t>
            </a:r>
          </a:p>
          <a:p>
            <a:pPr algn="ctr" marL="0" indent="0" lvl="0">
              <a:lnSpc>
                <a:spcPts val="7199"/>
              </a:lnSpc>
              <a:spcBef>
                <a:spcPct val="0"/>
              </a:spcBef>
            </a:pPr>
          </a:p>
        </p:txBody>
      </p:sp>
      <p:grpSp>
        <p:nvGrpSpPr>
          <p:cNvPr name="Group 9" id="9"/>
          <p:cNvGrpSpPr/>
          <p:nvPr/>
        </p:nvGrpSpPr>
        <p:grpSpPr>
          <a:xfrm rot="0">
            <a:off x="1886650" y="1649630"/>
            <a:ext cx="14239154" cy="1277101"/>
            <a:chOff x="0" y="0"/>
            <a:chExt cx="3750230" cy="336356"/>
          </a:xfrm>
        </p:grpSpPr>
        <p:sp>
          <p:nvSpPr>
            <p:cNvPr name="Freeform 10" id="10"/>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2" id="12"/>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3" id="13"/>
          <p:cNvGrpSpPr/>
          <p:nvPr/>
        </p:nvGrpSpPr>
        <p:grpSpPr>
          <a:xfrm rot="0">
            <a:off x="1426245" y="7366919"/>
            <a:ext cx="15787487" cy="1052831"/>
            <a:chOff x="0" y="0"/>
            <a:chExt cx="1170469" cy="78056"/>
          </a:xfrm>
        </p:grpSpPr>
        <p:sp>
          <p:nvSpPr>
            <p:cNvPr name="Freeform 14" id="14"/>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5" id="15"/>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074268" y="7366919"/>
            <a:ext cx="15787487" cy="1052831"/>
            <a:chOff x="0" y="0"/>
            <a:chExt cx="1170469" cy="78056"/>
          </a:xfrm>
        </p:grpSpPr>
        <p:sp>
          <p:nvSpPr>
            <p:cNvPr name="Freeform 17" id="17"/>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8" id="18"/>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Freeform 20" id="20"/>
          <p:cNvSpPr/>
          <p:nvPr/>
        </p:nvSpPr>
        <p:spPr>
          <a:xfrm flipH="false" flipV="false" rot="0">
            <a:off x="14902526" y="7592736"/>
            <a:ext cx="2003994" cy="601198"/>
          </a:xfrm>
          <a:custGeom>
            <a:avLst/>
            <a:gdLst/>
            <a:ahLst/>
            <a:cxnLst/>
            <a:rect r="r" b="b" t="t" l="l"/>
            <a:pathLst>
              <a:path h="601198" w="2003994">
                <a:moveTo>
                  <a:pt x="0" y="0"/>
                </a:moveTo>
                <a:lnTo>
                  <a:pt x="2003994" y="0"/>
                </a:lnTo>
                <a:lnTo>
                  <a:pt x="2003994" y="601198"/>
                </a:lnTo>
                <a:lnTo>
                  <a:pt x="0" y="601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21" id="21"/>
          <p:cNvPicPr>
            <a:picLocks noChangeAspect="true"/>
          </p:cNvPicPr>
          <p:nvPr/>
        </p:nvPicPr>
        <p:blipFill>
          <a:blip r:embed="rId4"/>
          <a:srcRect l="0" t="0" r="0" b="0"/>
          <a:stretch>
            <a:fillRect/>
          </a:stretch>
        </p:blipFill>
        <p:spPr>
          <a:xfrm flipH="false" flipV="false" rot="0">
            <a:off x="13325739" y="3528291"/>
            <a:ext cx="2800065" cy="3237069"/>
          </a:xfrm>
          <a:prstGeom prst="rect">
            <a:avLst/>
          </a:prstGeom>
        </p:spPr>
      </p:pic>
      <p:sp>
        <p:nvSpPr>
          <p:cNvPr name="TextBox 22" id="22"/>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1.13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959098"/>
            <a:ext cx="16230600" cy="6368803"/>
            <a:chOff x="0" y="0"/>
            <a:chExt cx="4274726" cy="1677380"/>
          </a:xfrm>
        </p:grpSpPr>
        <p:sp>
          <p:nvSpPr>
            <p:cNvPr name="Freeform 6" id="6"/>
            <p:cNvSpPr/>
            <p:nvPr/>
          </p:nvSpPr>
          <p:spPr>
            <a:xfrm flipH="false" flipV="false" rot="0">
              <a:off x="0" y="0"/>
              <a:ext cx="4274726" cy="1677380"/>
            </a:xfrm>
            <a:custGeom>
              <a:avLst/>
              <a:gdLst/>
              <a:ahLst/>
              <a:cxnLst/>
              <a:rect r="r" b="b" t="t" l="l"/>
              <a:pathLst>
                <a:path h="1677380" w="4274726">
                  <a:moveTo>
                    <a:pt x="0" y="0"/>
                  </a:moveTo>
                  <a:lnTo>
                    <a:pt x="4274726" y="0"/>
                  </a:lnTo>
                  <a:lnTo>
                    <a:pt x="4274726" y="1677380"/>
                  </a:lnTo>
                  <a:lnTo>
                    <a:pt x="0" y="1677380"/>
                  </a:lnTo>
                  <a:close/>
                </a:path>
              </a:pathLst>
            </a:custGeom>
            <a:solidFill>
              <a:srgbClr val="FFFFFF"/>
            </a:solidFill>
            <a:ln w="47625" cap="sq">
              <a:solidFill>
                <a:srgbClr val="000000"/>
              </a:solidFill>
              <a:prstDash val="solid"/>
              <a:miter/>
            </a:ln>
          </p:spPr>
        </p:sp>
        <p:sp>
          <p:nvSpPr>
            <p:cNvPr name="TextBox 7" id="7"/>
            <p:cNvSpPr txBox="true"/>
            <p:nvPr/>
          </p:nvSpPr>
          <p:spPr>
            <a:xfrm>
              <a:off x="0" y="-38100"/>
              <a:ext cx="4274726" cy="17154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224327" y="1378283"/>
            <a:ext cx="270374" cy="2703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720631" y="1378283"/>
            <a:ext cx="270374" cy="2703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216935" y="1378283"/>
            <a:ext cx="270374" cy="2703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pic>
        <p:nvPicPr>
          <p:cNvPr name="Picture 17" id="17"/>
          <p:cNvPicPr>
            <a:picLocks noChangeAspect="true"/>
          </p:cNvPicPr>
          <p:nvPr/>
        </p:nvPicPr>
        <p:blipFill>
          <a:blip r:embed="rId2"/>
          <a:srcRect l="0" t="0" r="0" b="0"/>
          <a:stretch>
            <a:fillRect/>
          </a:stretch>
        </p:blipFill>
        <p:spPr>
          <a:xfrm flipH="false" flipV="false" rot="0">
            <a:off x="12636970" y="3894122"/>
            <a:ext cx="3354035" cy="2498756"/>
          </a:xfrm>
          <a:prstGeom prst="rect">
            <a:avLst/>
          </a:prstGeom>
        </p:spPr>
      </p:pic>
      <p:sp>
        <p:nvSpPr>
          <p:cNvPr name="TextBox 18" id="18"/>
          <p:cNvSpPr txBox="true"/>
          <p:nvPr/>
        </p:nvSpPr>
        <p:spPr>
          <a:xfrm rot="0">
            <a:off x="1284550" y="2249487"/>
            <a:ext cx="11352420" cy="5473570"/>
          </a:xfrm>
          <a:prstGeom prst="rect">
            <a:avLst/>
          </a:prstGeom>
        </p:spPr>
        <p:txBody>
          <a:bodyPr anchor="t" rtlCol="false" tIns="0" lIns="0" bIns="0" rIns="0">
            <a:spAutoFit/>
          </a:bodyPr>
          <a:lstStyle/>
          <a:p>
            <a:pPr algn="ctr">
              <a:lnSpc>
                <a:spcPts val="6221"/>
              </a:lnSpc>
            </a:pPr>
            <a:r>
              <a:rPr lang="en-US" sz="3888">
                <a:solidFill>
                  <a:srgbClr val="000000"/>
                </a:solidFill>
                <a:latin typeface="Balsamiq Sans"/>
                <a:ea typeface="Balsamiq Sans"/>
                <a:cs typeface="Balsamiq Sans"/>
                <a:sym typeface="Balsamiq Sans"/>
              </a:rPr>
              <a:t>Jawab</a:t>
            </a:r>
          </a:p>
          <a:p>
            <a:pPr algn="ctr">
              <a:lnSpc>
                <a:spcPts val="6221"/>
              </a:lnSpc>
            </a:pPr>
          </a:p>
          <a:p>
            <a:pPr algn="ctr">
              <a:lnSpc>
                <a:spcPts val="6221"/>
              </a:lnSpc>
            </a:pPr>
            <a:r>
              <a:rPr lang="en-US" sz="3888">
                <a:solidFill>
                  <a:srgbClr val="000000"/>
                </a:solidFill>
                <a:latin typeface="Balsamiq Sans"/>
                <a:ea typeface="Balsamiq Sans"/>
                <a:cs typeface="Balsamiq Sans"/>
                <a:sym typeface="Balsamiq Sans"/>
              </a:rPr>
              <a:t>Dadu pertama dapat menghasilkan salah satu dari n = 6 posisi. Untuk tiap posisi tersebut dadu kedua dapat pula menghasilkan n₂ = 6 posisi. Jadi, pasangan dadu itu dapat menghasilkan n₂ = (6) (6) = 36 posisi.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7391051"/>
            <a:chOff x="0" y="0"/>
            <a:chExt cx="4274726" cy="1946614"/>
          </a:xfrm>
        </p:grpSpPr>
        <p:sp>
          <p:nvSpPr>
            <p:cNvPr name="Freeform 6" id="6"/>
            <p:cNvSpPr/>
            <p:nvPr/>
          </p:nvSpPr>
          <p:spPr>
            <a:xfrm flipH="false" flipV="false" rot="0">
              <a:off x="0" y="0"/>
              <a:ext cx="4274726" cy="1946614"/>
            </a:xfrm>
            <a:custGeom>
              <a:avLst/>
              <a:gdLst/>
              <a:ahLst/>
              <a:cxnLst/>
              <a:rect r="r" b="b" t="t" l="l"/>
              <a:pathLst>
                <a:path h="1946614" w="4274726">
                  <a:moveTo>
                    <a:pt x="20511" y="0"/>
                  </a:moveTo>
                  <a:lnTo>
                    <a:pt x="4254215" y="0"/>
                  </a:lnTo>
                  <a:cubicBezTo>
                    <a:pt x="4259655" y="0"/>
                    <a:pt x="4264872" y="2161"/>
                    <a:pt x="4268719" y="6007"/>
                  </a:cubicBezTo>
                  <a:cubicBezTo>
                    <a:pt x="4272565" y="9854"/>
                    <a:pt x="4274726" y="15071"/>
                    <a:pt x="4274726" y="20511"/>
                  </a:cubicBezTo>
                  <a:lnTo>
                    <a:pt x="4274726" y="1926103"/>
                  </a:lnTo>
                  <a:cubicBezTo>
                    <a:pt x="4274726" y="1931543"/>
                    <a:pt x="4272565" y="1936760"/>
                    <a:pt x="4268719" y="1940607"/>
                  </a:cubicBezTo>
                  <a:cubicBezTo>
                    <a:pt x="4264872" y="1944453"/>
                    <a:pt x="4259655" y="1946614"/>
                    <a:pt x="4254215" y="1946614"/>
                  </a:cubicBezTo>
                  <a:lnTo>
                    <a:pt x="20511" y="1946614"/>
                  </a:lnTo>
                  <a:cubicBezTo>
                    <a:pt x="15071" y="1946614"/>
                    <a:pt x="9854" y="1944453"/>
                    <a:pt x="6007" y="1940607"/>
                  </a:cubicBezTo>
                  <a:cubicBezTo>
                    <a:pt x="2161" y="1936760"/>
                    <a:pt x="0" y="1931543"/>
                    <a:pt x="0" y="1926103"/>
                  </a:cubicBezTo>
                  <a:lnTo>
                    <a:pt x="0" y="20511"/>
                  </a:lnTo>
                  <a:cubicBezTo>
                    <a:pt x="0" y="15071"/>
                    <a:pt x="2161" y="9854"/>
                    <a:pt x="6007" y="6007"/>
                  </a:cubicBezTo>
                  <a:cubicBezTo>
                    <a:pt x="9854" y="2161"/>
                    <a:pt x="15071" y="0"/>
                    <a:pt x="20511" y="0"/>
                  </a:cubicBezTo>
                  <a:close/>
                </a:path>
              </a:pathLst>
            </a:custGeom>
            <a:solidFill>
              <a:srgbClr val="FFFFFF"/>
            </a:solidFill>
            <a:ln w="47625" cap="rnd">
              <a:solidFill>
                <a:srgbClr val="000000"/>
              </a:solidFill>
              <a:prstDash val="solid"/>
              <a:round/>
            </a:ln>
          </p:spPr>
        </p:sp>
        <p:sp>
          <p:nvSpPr>
            <p:cNvPr name="TextBox 7" id="7"/>
            <p:cNvSpPr txBox="true"/>
            <p:nvPr/>
          </p:nvSpPr>
          <p:spPr>
            <a:xfrm>
              <a:off x="0" y="-38100"/>
              <a:ext cx="4274726" cy="1984714"/>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886650" y="1649630"/>
            <a:ext cx="14239154" cy="1277101"/>
            <a:chOff x="0" y="0"/>
            <a:chExt cx="3750230" cy="336356"/>
          </a:xfrm>
        </p:grpSpPr>
        <p:sp>
          <p:nvSpPr>
            <p:cNvPr name="Freeform 9" id="9"/>
            <p:cNvSpPr/>
            <p:nvPr/>
          </p:nvSpPr>
          <p:spPr>
            <a:xfrm flipH="false" flipV="false" rot="0">
              <a:off x="0" y="0"/>
              <a:ext cx="3750230" cy="336356"/>
            </a:xfrm>
            <a:custGeom>
              <a:avLst/>
              <a:gdLst/>
              <a:ahLst/>
              <a:cxnLst/>
              <a:rect r="r" b="b" t="t" l="l"/>
              <a:pathLst>
                <a:path h="336356" w="3750230">
                  <a:moveTo>
                    <a:pt x="8699" y="0"/>
                  </a:moveTo>
                  <a:lnTo>
                    <a:pt x="3741530" y="0"/>
                  </a:lnTo>
                  <a:cubicBezTo>
                    <a:pt x="3746335" y="0"/>
                    <a:pt x="3750230" y="3895"/>
                    <a:pt x="3750230" y="8699"/>
                  </a:cubicBezTo>
                  <a:lnTo>
                    <a:pt x="3750230" y="327656"/>
                  </a:lnTo>
                  <a:cubicBezTo>
                    <a:pt x="3750230" y="332461"/>
                    <a:pt x="3746335" y="336356"/>
                    <a:pt x="3741530" y="336356"/>
                  </a:cubicBezTo>
                  <a:lnTo>
                    <a:pt x="8699" y="336356"/>
                  </a:lnTo>
                  <a:cubicBezTo>
                    <a:pt x="3895" y="336356"/>
                    <a:pt x="0" y="332461"/>
                    <a:pt x="0" y="327656"/>
                  </a:cubicBezTo>
                  <a:lnTo>
                    <a:pt x="0" y="8699"/>
                  </a:lnTo>
                  <a:cubicBezTo>
                    <a:pt x="0" y="3895"/>
                    <a:pt x="3895" y="0"/>
                    <a:pt x="8699" y="0"/>
                  </a:cubicBez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3750230" cy="374456"/>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3254261" y="1689626"/>
            <a:ext cx="0" cy="1227580"/>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1426245" y="7366919"/>
            <a:ext cx="15787487" cy="1052831"/>
            <a:chOff x="0" y="0"/>
            <a:chExt cx="1170469" cy="78056"/>
          </a:xfrm>
        </p:grpSpPr>
        <p:sp>
          <p:nvSpPr>
            <p:cNvPr name="Freeform 13" id="13"/>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4" id="14"/>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74268" y="7366919"/>
            <a:ext cx="15787487" cy="1052831"/>
            <a:chOff x="0" y="0"/>
            <a:chExt cx="1170469" cy="78056"/>
          </a:xfrm>
        </p:grpSpPr>
        <p:sp>
          <p:nvSpPr>
            <p:cNvPr name="Freeform 16" id="16"/>
            <p:cNvSpPr/>
            <p:nvPr/>
          </p:nvSpPr>
          <p:spPr>
            <a:xfrm flipH="false" flipV="false" rot="0">
              <a:off x="0" y="0"/>
              <a:ext cx="1170469" cy="78056"/>
            </a:xfrm>
            <a:custGeom>
              <a:avLst/>
              <a:gdLst/>
              <a:ahLst/>
              <a:cxnLst/>
              <a:rect r="r" b="b" t="t" l="l"/>
              <a:pathLst>
                <a:path h="78056" w="1170469">
                  <a:moveTo>
                    <a:pt x="0" y="0"/>
                  </a:moveTo>
                  <a:lnTo>
                    <a:pt x="1170469" y="0"/>
                  </a:lnTo>
                  <a:lnTo>
                    <a:pt x="1170469" y="78056"/>
                  </a:lnTo>
                  <a:lnTo>
                    <a:pt x="0" y="78056"/>
                  </a:lnTo>
                  <a:close/>
                </a:path>
              </a:pathLst>
            </a:custGeom>
            <a:solidFill>
              <a:srgbClr val="FFFFFF"/>
            </a:solidFill>
            <a:ln cap="sq">
              <a:noFill/>
              <a:prstDash val="solid"/>
              <a:miter/>
            </a:ln>
          </p:spPr>
        </p:sp>
        <p:sp>
          <p:nvSpPr>
            <p:cNvPr name="TextBox 17" id="17"/>
            <p:cNvSpPr txBox="true"/>
            <p:nvPr/>
          </p:nvSpPr>
          <p:spPr>
            <a:xfrm>
              <a:off x="0" y="-38100"/>
              <a:ext cx="1170469" cy="11615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1028700" y="8438801"/>
            <a:ext cx="16230600" cy="0"/>
          </a:xfrm>
          <a:prstGeom prst="line">
            <a:avLst/>
          </a:prstGeom>
          <a:ln cap="flat" w="47625">
            <a:solidFill>
              <a:srgbClr val="000000"/>
            </a:solidFill>
            <a:prstDash val="solid"/>
            <a:headEnd type="none" len="sm" w="sm"/>
            <a:tailEnd type="none" len="sm" w="sm"/>
          </a:ln>
        </p:spPr>
      </p:sp>
      <p:sp>
        <p:nvSpPr>
          <p:cNvPr name="Freeform 19" id="19"/>
          <p:cNvSpPr/>
          <p:nvPr/>
        </p:nvSpPr>
        <p:spPr>
          <a:xfrm flipH="false" flipV="false" rot="0">
            <a:off x="14902526" y="7592736"/>
            <a:ext cx="2003994" cy="601198"/>
          </a:xfrm>
          <a:custGeom>
            <a:avLst/>
            <a:gdLst/>
            <a:ahLst/>
            <a:cxnLst/>
            <a:rect r="r" b="b" t="t" l="l"/>
            <a:pathLst>
              <a:path h="601198" w="2003994">
                <a:moveTo>
                  <a:pt x="0" y="0"/>
                </a:moveTo>
                <a:lnTo>
                  <a:pt x="2003994" y="0"/>
                </a:lnTo>
                <a:lnTo>
                  <a:pt x="2003994" y="601198"/>
                </a:lnTo>
                <a:lnTo>
                  <a:pt x="0" y="601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20" id="20"/>
          <p:cNvPicPr>
            <a:picLocks noChangeAspect="true"/>
          </p:cNvPicPr>
          <p:nvPr/>
        </p:nvPicPr>
        <p:blipFill>
          <a:blip r:embed="rId4"/>
          <a:srcRect l="0" t="0" r="0" b="0"/>
          <a:stretch>
            <a:fillRect/>
          </a:stretch>
        </p:blipFill>
        <p:spPr>
          <a:xfrm flipH="false" flipV="false" rot="0">
            <a:off x="13839545" y="3736234"/>
            <a:ext cx="1366385" cy="3177639"/>
          </a:xfrm>
          <a:prstGeom prst="rect">
            <a:avLst/>
          </a:prstGeom>
        </p:spPr>
      </p:pic>
      <p:sp>
        <p:nvSpPr>
          <p:cNvPr name="TextBox 21" id="21"/>
          <p:cNvSpPr txBox="true"/>
          <p:nvPr/>
        </p:nvSpPr>
        <p:spPr>
          <a:xfrm rot="0">
            <a:off x="1426245" y="3008963"/>
            <a:ext cx="12128952" cy="5152343"/>
          </a:xfrm>
          <a:prstGeom prst="rect">
            <a:avLst/>
          </a:prstGeom>
        </p:spPr>
        <p:txBody>
          <a:bodyPr anchor="t" rtlCol="false" tIns="0" lIns="0" bIns="0" rIns="0">
            <a:spAutoFit/>
          </a:bodyPr>
          <a:lstStyle/>
          <a:p>
            <a:pPr algn="ctr" marL="0" indent="0" lvl="0">
              <a:lnSpc>
                <a:spcPts val="6895"/>
              </a:lnSpc>
              <a:spcBef>
                <a:spcPct val="0"/>
              </a:spcBef>
            </a:pPr>
            <a:r>
              <a:rPr lang="en-US" sz="4309">
                <a:solidFill>
                  <a:srgbClr val="000000"/>
                </a:solidFill>
                <a:latin typeface="Balsamiq Sans"/>
                <a:ea typeface="Balsamiq Sans"/>
                <a:cs typeface="Balsamiq Sans"/>
                <a:sym typeface="Balsamiq Sans"/>
              </a:rPr>
              <a:t>Suatu perusahaan perumahan menawarkan bagi calon pembeli pilihan rumah gaya luar berbentuk tradisional, Spanyol, kolonial, dan modern di daerah pusat kota, pantal, dan bukit. Dalam berapa banyak pilihan seorang pembeli dapat memesan rumah?</a:t>
            </a:r>
          </a:p>
        </p:txBody>
      </p:sp>
      <p:sp>
        <p:nvSpPr>
          <p:cNvPr name="TextBox 22" id="22"/>
          <p:cNvSpPr txBox="true"/>
          <p:nvPr/>
        </p:nvSpPr>
        <p:spPr>
          <a:xfrm rot="0">
            <a:off x="3846603" y="1767480"/>
            <a:ext cx="9992942" cy="936626"/>
          </a:xfrm>
          <a:prstGeom prst="rect">
            <a:avLst/>
          </a:prstGeom>
        </p:spPr>
        <p:txBody>
          <a:bodyPr anchor="t" rtlCol="false" tIns="0" lIns="0" bIns="0" rIns="0">
            <a:spAutoFit/>
          </a:bodyPr>
          <a:lstStyle/>
          <a:p>
            <a:pPr algn="l">
              <a:lnSpc>
                <a:spcPts val="7699"/>
              </a:lnSpc>
            </a:pPr>
            <a:r>
              <a:rPr lang="en-US" sz="5499">
                <a:solidFill>
                  <a:srgbClr val="000000"/>
                </a:solidFill>
                <a:latin typeface="Balsamiq Sans"/>
                <a:ea typeface="Balsamiq Sans"/>
                <a:cs typeface="Balsamiq Sans"/>
                <a:sym typeface="Balsamiq Sans"/>
              </a:rPr>
              <a:t>Contoh 1.14</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0511" y="0"/>
                  </a:moveTo>
                  <a:lnTo>
                    <a:pt x="4254215" y="0"/>
                  </a:lnTo>
                  <a:cubicBezTo>
                    <a:pt x="4259655" y="0"/>
                    <a:pt x="4264872" y="2161"/>
                    <a:pt x="4268719" y="6007"/>
                  </a:cubicBezTo>
                  <a:cubicBezTo>
                    <a:pt x="4272565" y="9854"/>
                    <a:pt x="4274726" y="15071"/>
                    <a:pt x="4274726" y="20511"/>
                  </a:cubicBezTo>
                  <a:lnTo>
                    <a:pt x="4274726" y="2146956"/>
                  </a:lnTo>
                  <a:cubicBezTo>
                    <a:pt x="4274726" y="2152396"/>
                    <a:pt x="4272565" y="2157613"/>
                    <a:pt x="4268719" y="2161459"/>
                  </a:cubicBezTo>
                  <a:cubicBezTo>
                    <a:pt x="4264872" y="2165306"/>
                    <a:pt x="4259655" y="2167467"/>
                    <a:pt x="4254215" y="2167467"/>
                  </a:cubicBezTo>
                  <a:lnTo>
                    <a:pt x="20511" y="2167467"/>
                  </a:lnTo>
                  <a:cubicBezTo>
                    <a:pt x="15071" y="2167467"/>
                    <a:pt x="9854" y="2165306"/>
                    <a:pt x="6007" y="2161459"/>
                  </a:cubicBezTo>
                  <a:cubicBezTo>
                    <a:pt x="2161" y="2157613"/>
                    <a:pt x="0" y="2152396"/>
                    <a:pt x="0" y="2146956"/>
                  </a:cubicBezTo>
                  <a:lnTo>
                    <a:pt x="0" y="20511"/>
                  </a:lnTo>
                  <a:cubicBezTo>
                    <a:pt x="0" y="15071"/>
                    <a:pt x="2161" y="9854"/>
                    <a:pt x="6007" y="6007"/>
                  </a:cubicBezTo>
                  <a:cubicBezTo>
                    <a:pt x="9854" y="2161"/>
                    <a:pt x="15071" y="0"/>
                    <a:pt x="20511" y="0"/>
                  </a:cubicBezTo>
                  <a:close/>
                </a:path>
              </a:pathLst>
            </a:custGeom>
            <a:solidFill>
              <a:srgbClr val="B9D1A2"/>
            </a:solidFill>
            <a:ln w="47625"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959098"/>
            <a:ext cx="16230600" cy="6368803"/>
            <a:chOff x="0" y="0"/>
            <a:chExt cx="4274726" cy="1677380"/>
          </a:xfrm>
        </p:grpSpPr>
        <p:sp>
          <p:nvSpPr>
            <p:cNvPr name="Freeform 6" id="6"/>
            <p:cNvSpPr/>
            <p:nvPr/>
          </p:nvSpPr>
          <p:spPr>
            <a:xfrm flipH="false" flipV="false" rot="0">
              <a:off x="0" y="0"/>
              <a:ext cx="4274726" cy="1677380"/>
            </a:xfrm>
            <a:custGeom>
              <a:avLst/>
              <a:gdLst/>
              <a:ahLst/>
              <a:cxnLst/>
              <a:rect r="r" b="b" t="t" l="l"/>
              <a:pathLst>
                <a:path h="1677380" w="4274726">
                  <a:moveTo>
                    <a:pt x="0" y="0"/>
                  </a:moveTo>
                  <a:lnTo>
                    <a:pt x="4274726" y="0"/>
                  </a:lnTo>
                  <a:lnTo>
                    <a:pt x="4274726" y="1677380"/>
                  </a:lnTo>
                  <a:lnTo>
                    <a:pt x="0" y="1677380"/>
                  </a:lnTo>
                  <a:close/>
                </a:path>
              </a:pathLst>
            </a:custGeom>
            <a:solidFill>
              <a:srgbClr val="FFFFFF"/>
            </a:solidFill>
            <a:ln w="47625" cap="sq">
              <a:solidFill>
                <a:srgbClr val="000000"/>
              </a:solidFill>
              <a:prstDash val="solid"/>
              <a:miter/>
            </a:ln>
          </p:spPr>
        </p:sp>
        <p:sp>
          <p:nvSpPr>
            <p:cNvPr name="TextBox 7" id="7"/>
            <p:cNvSpPr txBox="true"/>
            <p:nvPr/>
          </p:nvSpPr>
          <p:spPr>
            <a:xfrm>
              <a:off x="0" y="-38100"/>
              <a:ext cx="4274726" cy="17154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224327" y="1378283"/>
            <a:ext cx="270374" cy="2703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720631" y="1378283"/>
            <a:ext cx="270374" cy="2703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216935" y="1378283"/>
            <a:ext cx="270374" cy="2703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263715" y="1515306"/>
            <a:ext cx="15760571" cy="5778018"/>
          </a:xfrm>
          <a:prstGeom prst="rect">
            <a:avLst/>
          </a:prstGeom>
        </p:spPr>
        <p:txBody>
          <a:bodyPr anchor="t" rtlCol="false" tIns="0" lIns="0" bIns="0" rIns="0">
            <a:spAutoFit/>
          </a:bodyPr>
          <a:lstStyle/>
          <a:p>
            <a:pPr algn="ctr">
              <a:lnSpc>
                <a:spcPts val="5100"/>
              </a:lnSpc>
            </a:pPr>
          </a:p>
          <a:p>
            <a:pPr algn="ctr">
              <a:lnSpc>
                <a:spcPts val="5100"/>
              </a:lnSpc>
            </a:pPr>
            <a:r>
              <a:rPr lang="en-US" sz="3187">
                <a:solidFill>
                  <a:srgbClr val="000000"/>
                </a:solidFill>
                <a:latin typeface="Balsamiq Sans"/>
                <a:ea typeface="Balsamiq Sans"/>
                <a:cs typeface="Balsamiq Sans"/>
                <a:sym typeface="Balsamiq Sans"/>
              </a:rPr>
              <a:t> Jawab</a:t>
            </a:r>
          </a:p>
          <a:p>
            <a:pPr algn="ctr">
              <a:lnSpc>
                <a:spcPts val="5100"/>
              </a:lnSpc>
            </a:pPr>
            <a:r>
              <a:rPr lang="en-US" sz="3187">
                <a:solidFill>
                  <a:srgbClr val="000000"/>
                </a:solidFill>
                <a:latin typeface="Balsamiq Sans"/>
                <a:ea typeface="Balsamiq Sans"/>
                <a:cs typeface="Balsamiq Sans"/>
                <a:sym typeface="Balsamiq Sans"/>
              </a:rPr>
              <a:t>Karena n₁= 4 dan n₂ = 3 maka seorang pembeli dapat memilih satu dari n₁n₂ = (4)(3) = 12 kemungkinan rumah. Jawaban terhadap kedua contoh terdahulu dapat dipertegas dengan membuat diagram pohon kemudian hitung seluruh jalur dahan. Sebagai ilustrasi, pada contoh 1.14 terdapat n₁ = 4 dahan yang mewakili gaya luar, dan kemudian terdapat n₂ = 3 dahan sebagai cabang pada ke 4 dahan sebelumnya yang mewakili daerah perumahan. Diagram pohon ini memberikan n₁n₂ = 12 pilihan rumah sesuai dengan banyaknya jalur sepanjang dahan seperti tergambar di gambar 1.6.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DAGRRLSuxgo</dc:identifier>
  <dcterms:modified xsi:type="dcterms:W3CDTF">2011-08-01T06:04:30Z</dcterms:modified>
  <cp:revision>1</cp:revision>
  <dc:title>Peluang Presentasi Matematika Putih Hijau Gaya Pixel Komputer</dc:title>
</cp:coreProperties>
</file>