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5" r:id="rId6"/>
    <p:sldId id="259" r:id="rId7"/>
    <p:sldId id="266" r:id="rId8"/>
    <p:sldId id="273" r:id="rId9"/>
    <p:sldId id="274" r:id="rId10"/>
    <p:sldId id="275" r:id="rId11"/>
    <p:sldId id="276" r:id="rId12"/>
    <p:sldId id="281" r:id="rId13"/>
    <p:sldId id="277" r:id="rId14"/>
    <p:sldId id="267" r:id="rId15"/>
    <p:sldId id="278" r:id="rId16"/>
    <p:sldId id="279" r:id="rId17"/>
    <p:sldId id="280" r:id="rId18"/>
    <p:sldId id="260" r:id="rId19"/>
    <p:sldId id="268" r:id="rId20"/>
    <p:sldId id="261" r:id="rId21"/>
    <p:sldId id="269" r:id="rId22"/>
    <p:sldId id="262" r:id="rId23"/>
    <p:sldId id="270" r:id="rId24"/>
    <p:sldId id="263"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stefanoleone992/mutual-funds-and-etf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B728-3C70-89C2-080D-E6CD79B7E9F5}"/>
              </a:ext>
            </a:extLst>
          </p:cNvPr>
          <p:cNvSpPr>
            <a:spLocks noGrp="1"/>
          </p:cNvSpPr>
          <p:nvPr>
            <p:ph type="ctrTitle"/>
          </p:nvPr>
        </p:nvSpPr>
        <p:spPr/>
        <p:txBody>
          <a:bodyPr/>
          <a:lstStyle/>
          <a:p>
            <a:r>
              <a:rPr lang="en-US" dirty="0"/>
              <a:t>D214 Task #3: presentation of findings</a:t>
            </a:r>
          </a:p>
        </p:txBody>
      </p:sp>
      <p:sp>
        <p:nvSpPr>
          <p:cNvPr id="3" name="Subtitle 2">
            <a:extLst>
              <a:ext uri="{FF2B5EF4-FFF2-40B4-BE49-F238E27FC236}">
                <a16:creationId xmlns:a16="http://schemas.microsoft.com/office/drawing/2014/main" id="{A722F4EA-BDFF-51A8-636B-D8EDA2973AB6}"/>
              </a:ext>
            </a:extLst>
          </p:cNvPr>
          <p:cNvSpPr>
            <a:spLocks noGrp="1"/>
          </p:cNvSpPr>
          <p:nvPr>
            <p:ph type="subTitle" idx="1"/>
          </p:nvPr>
        </p:nvSpPr>
        <p:spPr/>
        <p:txBody>
          <a:bodyPr/>
          <a:lstStyle/>
          <a:p>
            <a:r>
              <a:rPr lang="en-US" dirty="0"/>
              <a:t>Presented by Raquel </a:t>
            </a:r>
            <a:r>
              <a:rPr lang="en-US" dirty="0" err="1"/>
              <a:t>ocasio</a:t>
            </a:r>
            <a:endParaRPr lang="en-US" dirty="0"/>
          </a:p>
        </p:txBody>
      </p:sp>
    </p:spTree>
    <p:extLst>
      <p:ext uri="{BB962C8B-B14F-4D97-AF65-F5344CB8AC3E}">
        <p14:creationId xmlns:p14="http://schemas.microsoft.com/office/powerpoint/2010/main" val="106532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55FD-37C0-ED8F-A514-99E6253FE012}"/>
              </a:ext>
            </a:extLst>
          </p:cNvPr>
          <p:cNvSpPr>
            <a:spLocks noGrp="1"/>
          </p:cNvSpPr>
          <p:nvPr>
            <p:ph type="title"/>
          </p:nvPr>
        </p:nvSpPr>
        <p:spPr/>
        <p:txBody>
          <a:bodyPr/>
          <a:lstStyle/>
          <a:p>
            <a:r>
              <a:rPr lang="en-US" dirty="0"/>
              <a:t>Screenshot of data preparation</a:t>
            </a:r>
          </a:p>
        </p:txBody>
      </p:sp>
      <p:pic>
        <p:nvPicPr>
          <p:cNvPr id="5" name="Picture 4">
            <a:extLst>
              <a:ext uri="{FF2B5EF4-FFF2-40B4-BE49-F238E27FC236}">
                <a16:creationId xmlns:a16="http://schemas.microsoft.com/office/drawing/2014/main" id="{75E02A9B-1579-9F03-770B-FAF265EFB8D4}"/>
              </a:ext>
            </a:extLst>
          </p:cNvPr>
          <p:cNvPicPr>
            <a:picLocks noChangeAspect="1"/>
          </p:cNvPicPr>
          <p:nvPr/>
        </p:nvPicPr>
        <p:blipFill>
          <a:blip r:embed="rId2"/>
          <a:stretch>
            <a:fillRect/>
          </a:stretch>
        </p:blipFill>
        <p:spPr>
          <a:xfrm>
            <a:off x="581192" y="2027807"/>
            <a:ext cx="7729868" cy="3263722"/>
          </a:xfrm>
          <a:prstGeom prst="rect">
            <a:avLst/>
          </a:prstGeom>
        </p:spPr>
      </p:pic>
    </p:spTree>
    <p:extLst>
      <p:ext uri="{BB962C8B-B14F-4D97-AF65-F5344CB8AC3E}">
        <p14:creationId xmlns:p14="http://schemas.microsoft.com/office/powerpoint/2010/main" val="142886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9C5B-0AFD-D103-7A3F-59C4586FE23F}"/>
              </a:ext>
            </a:extLst>
          </p:cNvPr>
          <p:cNvSpPr>
            <a:spLocks noGrp="1"/>
          </p:cNvSpPr>
          <p:nvPr>
            <p:ph type="title"/>
          </p:nvPr>
        </p:nvSpPr>
        <p:spPr/>
        <p:txBody>
          <a:bodyPr/>
          <a:lstStyle/>
          <a:p>
            <a:r>
              <a:rPr lang="en-US" dirty="0"/>
              <a:t>Screenshot of data preparation</a:t>
            </a:r>
          </a:p>
        </p:txBody>
      </p:sp>
      <p:pic>
        <p:nvPicPr>
          <p:cNvPr id="5" name="Picture 4">
            <a:extLst>
              <a:ext uri="{FF2B5EF4-FFF2-40B4-BE49-F238E27FC236}">
                <a16:creationId xmlns:a16="http://schemas.microsoft.com/office/drawing/2014/main" id="{3C8FB2AD-58DB-B38F-5933-356B4D76FC5C}"/>
              </a:ext>
            </a:extLst>
          </p:cNvPr>
          <p:cNvPicPr>
            <a:picLocks noChangeAspect="1"/>
          </p:cNvPicPr>
          <p:nvPr/>
        </p:nvPicPr>
        <p:blipFill>
          <a:blip r:embed="rId2"/>
          <a:stretch>
            <a:fillRect/>
          </a:stretch>
        </p:blipFill>
        <p:spPr>
          <a:xfrm>
            <a:off x="581192" y="1927250"/>
            <a:ext cx="6210300" cy="4562475"/>
          </a:xfrm>
          <a:prstGeom prst="rect">
            <a:avLst/>
          </a:prstGeom>
        </p:spPr>
      </p:pic>
    </p:spTree>
    <p:extLst>
      <p:ext uri="{BB962C8B-B14F-4D97-AF65-F5344CB8AC3E}">
        <p14:creationId xmlns:p14="http://schemas.microsoft.com/office/powerpoint/2010/main" val="57097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AD33-9966-7410-921C-02BD3A230E7A}"/>
              </a:ext>
            </a:extLst>
          </p:cNvPr>
          <p:cNvSpPr>
            <a:spLocks noGrp="1"/>
          </p:cNvSpPr>
          <p:nvPr>
            <p:ph type="title"/>
          </p:nvPr>
        </p:nvSpPr>
        <p:spPr/>
        <p:txBody>
          <a:bodyPr/>
          <a:lstStyle/>
          <a:p>
            <a:r>
              <a:rPr lang="en-US" dirty="0"/>
              <a:t>Screenshot of data preparation</a:t>
            </a:r>
          </a:p>
        </p:txBody>
      </p:sp>
      <p:pic>
        <p:nvPicPr>
          <p:cNvPr id="5" name="Picture 4">
            <a:extLst>
              <a:ext uri="{FF2B5EF4-FFF2-40B4-BE49-F238E27FC236}">
                <a16:creationId xmlns:a16="http://schemas.microsoft.com/office/drawing/2014/main" id="{C28B274B-769A-881A-F1B3-6780F2DD8406}"/>
              </a:ext>
            </a:extLst>
          </p:cNvPr>
          <p:cNvPicPr>
            <a:picLocks noChangeAspect="1"/>
          </p:cNvPicPr>
          <p:nvPr/>
        </p:nvPicPr>
        <p:blipFill>
          <a:blip r:embed="rId2"/>
          <a:stretch>
            <a:fillRect/>
          </a:stretch>
        </p:blipFill>
        <p:spPr>
          <a:xfrm>
            <a:off x="581192" y="2324099"/>
            <a:ext cx="11291892" cy="1408451"/>
          </a:xfrm>
          <a:prstGeom prst="rect">
            <a:avLst/>
          </a:prstGeom>
        </p:spPr>
      </p:pic>
    </p:spTree>
    <p:extLst>
      <p:ext uri="{BB962C8B-B14F-4D97-AF65-F5344CB8AC3E}">
        <p14:creationId xmlns:p14="http://schemas.microsoft.com/office/powerpoint/2010/main" val="130180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F8A5-1A6A-8936-4212-036D3FE2EA61}"/>
              </a:ext>
            </a:extLst>
          </p:cNvPr>
          <p:cNvSpPr>
            <a:spLocks noGrp="1"/>
          </p:cNvSpPr>
          <p:nvPr>
            <p:ph type="title"/>
          </p:nvPr>
        </p:nvSpPr>
        <p:spPr/>
        <p:txBody>
          <a:bodyPr/>
          <a:lstStyle/>
          <a:p>
            <a:r>
              <a:rPr lang="en-US" dirty="0"/>
              <a:t>Screenshot of data preparation</a:t>
            </a:r>
          </a:p>
        </p:txBody>
      </p:sp>
      <p:pic>
        <p:nvPicPr>
          <p:cNvPr id="5" name="Picture 4">
            <a:extLst>
              <a:ext uri="{FF2B5EF4-FFF2-40B4-BE49-F238E27FC236}">
                <a16:creationId xmlns:a16="http://schemas.microsoft.com/office/drawing/2014/main" id="{3ED8F222-9C3F-4237-C6BC-61021E76AEF1}"/>
              </a:ext>
            </a:extLst>
          </p:cNvPr>
          <p:cNvPicPr>
            <a:picLocks noChangeAspect="1"/>
          </p:cNvPicPr>
          <p:nvPr/>
        </p:nvPicPr>
        <p:blipFill>
          <a:blip r:embed="rId2"/>
          <a:stretch>
            <a:fillRect/>
          </a:stretch>
        </p:blipFill>
        <p:spPr>
          <a:xfrm>
            <a:off x="581192" y="2256019"/>
            <a:ext cx="7467822" cy="3095470"/>
          </a:xfrm>
          <a:prstGeom prst="rect">
            <a:avLst/>
          </a:prstGeom>
        </p:spPr>
      </p:pic>
    </p:spTree>
    <p:extLst>
      <p:ext uri="{BB962C8B-B14F-4D97-AF65-F5344CB8AC3E}">
        <p14:creationId xmlns:p14="http://schemas.microsoft.com/office/powerpoint/2010/main" val="118938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B77-1298-026F-3BA6-41E4DB9EC2D9}"/>
              </a:ext>
            </a:extLst>
          </p:cNvPr>
          <p:cNvSpPr>
            <a:spLocks noGrp="1"/>
          </p:cNvSpPr>
          <p:nvPr>
            <p:ph type="title"/>
          </p:nvPr>
        </p:nvSpPr>
        <p:spPr/>
        <p:txBody>
          <a:bodyPr/>
          <a:lstStyle/>
          <a:p>
            <a:r>
              <a:rPr lang="en-US" dirty="0"/>
              <a:t>How it was done - analysis</a:t>
            </a:r>
          </a:p>
        </p:txBody>
      </p:sp>
      <p:sp>
        <p:nvSpPr>
          <p:cNvPr id="3" name="Content Placeholder 2">
            <a:extLst>
              <a:ext uri="{FF2B5EF4-FFF2-40B4-BE49-F238E27FC236}">
                <a16:creationId xmlns:a16="http://schemas.microsoft.com/office/drawing/2014/main" id="{FCA46143-A32E-92DF-D69D-29FB77E2483E}"/>
              </a:ext>
            </a:extLst>
          </p:cNvPr>
          <p:cNvSpPr>
            <a:spLocks noGrp="1"/>
          </p:cNvSpPr>
          <p:nvPr>
            <p:ph idx="1"/>
          </p:nvPr>
        </p:nvSpPr>
        <p:spPr/>
        <p:txBody>
          <a:bodyPr>
            <a:normAutofit/>
          </a:bodyPr>
          <a:lstStyle/>
          <a:p>
            <a:pPr marL="344488" marR="0" indent="-344488">
              <a:lnSpc>
                <a:spcPct val="107000"/>
              </a:lnSpc>
              <a:spcBef>
                <a:spcPts val="0"/>
              </a:spcBef>
              <a:spcAft>
                <a:spcPts val="800"/>
              </a:spcAft>
            </a:pPr>
            <a:r>
              <a:rPr lang="en-US" sz="2000" dirty="0">
                <a:effectLst/>
                <a:ea typeface="Calibri" panose="020F0502020204030204" pitchFamily="34" charset="0"/>
                <a:cs typeface="Calibri" panose="020F0502020204030204" pitchFamily="34" charset="0"/>
              </a:rPr>
              <a:t>The data was analyzed by first checking if any of the independent variables had a linear relationship with the dependent variable to determine if multiple linear regression was appropriate for the analysis. This was done by generating scatterplots of each independent variable compared to the dependent variable. No linear relationships were found.</a:t>
            </a:r>
          </a:p>
          <a:p>
            <a:pPr marL="344488" marR="0" indent="-344488">
              <a:lnSpc>
                <a:spcPct val="107000"/>
              </a:lnSpc>
              <a:spcBef>
                <a:spcPts val="0"/>
              </a:spcBef>
              <a:spcAft>
                <a:spcPts val="800"/>
              </a:spcAft>
            </a:pPr>
            <a:r>
              <a:rPr lang="en-US" sz="2000" dirty="0">
                <a:effectLst/>
                <a:ea typeface="Calibri" panose="020F0502020204030204" pitchFamily="34" charset="0"/>
                <a:cs typeface="Calibri" panose="020F0502020204030204" pitchFamily="34" charset="0"/>
              </a:rPr>
              <a:t>An initial multiple linear regression model was created using all the independent variables. The model summary was inspected and the error rate calculated. A final model was created using only those variables with a significant t-value. The model summary was inspected for the final model, and the error rate calculated. The error rates for each model were compared to determine which was better.</a:t>
            </a:r>
          </a:p>
        </p:txBody>
      </p:sp>
    </p:spTree>
    <p:extLst>
      <p:ext uri="{BB962C8B-B14F-4D97-AF65-F5344CB8AC3E}">
        <p14:creationId xmlns:p14="http://schemas.microsoft.com/office/powerpoint/2010/main" val="245244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0FEE-A1FE-499B-D1CC-A565D7C6AFC0}"/>
              </a:ext>
            </a:extLst>
          </p:cNvPr>
          <p:cNvSpPr>
            <a:spLocks noGrp="1"/>
          </p:cNvSpPr>
          <p:nvPr>
            <p:ph type="title"/>
          </p:nvPr>
        </p:nvSpPr>
        <p:spPr/>
        <p:txBody>
          <a:bodyPr/>
          <a:lstStyle/>
          <a:p>
            <a:r>
              <a:rPr lang="en-US" dirty="0"/>
              <a:t>Screenshot of data analysis</a:t>
            </a:r>
          </a:p>
        </p:txBody>
      </p:sp>
      <p:pic>
        <p:nvPicPr>
          <p:cNvPr id="7" name="Picture 6">
            <a:extLst>
              <a:ext uri="{FF2B5EF4-FFF2-40B4-BE49-F238E27FC236}">
                <a16:creationId xmlns:a16="http://schemas.microsoft.com/office/drawing/2014/main" id="{CD11F117-8C4D-B191-A04C-F7411EB538B6}"/>
              </a:ext>
            </a:extLst>
          </p:cNvPr>
          <p:cNvPicPr>
            <a:picLocks noChangeAspect="1"/>
          </p:cNvPicPr>
          <p:nvPr/>
        </p:nvPicPr>
        <p:blipFill>
          <a:blip r:embed="rId2"/>
          <a:stretch>
            <a:fillRect/>
          </a:stretch>
        </p:blipFill>
        <p:spPr>
          <a:xfrm>
            <a:off x="581192" y="2047719"/>
            <a:ext cx="6334125" cy="4381500"/>
          </a:xfrm>
          <a:prstGeom prst="rect">
            <a:avLst/>
          </a:prstGeom>
        </p:spPr>
      </p:pic>
    </p:spTree>
    <p:extLst>
      <p:ext uri="{BB962C8B-B14F-4D97-AF65-F5344CB8AC3E}">
        <p14:creationId xmlns:p14="http://schemas.microsoft.com/office/powerpoint/2010/main" val="125858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53F0-0F96-616F-AD6B-1B55FFD0A9B7}"/>
              </a:ext>
            </a:extLst>
          </p:cNvPr>
          <p:cNvSpPr>
            <a:spLocks noGrp="1"/>
          </p:cNvSpPr>
          <p:nvPr>
            <p:ph type="title"/>
          </p:nvPr>
        </p:nvSpPr>
        <p:spPr/>
        <p:txBody>
          <a:bodyPr/>
          <a:lstStyle/>
          <a:p>
            <a:r>
              <a:rPr lang="en-US" dirty="0"/>
              <a:t>Screenshot of data analysis</a:t>
            </a:r>
          </a:p>
        </p:txBody>
      </p:sp>
      <p:pic>
        <p:nvPicPr>
          <p:cNvPr id="5" name="Picture 4">
            <a:extLst>
              <a:ext uri="{FF2B5EF4-FFF2-40B4-BE49-F238E27FC236}">
                <a16:creationId xmlns:a16="http://schemas.microsoft.com/office/drawing/2014/main" id="{DD7280B4-F9B3-2268-F3B7-5451BD64B8F2}"/>
              </a:ext>
            </a:extLst>
          </p:cNvPr>
          <p:cNvPicPr>
            <a:picLocks noChangeAspect="1"/>
          </p:cNvPicPr>
          <p:nvPr/>
        </p:nvPicPr>
        <p:blipFill>
          <a:blip r:embed="rId2"/>
          <a:stretch>
            <a:fillRect/>
          </a:stretch>
        </p:blipFill>
        <p:spPr>
          <a:xfrm>
            <a:off x="581192" y="1919486"/>
            <a:ext cx="5441898" cy="4571877"/>
          </a:xfrm>
          <a:prstGeom prst="rect">
            <a:avLst/>
          </a:prstGeom>
        </p:spPr>
      </p:pic>
    </p:spTree>
    <p:extLst>
      <p:ext uri="{BB962C8B-B14F-4D97-AF65-F5344CB8AC3E}">
        <p14:creationId xmlns:p14="http://schemas.microsoft.com/office/powerpoint/2010/main" val="4273839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FB58-0BD2-9A14-7467-1F696FE1F7C2}"/>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6378D6CB-1D04-1AA8-B3A0-2E4280054B6D}"/>
              </a:ext>
            </a:extLst>
          </p:cNvPr>
          <p:cNvPicPr>
            <a:picLocks noChangeAspect="1"/>
          </p:cNvPicPr>
          <p:nvPr/>
        </p:nvPicPr>
        <p:blipFill>
          <a:blip r:embed="rId2"/>
          <a:stretch>
            <a:fillRect/>
          </a:stretch>
        </p:blipFill>
        <p:spPr>
          <a:xfrm>
            <a:off x="728439" y="2257748"/>
            <a:ext cx="5890999" cy="1529153"/>
          </a:xfrm>
          <a:prstGeom prst="rect">
            <a:avLst/>
          </a:prstGeom>
        </p:spPr>
      </p:pic>
      <p:pic>
        <p:nvPicPr>
          <p:cNvPr id="7" name="Picture 6">
            <a:extLst>
              <a:ext uri="{FF2B5EF4-FFF2-40B4-BE49-F238E27FC236}">
                <a16:creationId xmlns:a16="http://schemas.microsoft.com/office/drawing/2014/main" id="{56C74181-2E57-A71C-182F-7971477056A9}"/>
              </a:ext>
            </a:extLst>
          </p:cNvPr>
          <p:cNvPicPr>
            <a:picLocks noChangeAspect="1"/>
          </p:cNvPicPr>
          <p:nvPr/>
        </p:nvPicPr>
        <p:blipFill>
          <a:blip r:embed="rId3"/>
          <a:stretch>
            <a:fillRect/>
          </a:stretch>
        </p:blipFill>
        <p:spPr>
          <a:xfrm>
            <a:off x="732199" y="4377468"/>
            <a:ext cx="5887239" cy="1529153"/>
          </a:xfrm>
          <a:prstGeom prst="rect">
            <a:avLst/>
          </a:prstGeom>
        </p:spPr>
      </p:pic>
    </p:spTree>
    <p:extLst>
      <p:ext uri="{BB962C8B-B14F-4D97-AF65-F5344CB8AC3E}">
        <p14:creationId xmlns:p14="http://schemas.microsoft.com/office/powerpoint/2010/main" val="74115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Outline of the findings</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the results of the analysis</a:t>
            </a:r>
          </a:p>
        </p:txBody>
      </p:sp>
    </p:spTree>
    <p:extLst>
      <p:ext uri="{BB962C8B-B14F-4D97-AF65-F5344CB8AC3E}">
        <p14:creationId xmlns:p14="http://schemas.microsoft.com/office/powerpoint/2010/main" val="24088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FB0A-F9A0-22DF-E5A6-BBF254557EE2}"/>
              </a:ext>
            </a:extLst>
          </p:cNvPr>
          <p:cNvSpPr>
            <a:spLocks noGrp="1"/>
          </p:cNvSpPr>
          <p:nvPr>
            <p:ph type="title"/>
          </p:nvPr>
        </p:nvSpPr>
        <p:spPr/>
        <p:txBody>
          <a:bodyPr/>
          <a:lstStyle/>
          <a:p>
            <a:r>
              <a:rPr lang="en-US" dirty="0"/>
              <a:t>The results of the analysis</a:t>
            </a:r>
          </a:p>
        </p:txBody>
      </p:sp>
      <p:sp>
        <p:nvSpPr>
          <p:cNvPr id="3" name="Content Placeholder 2">
            <a:extLst>
              <a:ext uri="{FF2B5EF4-FFF2-40B4-BE49-F238E27FC236}">
                <a16:creationId xmlns:a16="http://schemas.microsoft.com/office/drawing/2014/main" id="{05A7D0D8-9B42-BC67-D3BC-9C3B0FDEE8CF}"/>
              </a:ext>
            </a:extLst>
          </p:cNvPr>
          <p:cNvSpPr>
            <a:spLocks noGrp="1"/>
          </p:cNvSpPr>
          <p:nvPr>
            <p:ph idx="1"/>
          </p:nvPr>
        </p:nvSpPr>
        <p:spPr/>
        <p:txBody>
          <a:bodyPr>
            <a:normAutofit/>
          </a:bodyPr>
          <a:lstStyle/>
          <a:p>
            <a:r>
              <a:rPr lang="en-US" sz="2000" dirty="0"/>
              <a:t>The error rate for the initial model was 84.6%, and the error rate for the final model was 85.9%.</a:t>
            </a:r>
          </a:p>
          <a:p>
            <a:r>
              <a:rPr lang="en-US" sz="2000" dirty="0"/>
              <a:t>While the initial model error rate of 84.6% was better than the final model, the error rate was very high. This indicates that neither model was a good predictor for the dependent variable, therefore we fail to reject the null hypothesis.</a:t>
            </a:r>
          </a:p>
        </p:txBody>
      </p:sp>
    </p:spTree>
    <p:extLst>
      <p:ext uri="{BB962C8B-B14F-4D97-AF65-F5344CB8AC3E}">
        <p14:creationId xmlns:p14="http://schemas.microsoft.com/office/powerpoint/2010/main" val="45671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Who am </a:t>
            </a:r>
            <a:r>
              <a:rPr lang="en-US" dirty="0" err="1"/>
              <a:t>i</a:t>
            </a:r>
            <a:r>
              <a:rPr lang="en-US" dirty="0"/>
              <a:t>?</a:t>
            </a:r>
          </a:p>
        </p:txBody>
      </p:sp>
    </p:spTree>
    <p:extLst>
      <p:ext uri="{BB962C8B-B14F-4D97-AF65-F5344CB8AC3E}">
        <p14:creationId xmlns:p14="http://schemas.microsoft.com/office/powerpoint/2010/main" val="1372848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Limitations of the techniques and tools</a:t>
            </a:r>
          </a:p>
        </p:txBody>
      </p:sp>
    </p:spTree>
    <p:extLst>
      <p:ext uri="{BB962C8B-B14F-4D97-AF65-F5344CB8AC3E}">
        <p14:creationId xmlns:p14="http://schemas.microsoft.com/office/powerpoint/2010/main" val="1845545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61E4-A3A7-EC6A-ECB9-E7E5C9D1BB61}"/>
              </a:ext>
            </a:extLst>
          </p:cNvPr>
          <p:cNvSpPr>
            <a:spLocks noGrp="1"/>
          </p:cNvSpPr>
          <p:nvPr>
            <p:ph type="title"/>
          </p:nvPr>
        </p:nvSpPr>
        <p:spPr/>
        <p:txBody>
          <a:bodyPr/>
          <a:lstStyle/>
          <a:p>
            <a:r>
              <a:rPr lang="en-US" dirty="0"/>
              <a:t>Limitations during data preparation and analysis</a:t>
            </a:r>
          </a:p>
        </p:txBody>
      </p:sp>
      <p:sp>
        <p:nvSpPr>
          <p:cNvPr id="3" name="Content Placeholder 2">
            <a:extLst>
              <a:ext uri="{FF2B5EF4-FFF2-40B4-BE49-F238E27FC236}">
                <a16:creationId xmlns:a16="http://schemas.microsoft.com/office/drawing/2014/main" id="{BEDD868B-408B-DF86-0FB5-7B395D368CDC}"/>
              </a:ext>
            </a:extLst>
          </p:cNvPr>
          <p:cNvSpPr>
            <a:spLocks noGrp="1"/>
          </p:cNvSpPr>
          <p:nvPr>
            <p:ph idx="1"/>
          </p:nvPr>
        </p:nvSpPr>
        <p:spPr/>
        <p:txBody>
          <a:bodyPr>
            <a:normAutofit/>
          </a:bodyPr>
          <a:lstStyle/>
          <a:p>
            <a:r>
              <a:rPr lang="en-US" sz="2000" dirty="0"/>
              <a:t>A limitation of using these tools and techniques for data preparation is that it is very manual in nature and therefore time consuming. </a:t>
            </a:r>
          </a:p>
          <a:p>
            <a:r>
              <a:rPr lang="en-US" sz="2000" dirty="0"/>
              <a:t>A limitation of the technique used to generate the final model is that it requires a manual iteration process to potentially produce a better result.</a:t>
            </a:r>
          </a:p>
        </p:txBody>
      </p:sp>
    </p:spTree>
    <p:extLst>
      <p:ext uri="{BB962C8B-B14F-4D97-AF65-F5344CB8AC3E}">
        <p14:creationId xmlns:p14="http://schemas.microsoft.com/office/powerpoint/2010/main" val="398155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Summary of proposed actions</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What should be done with this new information?</a:t>
            </a:r>
          </a:p>
        </p:txBody>
      </p:sp>
    </p:spTree>
    <p:extLst>
      <p:ext uri="{BB962C8B-B14F-4D97-AF65-F5344CB8AC3E}">
        <p14:creationId xmlns:p14="http://schemas.microsoft.com/office/powerpoint/2010/main" val="285552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EB44-7D73-19AB-BD30-DABE392C911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58BD218-7BE8-BD3B-904B-1A2CBCFF3D24}"/>
              </a:ext>
            </a:extLst>
          </p:cNvPr>
          <p:cNvSpPr>
            <a:spLocks noGrp="1"/>
          </p:cNvSpPr>
          <p:nvPr>
            <p:ph idx="1"/>
          </p:nvPr>
        </p:nvSpPr>
        <p:spPr/>
        <p:txBody>
          <a:bodyPr>
            <a:normAutofit/>
          </a:bodyPr>
          <a:lstStyle/>
          <a:p>
            <a:r>
              <a:rPr lang="en-US" sz="2000" dirty="0"/>
              <a:t>Based on these results, it is recommended that the models not be used for predicting values of the dependent variable. </a:t>
            </a:r>
          </a:p>
          <a:p>
            <a:r>
              <a:rPr lang="en-US" sz="2000" dirty="0"/>
              <a:t>It is further recommended that a model be generated using other variables than the ones used in this study in the hopes of obtaining a model with a much lower error rate.</a:t>
            </a:r>
          </a:p>
        </p:txBody>
      </p:sp>
    </p:spTree>
    <p:extLst>
      <p:ext uri="{BB962C8B-B14F-4D97-AF65-F5344CB8AC3E}">
        <p14:creationId xmlns:p14="http://schemas.microsoft.com/office/powerpoint/2010/main" val="2104029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Expected benefits of the study</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How this new information could be helpful</a:t>
            </a:r>
          </a:p>
        </p:txBody>
      </p:sp>
    </p:spTree>
    <p:extLst>
      <p:ext uri="{BB962C8B-B14F-4D97-AF65-F5344CB8AC3E}">
        <p14:creationId xmlns:p14="http://schemas.microsoft.com/office/powerpoint/2010/main" val="223932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5329-2FE1-AED3-72D2-24F719F39DA7}"/>
              </a:ext>
            </a:extLst>
          </p:cNvPr>
          <p:cNvSpPr>
            <a:spLocks noGrp="1"/>
          </p:cNvSpPr>
          <p:nvPr>
            <p:ph type="title"/>
          </p:nvPr>
        </p:nvSpPr>
        <p:spPr/>
        <p:txBody>
          <a:bodyPr/>
          <a:lstStyle/>
          <a:p>
            <a:r>
              <a:rPr lang="en-US" dirty="0"/>
              <a:t>Who would find this useful?</a:t>
            </a:r>
          </a:p>
        </p:txBody>
      </p:sp>
      <p:sp>
        <p:nvSpPr>
          <p:cNvPr id="3" name="Content Placeholder 2">
            <a:extLst>
              <a:ext uri="{FF2B5EF4-FFF2-40B4-BE49-F238E27FC236}">
                <a16:creationId xmlns:a16="http://schemas.microsoft.com/office/drawing/2014/main" id="{3C878325-B285-92BB-AC41-965F7CF61453}"/>
              </a:ext>
            </a:extLst>
          </p:cNvPr>
          <p:cNvSpPr>
            <a:spLocks noGrp="1"/>
          </p:cNvSpPr>
          <p:nvPr>
            <p:ph idx="1"/>
          </p:nvPr>
        </p:nvSpPr>
        <p:spPr/>
        <p:txBody>
          <a:bodyPr>
            <a:normAutofit/>
          </a:bodyPr>
          <a:lstStyle/>
          <a:p>
            <a:r>
              <a:rPr lang="en-US" sz="2000" dirty="0"/>
              <a:t>The contribution of this study to the field of Data Analytics and the MSDA program is to create a predictive model which can estimate the year-to-date return of mutual funds so a brokerage can provide investment recommendations to its clients.</a:t>
            </a:r>
          </a:p>
        </p:txBody>
      </p:sp>
    </p:spTree>
    <p:extLst>
      <p:ext uri="{BB962C8B-B14F-4D97-AF65-F5344CB8AC3E}">
        <p14:creationId xmlns:p14="http://schemas.microsoft.com/office/powerpoint/2010/main" val="118967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DFBD-01F6-C3FD-F53A-6EDCAB15B4B8}"/>
              </a:ext>
            </a:extLst>
          </p:cNvPr>
          <p:cNvSpPr>
            <a:spLocks noGrp="1"/>
          </p:cNvSpPr>
          <p:nvPr>
            <p:ph type="title"/>
          </p:nvPr>
        </p:nvSpPr>
        <p:spPr/>
        <p:txBody>
          <a:bodyPr/>
          <a:lstStyle/>
          <a:p>
            <a:r>
              <a:rPr lang="en-US" dirty="0"/>
              <a:t>About me and my background</a:t>
            </a:r>
          </a:p>
        </p:txBody>
      </p:sp>
      <p:sp>
        <p:nvSpPr>
          <p:cNvPr id="3" name="Content Placeholder 2">
            <a:extLst>
              <a:ext uri="{FF2B5EF4-FFF2-40B4-BE49-F238E27FC236}">
                <a16:creationId xmlns:a16="http://schemas.microsoft.com/office/drawing/2014/main" id="{19835521-BE57-8569-C069-16CC1F095FE0}"/>
              </a:ext>
            </a:extLst>
          </p:cNvPr>
          <p:cNvSpPr>
            <a:spLocks noGrp="1"/>
          </p:cNvSpPr>
          <p:nvPr>
            <p:ph idx="1"/>
          </p:nvPr>
        </p:nvSpPr>
        <p:spPr/>
        <p:txBody>
          <a:bodyPr>
            <a:normAutofit/>
          </a:bodyPr>
          <a:lstStyle/>
          <a:p>
            <a:r>
              <a:rPr lang="en-US" sz="2000" dirty="0"/>
              <a:t>My name is Raquel Ocasio and I’m a graduate student in the Data Analytics program of Western Governors University.</a:t>
            </a:r>
          </a:p>
          <a:p>
            <a:r>
              <a:rPr lang="en-US" sz="2000" dirty="0"/>
              <a:t>My undergraduate degree is in web design and development.</a:t>
            </a:r>
          </a:p>
          <a:p>
            <a:r>
              <a:rPr lang="en-US" sz="2000" dirty="0"/>
              <a:t>I’m currently employed as a webmaster where I get to work with website analytics data.</a:t>
            </a:r>
          </a:p>
        </p:txBody>
      </p:sp>
    </p:spTree>
    <p:extLst>
      <p:ext uri="{BB962C8B-B14F-4D97-AF65-F5344CB8AC3E}">
        <p14:creationId xmlns:p14="http://schemas.microsoft.com/office/powerpoint/2010/main" val="194225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Problem and hypothesis</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What are we trying to do?</a:t>
            </a:r>
          </a:p>
        </p:txBody>
      </p:sp>
    </p:spTree>
    <p:extLst>
      <p:ext uri="{BB962C8B-B14F-4D97-AF65-F5344CB8AC3E}">
        <p14:creationId xmlns:p14="http://schemas.microsoft.com/office/powerpoint/2010/main" val="36700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EF2E-E16F-054B-1E06-EABD85F86068}"/>
              </a:ext>
            </a:extLst>
          </p:cNvPr>
          <p:cNvSpPr>
            <a:spLocks noGrp="1"/>
          </p:cNvSpPr>
          <p:nvPr>
            <p:ph type="title"/>
          </p:nvPr>
        </p:nvSpPr>
        <p:spPr/>
        <p:txBody>
          <a:bodyPr/>
          <a:lstStyle/>
          <a:p>
            <a:r>
              <a:rPr lang="en-US" dirty="0"/>
              <a:t>What are we trying to do?</a:t>
            </a:r>
          </a:p>
        </p:txBody>
      </p:sp>
      <p:sp>
        <p:nvSpPr>
          <p:cNvPr id="3" name="Content Placeholder 2">
            <a:extLst>
              <a:ext uri="{FF2B5EF4-FFF2-40B4-BE49-F238E27FC236}">
                <a16:creationId xmlns:a16="http://schemas.microsoft.com/office/drawing/2014/main" id="{27163C67-488C-9785-D738-F3A03CF2DD42}"/>
              </a:ext>
            </a:extLst>
          </p:cNvPr>
          <p:cNvSpPr>
            <a:spLocks noGrp="1"/>
          </p:cNvSpPr>
          <p:nvPr>
            <p:ph idx="1"/>
          </p:nvPr>
        </p:nvSpPr>
        <p:spPr/>
        <p:txBody>
          <a:bodyPr>
            <a:normAutofit/>
          </a:bodyPr>
          <a:lstStyle/>
          <a:p>
            <a:r>
              <a:rPr lang="en-US" sz="2000" dirty="0">
                <a:effectLst/>
                <a:ea typeface="Calibri" panose="020F0502020204030204" pitchFamily="34" charset="0"/>
                <a:cs typeface="Calibri" panose="020F0502020204030204" pitchFamily="34" charset="0"/>
              </a:rPr>
              <a:t>We want to know if a multiple linear regression model can be constructed based on the research dataset.</a:t>
            </a:r>
          </a:p>
          <a:p>
            <a:r>
              <a:rPr lang="en-US" sz="2000" dirty="0">
                <a:effectLst/>
                <a:ea typeface="Calibri" panose="020F0502020204030204" pitchFamily="34" charset="0"/>
                <a:cs typeface="Calibri" panose="020F0502020204030204" pitchFamily="34" charset="0"/>
              </a:rPr>
              <a:t>The null hypothesis is: A predictive multiple linear regression model cannot be made from the research dataset. </a:t>
            </a:r>
          </a:p>
          <a:p>
            <a:r>
              <a:rPr lang="en-US" sz="2000" dirty="0">
                <a:effectLst/>
                <a:ea typeface="Calibri" panose="020F0502020204030204" pitchFamily="34" charset="0"/>
                <a:cs typeface="Calibri" panose="020F0502020204030204" pitchFamily="34" charset="0"/>
              </a:rPr>
              <a:t>The alternative hypothesis is: A predictive multiple linear regression model can be constructed from the research dataset at a model accuracy &gt;= 70%.</a:t>
            </a:r>
          </a:p>
        </p:txBody>
      </p:sp>
    </p:spTree>
    <p:extLst>
      <p:ext uri="{BB962C8B-B14F-4D97-AF65-F5344CB8AC3E}">
        <p14:creationId xmlns:p14="http://schemas.microsoft.com/office/powerpoint/2010/main" val="38912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71D-28C5-7445-AB4E-0BB05EEEABB1}"/>
              </a:ext>
            </a:extLst>
          </p:cNvPr>
          <p:cNvSpPr>
            <a:spLocks noGrp="1"/>
          </p:cNvSpPr>
          <p:nvPr>
            <p:ph type="title"/>
          </p:nvPr>
        </p:nvSpPr>
        <p:spPr/>
        <p:txBody>
          <a:bodyPr/>
          <a:lstStyle/>
          <a:p>
            <a:r>
              <a:rPr lang="en-US" dirty="0"/>
              <a:t>Summary of the data analysis process</a:t>
            </a:r>
          </a:p>
        </p:txBody>
      </p:sp>
      <p:sp>
        <p:nvSpPr>
          <p:cNvPr id="3" name="Text Placeholder 2">
            <a:extLst>
              <a:ext uri="{FF2B5EF4-FFF2-40B4-BE49-F238E27FC236}">
                <a16:creationId xmlns:a16="http://schemas.microsoft.com/office/drawing/2014/main" id="{C8017D15-4E25-A4A6-7D36-28CE6C5A67A9}"/>
              </a:ext>
            </a:extLst>
          </p:cNvPr>
          <p:cNvSpPr>
            <a:spLocks noGrp="1"/>
          </p:cNvSpPr>
          <p:nvPr>
            <p:ph type="body" idx="1"/>
          </p:nvPr>
        </p:nvSpPr>
        <p:spPr/>
        <p:txBody>
          <a:bodyPr/>
          <a:lstStyle/>
          <a:p>
            <a:r>
              <a:rPr lang="en-US" dirty="0"/>
              <a:t>How it was done</a:t>
            </a:r>
          </a:p>
        </p:txBody>
      </p:sp>
    </p:spTree>
    <p:extLst>
      <p:ext uri="{BB962C8B-B14F-4D97-AF65-F5344CB8AC3E}">
        <p14:creationId xmlns:p14="http://schemas.microsoft.com/office/powerpoint/2010/main" val="302038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B77-1298-026F-3BA6-41E4DB9EC2D9}"/>
              </a:ext>
            </a:extLst>
          </p:cNvPr>
          <p:cNvSpPr>
            <a:spLocks noGrp="1"/>
          </p:cNvSpPr>
          <p:nvPr>
            <p:ph type="title"/>
          </p:nvPr>
        </p:nvSpPr>
        <p:spPr/>
        <p:txBody>
          <a:bodyPr/>
          <a:lstStyle/>
          <a:p>
            <a:r>
              <a:rPr lang="en-US" dirty="0"/>
              <a:t>How it was done - preparation</a:t>
            </a:r>
          </a:p>
        </p:txBody>
      </p:sp>
      <p:sp>
        <p:nvSpPr>
          <p:cNvPr id="3" name="Content Placeholder 2">
            <a:extLst>
              <a:ext uri="{FF2B5EF4-FFF2-40B4-BE49-F238E27FC236}">
                <a16:creationId xmlns:a16="http://schemas.microsoft.com/office/drawing/2014/main" id="{FCA46143-A32E-92DF-D69D-29FB77E2483E}"/>
              </a:ext>
            </a:extLst>
          </p:cNvPr>
          <p:cNvSpPr>
            <a:spLocks noGrp="1"/>
          </p:cNvSpPr>
          <p:nvPr>
            <p:ph idx="1"/>
          </p:nvPr>
        </p:nvSpPr>
        <p:spPr/>
        <p:txBody>
          <a:bodyPr>
            <a:normAutofit/>
          </a:bodyPr>
          <a:lstStyle/>
          <a:p>
            <a:pPr marL="284163" marR="0" indent="-284163">
              <a:lnSpc>
                <a:spcPct val="107000"/>
              </a:lnSpc>
              <a:spcBef>
                <a:spcPts val="0"/>
              </a:spcBef>
              <a:spcAft>
                <a:spcPts val="800"/>
              </a:spcAft>
            </a:pPr>
            <a:r>
              <a:rPr lang="en-US" sz="2000" dirty="0">
                <a:effectLst/>
                <a:ea typeface="Calibri" panose="020F0502020204030204" pitchFamily="34" charset="0"/>
                <a:cs typeface="Calibri" panose="020F0502020204030204" pitchFamily="34" charset="0"/>
              </a:rPr>
              <a:t>The data analysis process included data extraction, preparation, and analysis. The R programming language was used for all processes.</a:t>
            </a:r>
          </a:p>
          <a:p>
            <a:pPr marL="284163" marR="0" indent="-284163">
              <a:lnSpc>
                <a:spcPct val="107000"/>
              </a:lnSpc>
              <a:spcBef>
                <a:spcPts val="0"/>
              </a:spcBef>
              <a:spcAft>
                <a:spcPts val="800"/>
              </a:spcAft>
            </a:pPr>
            <a:r>
              <a:rPr lang="en-US" sz="2000" dirty="0">
                <a:effectLst/>
                <a:ea typeface="Calibri" panose="020F0502020204030204" pitchFamily="34" charset="0"/>
                <a:cs typeface="Calibri" panose="020F0502020204030204" pitchFamily="34" charset="0"/>
              </a:rPr>
              <a:t>The data was downloaded from the Kaggle website at </a:t>
            </a:r>
            <a:r>
              <a:rPr lang="en-US" sz="2000" u="sng" dirty="0">
                <a:solidFill>
                  <a:srgbClr val="0563C1"/>
                </a:solidFill>
                <a:effectLst/>
                <a:ea typeface="Calibri" panose="020F0502020204030204" pitchFamily="34" charset="0"/>
                <a:cs typeface="Calibri" panose="020F0502020204030204" pitchFamily="34" charset="0"/>
                <a:hlinkClick r:id="rId2"/>
              </a:rPr>
              <a:t>https://www.kaggle.com/datasets/stefanoleone992/mutual-funds-and-etfs</a:t>
            </a:r>
            <a:r>
              <a:rPr lang="en-US" sz="2000" dirty="0">
                <a:effectLst/>
                <a:ea typeface="Calibri" panose="020F0502020204030204" pitchFamily="34" charset="0"/>
                <a:cs typeface="Calibri" panose="020F0502020204030204" pitchFamily="34" charset="0"/>
              </a:rPr>
              <a:t>. The dataset is made up of several CSV files. The file used for this study is “MutualFunds.csv.”</a:t>
            </a:r>
          </a:p>
          <a:p>
            <a:pPr marL="284163" marR="0" indent="-284163">
              <a:lnSpc>
                <a:spcPct val="107000"/>
              </a:lnSpc>
              <a:spcBef>
                <a:spcPts val="0"/>
              </a:spcBef>
              <a:spcAft>
                <a:spcPts val="800"/>
              </a:spcAft>
            </a:pPr>
            <a:r>
              <a:rPr lang="en-US" sz="2000" dirty="0">
                <a:effectLst/>
                <a:ea typeface="Calibri" panose="020F0502020204030204" pitchFamily="34" charset="0"/>
                <a:cs typeface="Calibri" panose="020F0502020204030204" pitchFamily="34" charset="0"/>
              </a:rPr>
              <a:t>The data was prepared by checking for and treating duplicates, missing values, and outliers. Duplicate values were deleted. Missing values were imputed in depending on the distribution of the variable. No outliers were found in the data.</a:t>
            </a:r>
          </a:p>
        </p:txBody>
      </p:sp>
    </p:spTree>
    <p:extLst>
      <p:ext uri="{BB962C8B-B14F-4D97-AF65-F5344CB8AC3E}">
        <p14:creationId xmlns:p14="http://schemas.microsoft.com/office/powerpoint/2010/main" val="56066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B77-1298-026F-3BA6-41E4DB9EC2D9}"/>
              </a:ext>
            </a:extLst>
          </p:cNvPr>
          <p:cNvSpPr>
            <a:spLocks noGrp="1"/>
          </p:cNvSpPr>
          <p:nvPr>
            <p:ph type="title"/>
          </p:nvPr>
        </p:nvSpPr>
        <p:spPr/>
        <p:txBody>
          <a:bodyPr/>
          <a:lstStyle/>
          <a:p>
            <a:r>
              <a:rPr lang="en-US" dirty="0"/>
              <a:t>Screenshot of data preparation</a:t>
            </a:r>
          </a:p>
        </p:txBody>
      </p:sp>
      <p:pic>
        <p:nvPicPr>
          <p:cNvPr id="8" name="Picture 7">
            <a:extLst>
              <a:ext uri="{FF2B5EF4-FFF2-40B4-BE49-F238E27FC236}">
                <a16:creationId xmlns:a16="http://schemas.microsoft.com/office/drawing/2014/main" id="{58053E98-BEBE-4891-7BB8-51A665FC0EF2}"/>
              </a:ext>
            </a:extLst>
          </p:cNvPr>
          <p:cNvPicPr>
            <a:picLocks noChangeAspect="1"/>
          </p:cNvPicPr>
          <p:nvPr/>
        </p:nvPicPr>
        <p:blipFill>
          <a:blip r:embed="rId2"/>
          <a:stretch>
            <a:fillRect/>
          </a:stretch>
        </p:blipFill>
        <p:spPr>
          <a:xfrm>
            <a:off x="581192" y="1993925"/>
            <a:ext cx="8314755" cy="4331924"/>
          </a:xfrm>
          <a:prstGeom prst="rect">
            <a:avLst/>
          </a:prstGeom>
        </p:spPr>
      </p:pic>
    </p:spTree>
    <p:extLst>
      <p:ext uri="{BB962C8B-B14F-4D97-AF65-F5344CB8AC3E}">
        <p14:creationId xmlns:p14="http://schemas.microsoft.com/office/powerpoint/2010/main" val="75501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8C16-03C2-BBEC-CF0B-CFC2F1AF7419}"/>
              </a:ext>
            </a:extLst>
          </p:cNvPr>
          <p:cNvSpPr>
            <a:spLocks noGrp="1"/>
          </p:cNvSpPr>
          <p:nvPr>
            <p:ph type="title"/>
          </p:nvPr>
        </p:nvSpPr>
        <p:spPr/>
        <p:txBody>
          <a:bodyPr/>
          <a:lstStyle/>
          <a:p>
            <a:r>
              <a:rPr lang="en-US" dirty="0"/>
              <a:t>Screenshot of data preparation</a:t>
            </a:r>
          </a:p>
        </p:txBody>
      </p:sp>
      <p:pic>
        <p:nvPicPr>
          <p:cNvPr id="7" name="Picture 6">
            <a:extLst>
              <a:ext uri="{FF2B5EF4-FFF2-40B4-BE49-F238E27FC236}">
                <a16:creationId xmlns:a16="http://schemas.microsoft.com/office/drawing/2014/main" id="{014F9E63-81F3-D44C-FE06-E2F35BF32D51}"/>
              </a:ext>
            </a:extLst>
          </p:cNvPr>
          <p:cNvPicPr>
            <a:picLocks noChangeAspect="1"/>
          </p:cNvPicPr>
          <p:nvPr/>
        </p:nvPicPr>
        <p:blipFill>
          <a:blip r:embed="rId2"/>
          <a:stretch>
            <a:fillRect/>
          </a:stretch>
        </p:blipFill>
        <p:spPr>
          <a:xfrm>
            <a:off x="581192" y="2028668"/>
            <a:ext cx="3743325" cy="4419600"/>
          </a:xfrm>
          <a:prstGeom prst="rect">
            <a:avLst/>
          </a:prstGeom>
        </p:spPr>
      </p:pic>
    </p:spTree>
    <p:extLst>
      <p:ext uri="{BB962C8B-B14F-4D97-AF65-F5344CB8AC3E}">
        <p14:creationId xmlns:p14="http://schemas.microsoft.com/office/powerpoint/2010/main" val="15384445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223</TotalTime>
  <Words>708</Words>
  <Application>Microsoft Office PowerPoint</Application>
  <PresentationFormat>Widescreen</PresentationFormat>
  <Paragraphs>49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Gill Sans MT</vt:lpstr>
      <vt:lpstr>Wingdings 2</vt:lpstr>
      <vt:lpstr>Dividend</vt:lpstr>
      <vt:lpstr>D214 Task #3: presentation of findings</vt:lpstr>
      <vt:lpstr>introduction</vt:lpstr>
      <vt:lpstr>About me and my background</vt:lpstr>
      <vt:lpstr>Problem and hypothesis</vt:lpstr>
      <vt:lpstr>What are we trying to do?</vt:lpstr>
      <vt:lpstr>Summary of the data analysis process</vt:lpstr>
      <vt:lpstr>How it was done - preparation</vt:lpstr>
      <vt:lpstr>Screenshot of data preparation</vt:lpstr>
      <vt:lpstr>Screenshot of data preparation</vt:lpstr>
      <vt:lpstr>Screenshot of data preparation</vt:lpstr>
      <vt:lpstr>Screenshot of data preparation</vt:lpstr>
      <vt:lpstr>Screenshot of data preparation</vt:lpstr>
      <vt:lpstr>Screenshot of data preparation</vt:lpstr>
      <vt:lpstr>How it was done - analysis</vt:lpstr>
      <vt:lpstr>Screenshot of data analysis</vt:lpstr>
      <vt:lpstr>Screenshot of data analysis</vt:lpstr>
      <vt:lpstr>PowerPoint Presentation</vt:lpstr>
      <vt:lpstr>Outline of the findings</vt:lpstr>
      <vt:lpstr>The results of the analysis</vt:lpstr>
      <vt:lpstr>Limitations of the techniques and tools</vt:lpstr>
      <vt:lpstr>Limitations during data preparation and analysis</vt:lpstr>
      <vt:lpstr>Summary of proposed actions</vt:lpstr>
      <vt:lpstr>recommendations</vt:lpstr>
      <vt:lpstr>Expected benefits of the study</vt:lpstr>
      <vt:lpstr>Who would find this useful?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D214 Task #3: presentation of findings</dc:title>
  <dc:creator>Raquel Ocasio</dc:creator>
  <cp:lastModifiedBy>Raquel Ocasio</cp:lastModifiedBy>
  <cp:revision>44</cp:revision>
  <dcterms:created xsi:type="dcterms:W3CDTF">2024-06-04T02:17:28Z</dcterms:created>
  <dcterms:modified xsi:type="dcterms:W3CDTF">2024-06-05T03:10:29Z</dcterms:modified>
</cp:coreProperties>
</file>