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9E1269-9DA9-4C30-B4AB-8099D204705A}">
  <a:tblStyle styleId="{A99E1269-9DA9-4C30-B4AB-8099D204705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3325FB0-8B66-4485-A5F7-0586A5630DD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4e0bfc4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4e0bfc4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4dd60afa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4dd60afa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4ecdf4f1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4ecdf4f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4dd60af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4dd60af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332d81a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332d81a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4dd60afa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4dd60afa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4f6d4a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4f6d4a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4dd60af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4dd60af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4dd60af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4dd60af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dd60af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4dd60af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3c202a34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3c202a34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4dd60afa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4dd60afa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4dd60af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4dd60af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3c202a3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3c202a3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3c202a34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3c202a34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Step two of our process involved building the dataset to train our models. But how we built the dataset was different depending on the type of model to train:</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ru">
                <a:solidFill>
                  <a:schemeClr val="dk1"/>
                </a:solidFill>
              </a:rPr>
              <a:t>For </a:t>
            </a:r>
            <a:r>
              <a:rPr b="1" lang="ru">
                <a:solidFill>
                  <a:schemeClr val="dk1"/>
                </a:solidFill>
              </a:rPr>
              <a:t>traditional methods</a:t>
            </a:r>
            <a:r>
              <a:rPr lang="ru">
                <a:solidFill>
                  <a:schemeClr val="dk1"/>
                </a:solidFill>
              </a:rPr>
              <a:t>, we represented each document as an array of lemmas. These lemmas were extracted from the CoNLL format by using the lemma field instead of the token form. This approach provided linguistic normalization, reducing variability in the data and improving model consistency.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ru">
                <a:solidFill>
                  <a:schemeClr val="dk1"/>
                </a:solidFill>
              </a:rPr>
              <a:t>For </a:t>
            </a:r>
            <a:r>
              <a:rPr b="1" lang="ru">
                <a:solidFill>
                  <a:schemeClr val="dk1"/>
                </a:solidFill>
              </a:rPr>
              <a:t>deep learning models</a:t>
            </a:r>
            <a:r>
              <a:rPr lang="ru">
                <a:solidFill>
                  <a:schemeClr val="dk1"/>
                </a:solidFill>
              </a:rPr>
              <a:t>, we created a custom vocabulary class to map tokens—based on the token forms from the CoNLL format—to unique indexes. Each document was then converted into an array of token indexes. To ensure efficient batch training, we padded all documents to a fixed maximum length.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ru">
                <a:solidFill>
                  <a:schemeClr val="dk1"/>
                </a:solidFill>
              </a:rPr>
              <a:t>For </a:t>
            </a:r>
            <a:r>
              <a:rPr b="1" lang="ru">
                <a:solidFill>
                  <a:schemeClr val="dk1"/>
                </a:solidFill>
              </a:rPr>
              <a:t>pre-trained BERT models</a:t>
            </a:r>
            <a:r>
              <a:rPr lang="ru">
                <a:solidFill>
                  <a:schemeClr val="dk1"/>
                </a:solidFill>
              </a:rPr>
              <a:t>, we utilized the Hugging Face BERT Tokenizer, which allowed us to process raw document data directly. This tokenizer automatically handled padding and truncation to a fixed maximum length and converted documents into token IDs compatible with the pre-trained BERT model.</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3c202a3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3c202a3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These are the models that we decided to implement: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solidFill>
                  <a:schemeClr val="dk1"/>
                </a:solidFill>
              </a:rPr>
              <a:t>SVM</a:t>
            </a:r>
            <a:r>
              <a:rPr lang="ru">
                <a:solidFill>
                  <a:schemeClr val="dk1"/>
                </a:solidFill>
              </a:rPr>
              <a:t> uses TF-IDF features with Scikit-learn. We extracted features with TfidfVectorizer and trained one binary classifier per label using OneVsRestClassifier.  It’s efficient for small datasets and works well with sparse features but struggles with scalability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ru">
                <a:solidFill>
                  <a:schemeClr val="dk1"/>
                </a:solidFill>
              </a:rPr>
              <a:t>LSTM </a:t>
            </a:r>
            <a:r>
              <a:rPr lang="ru">
                <a:solidFill>
                  <a:schemeClr val="dk1"/>
                </a:solidFill>
              </a:rPr>
              <a:t>takes tokenized indexes as input. We use the pytorch LSTM module and take the last hidden state as input into the classification head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ru">
                <a:solidFill>
                  <a:schemeClr val="dk1"/>
                </a:solidFill>
              </a:rPr>
              <a:t>Transformer </a:t>
            </a:r>
            <a:r>
              <a:rPr lang="ru">
                <a:solidFill>
                  <a:schemeClr val="dk1"/>
                </a:solidFill>
              </a:rPr>
              <a:t>we manually add a CLS learnable token, and we use the TransformerEncoder module from pytorch. the problem with this architecture is that we need lot of data for it to learn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BERT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3c202a3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3c202a3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uwel.tuwien.ac.at/user/view.php?id=206378&amp;course=67334" TargetMode="External"/><Relationship Id="rId4" Type="http://schemas.openxmlformats.org/officeDocument/2006/relationships/hyperlink" Target="https://tuwel.tuwien.ac.at/user/view.php?id=194153&amp;course=67334" TargetMode="External"/><Relationship Id="rId5" Type="http://schemas.openxmlformats.org/officeDocument/2006/relationships/hyperlink" Target="https://tuwel.tuwien.ac.at/user/view.php?id=182669&amp;course=67334" TargetMode="External"/><Relationship Id="rId6" Type="http://schemas.openxmlformats.org/officeDocument/2006/relationships/hyperlink" Target="https://tuwel.tuwien.ac.at/user/view.php?id=207782&amp;course=6733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20775"/>
            <a:ext cx="8520600" cy="12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ru" sz="2880"/>
              <a:t>NLP</a:t>
            </a:r>
            <a:endParaRPr sz="2880"/>
          </a:p>
          <a:p>
            <a:pPr indent="0" lvl="0" marL="0" rtl="0" algn="ctr">
              <a:spcBef>
                <a:spcPts val="0"/>
              </a:spcBef>
              <a:spcAft>
                <a:spcPts val="0"/>
              </a:spcAft>
              <a:buSzPts val="990"/>
              <a:buNone/>
            </a:pPr>
            <a:r>
              <a:rPr lang="ru" sz="2880"/>
              <a:t>Topic 3: Extraction of Narratives from Online News </a:t>
            </a:r>
            <a:endParaRPr sz="2880"/>
          </a:p>
          <a:p>
            <a:pPr indent="0" lvl="0" marL="0" rtl="0" algn="ctr">
              <a:spcBef>
                <a:spcPts val="0"/>
              </a:spcBef>
              <a:spcAft>
                <a:spcPts val="0"/>
              </a:spcAft>
              <a:buSzPts val="990"/>
              <a:buNone/>
            </a:pPr>
            <a:r>
              <a:rPr lang="ru" sz="2880"/>
              <a:t>‘propaganda detection’</a:t>
            </a:r>
            <a:endParaRPr sz="2880"/>
          </a:p>
        </p:txBody>
      </p:sp>
      <p:sp>
        <p:nvSpPr>
          <p:cNvPr id="55" name="Google Shape;55;p13"/>
          <p:cNvSpPr txBox="1"/>
          <p:nvPr>
            <p:ph idx="1" type="subTitle"/>
          </p:nvPr>
        </p:nvSpPr>
        <p:spPr>
          <a:xfrm>
            <a:off x="0" y="2529325"/>
            <a:ext cx="914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1800">
                <a:solidFill>
                  <a:schemeClr val="dk1"/>
                </a:solidFill>
              </a:rPr>
              <a:t>Subtask 2: Narrative Classification</a:t>
            </a:r>
            <a:endParaRPr sz="1800">
              <a:solidFill>
                <a:schemeClr val="dk1"/>
              </a:solidFill>
            </a:endParaRPr>
          </a:p>
          <a:p>
            <a:pPr indent="0" lvl="0" marL="0" rtl="0" algn="ctr">
              <a:spcBef>
                <a:spcPts val="0"/>
              </a:spcBef>
              <a:spcAft>
                <a:spcPts val="0"/>
              </a:spcAft>
              <a:buNone/>
            </a:pPr>
            <a:r>
              <a:rPr lang="ru" sz="1800">
                <a:solidFill>
                  <a:schemeClr val="dk1"/>
                </a:solidFill>
              </a:rPr>
              <a:t>Group 8 "Word Wizards"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ctr">
              <a:spcBef>
                <a:spcPts val="0"/>
              </a:spcBef>
              <a:spcAft>
                <a:spcPts val="0"/>
              </a:spcAft>
              <a:buNone/>
            </a:pPr>
            <a:r>
              <a:rPr lang="ru" sz="1600">
                <a:solidFill>
                  <a:schemeClr val="dk1"/>
                </a:solidFill>
                <a:uFill>
                  <a:noFill/>
                </a:uFill>
                <a:hlinkClick r:id="rId3">
                  <a:extLst>
                    <a:ext uri="{A12FA001-AC4F-418D-AE19-62706E023703}">
                      <ahyp:hlinkClr val="tx"/>
                    </a:ext>
                  </a:extLst>
                </a:hlinkClick>
              </a:rPr>
              <a:t>Denis Bugaenco</a:t>
            </a:r>
            <a:r>
              <a:rPr lang="ru" sz="1600"/>
              <a:t>	</a:t>
            </a:r>
            <a:r>
              <a:rPr lang="ru" sz="1600">
                <a:solidFill>
                  <a:schemeClr val="dk1"/>
                </a:solidFill>
                <a:uFill>
                  <a:noFill/>
                </a:uFill>
                <a:hlinkClick r:id="rId4">
                  <a:extLst>
                    <a:ext uri="{A12FA001-AC4F-418D-AE19-62706E023703}">
                      <ahyp:hlinkClr val="tx"/>
                    </a:ext>
                  </a:extLst>
                </a:hlinkClick>
              </a:rPr>
              <a:t>Iulia Mihaela Enache</a:t>
            </a:r>
            <a:r>
              <a:rPr lang="ru" sz="1600"/>
              <a:t>	</a:t>
            </a:r>
            <a:r>
              <a:rPr lang="ru" sz="1600">
                <a:solidFill>
                  <a:schemeClr val="dk1"/>
                </a:solidFill>
                <a:uFill>
                  <a:noFill/>
                </a:uFill>
                <a:hlinkClick r:id="rId5">
                  <a:extLst>
                    <a:ext uri="{A12FA001-AC4F-418D-AE19-62706E023703}">
                      <ahyp:hlinkClr val="tx"/>
                    </a:ext>
                  </a:extLst>
                </a:hlinkClick>
              </a:rPr>
              <a:t>Raquel Panadero Palenzuela</a:t>
            </a:r>
            <a:r>
              <a:rPr lang="ru" sz="1600"/>
              <a:t>	  </a:t>
            </a:r>
            <a:r>
              <a:rPr lang="ru" sz="1600">
                <a:solidFill>
                  <a:schemeClr val="dk1"/>
                </a:solidFill>
                <a:uFill>
                  <a:noFill/>
                </a:uFill>
                <a:hlinkClick r:id="rId6">
                  <a:extLst>
                    <a:ext uri="{A12FA001-AC4F-418D-AE19-62706E023703}">
                      <ahyp:hlinkClr val="tx"/>
                    </a:ext>
                  </a:extLst>
                </a:hlinkClick>
              </a:rPr>
              <a:t>Tatiana Beliaeva</a:t>
            </a:r>
            <a:endParaRPr sz="1600">
              <a:solidFill>
                <a:schemeClr val="dk1"/>
              </a:solidFill>
            </a:endParaRPr>
          </a:p>
          <a:p>
            <a:pPr indent="0" lvl="0" marL="0" rtl="0" algn="ctr">
              <a:spcBef>
                <a:spcPts val="0"/>
              </a:spcBef>
              <a:spcAft>
                <a:spcPts val="0"/>
              </a:spcAft>
              <a:buClr>
                <a:schemeClr val="dk1"/>
              </a:buClr>
              <a:buSzPts val="1100"/>
              <a:buFont typeface="Arial"/>
              <a:buNone/>
            </a:pPr>
            <a:r>
              <a:t/>
            </a:r>
            <a:endParaRPr sz="1800">
              <a:solidFill>
                <a:schemeClr val="dk1"/>
              </a:solidFill>
            </a:endParaRPr>
          </a:p>
          <a:p>
            <a:pPr indent="0" lvl="0" marL="0" rtl="0" algn="ctr">
              <a:spcBef>
                <a:spcPts val="0"/>
              </a:spcBef>
              <a:spcAft>
                <a:spcPts val="0"/>
              </a:spcAft>
              <a:buNone/>
            </a:pPr>
            <a:r>
              <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055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Baseline for russian data</a:t>
            </a:r>
            <a:endParaRPr sz="2220"/>
          </a:p>
        </p:txBody>
      </p:sp>
      <p:sp>
        <p:nvSpPr>
          <p:cNvPr id="114" name="Google Shape;114;p22"/>
          <p:cNvSpPr txBox="1"/>
          <p:nvPr>
            <p:ph idx="1" type="body"/>
          </p:nvPr>
        </p:nvSpPr>
        <p:spPr>
          <a:xfrm>
            <a:off x="375425" y="2810550"/>
            <a:ext cx="8520600" cy="2117400"/>
          </a:xfrm>
          <a:prstGeom prst="rect">
            <a:avLst/>
          </a:prstGeom>
        </p:spPr>
        <p:txBody>
          <a:bodyPr anchorCtr="0" anchor="t" bIns="91425" lIns="91425" spcFirstLastPara="1" rIns="91425" wrap="square" tIns="91425">
            <a:normAutofit/>
          </a:bodyPr>
          <a:lstStyle/>
          <a:p>
            <a:pPr indent="0" lvl="0" marL="0" rtl="0" algn="l">
              <a:lnSpc>
                <a:spcPct val="105000"/>
              </a:lnSpc>
              <a:spcBef>
                <a:spcPts val="1200"/>
              </a:spcBef>
              <a:spcAft>
                <a:spcPts val="0"/>
              </a:spcAft>
              <a:buNone/>
            </a:pPr>
            <a:r>
              <a:rPr lang="ru" sz="1300">
                <a:solidFill>
                  <a:schemeClr val="dk1"/>
                </a:solidFill>
              </a:rPr>
              <a:t>We also made changes in the </a:t>
            </a:r>
            <a:r>
              <a:rPr lang="ru" sz="1300">
                <a:solidFill>
                  <a:srgbClr val="188038"/>
                </a:solidFill>
                <a:latin typeface="Roboto Mono"/>
                <a:ea typeface="Roboto Mono"/>
                <a:cs typeface="Roboto Mono"/>
                <a:sym typeface="Roboto Mono"/>
              </a:rPr>
              <a:t>add_annotations</a:t>
            </a:r>
            <a:r>
              <a:rPr lang="ru" sz="1300">
                <a:solidFill>
                  <a:schemeClr val="dk1"/>
                </a:solidFill>
              </a:rPr>
              <a:t> function of </a:t>
            </a:r>
            <a:r>
              <a:rPr lang="ru" sz="1300">
                <a:solidFill>
                  <a:srgbClr val="188038"/>
                </a:solidFill>
                <a:latin typeface="Roboto Mono"/>
                <a:ea typeface="Roboto Mono"/>
                <a:cs typeface="Roboto Mono"/>
                <a:sym typeface="Roboto Mono"/>
              </a:rPr>
              <a:t>deepl_dataset.py</a:t>
            </a:r>
            <a:r>
              <a:rPr lang="ru" sz="1300">
                <a:solidFill>
                  <a:schemeClr val="dk1"/>
                </a:solidFill>
              </a:rPr>
              <a:t> to map </a:t>
            </a:r>
            <a:r>
              <a:rPr lang="ru" sz="1300">
                <a:solidFill>
                  <a:srgbClr val="188038"/>
                </a:solidFill>
                <a:latin typeface="Roboto Mono"/>
                <a:ea typeface="Roboto Mono"/>
                <a:cs typeface="Roboto Mono"/>
                <a:sym typeface="Roboto Mono"/>
              </a:rPr>
              <a:t>UA</a:t>
            </a:r>
            <a:r>
              <a:rPr lang="ru" sz="1300">
                <a:solidFill>
                  <a:schemeClr val="dk1"/>
                </a:solidFill>
              </a:rPr>
              <a:t> to </a:t>
            </a:r>
            <a:r>
              <a:rPr lang="ru" sz="1300">
                <a:solidFill>
                  <a:srgbClr val="188038"/>
                </a:solidFill>
                <a:latin typeface="Roboto Mono"/>
                <a:ea typeface="Roboto Mono"/>
                <a:cs typeface="Roboto Mono"/>
                <a:sym typeface="Roboto Mono"/>
              </a:rPr>
              <a:t>URW</a:t>
            </a:r>
            <a:r>
              <a:rPr lang="ru" sz="1300">
                <a:solidFill>
                  <a:schemeClr val="dk1"/>
                </a:solidFill>
              </a:rPr>
              <a:t> as a fallback topic and ensure proper file matching and annotation filtering for Russian-specific data. </a:t>
            </a:r>
            <a:endParaRPr sz="1300">
              <a:solidFill>
                <a:schemeClr val="dk1"/>
              </a:solidFill>
            </a:endParaRPr>
          </a:p>
          <a:p>
            <a:pPr indent="0" lvl="0" marL="0" rtl="0" algn="l">
              <a:lnSpc>
                <a:spcPct val="105000"/>
              </a:lnSpc>
              <a:spcBef>
                <a:spcPts val="1200"/>
              </a:spcBef>
              <a:spcAft>
                <a:spcPts val="1200"/>
              </a:spcAft>
              <a:buNone/>
            </a:pPr>
            <a:r>
              <a:rPr lang="ru" sz="1300">
                <a:solidFill>
                  <a:schemeClr val="dk1"/>
                </a:solidFill>
              </a:rPr>
              <a:t>The model effectively identifies key themes but struggles with overgeneralization and misclassification, particularly in underrepresented classes. Moderate F1 scores for prominent categories (e.g., 0.77 for Discrediting Ukraine) contrast with zeros in others.The weighted F1 score of 0.43 and low accuracy of 0.037 highlight the need for balanced data and refined training strategies.</a:t>
            </a:r>
            <a:endParaRPr sz="1300">
              <a:solidFill>
                <a:schemeClr val="dk1"/>
              </a:solidFill>
            </a:endParaRPr>
          </a:p>
        </p:txBody>
      </p:sp>
      <p:graphicFrame>
        <p:nvGraphicFramePr>
          <p:cNvPr id="115" name="Google Shape;115;p22"/>
          <p:cNvGraphicFramePr/>
          <p:nvPr/>
        </p:nvGraphicFramePr>
        <p:xfrm>
          <a:off x="375413" y="851875"/>
          <a:ext cx="3000000" cy="3000000"/>
        </p:xfrm>
        <a:graphic>
          <a:graphicData uri="http://schemas.openxmlformats.org/drawingml/2006/table">
            <a:tbl>
              <a:tblPr>
                <a:noFill/>
                <a:tableStyleId>{A99E1269-9DA9-4C30-B4AB-8099D204705A}</a:tableStyleId>
              </a:tblPr>
              <a:tblGrid>
                <a:gridCol w="792625"/>
                <a:gridCol w="905625"/>
                <a:gridCol w="2747825"/>
                <a:gridCol w="2173975"/>
                <a:gridCol w="1773100"/>
              </a:tblGrid>
              <a:tr h="327725">
                <a:tc>
                  <a:txBody>
                    <a:bodyPr/>
                    <a:lstStyle/>
                    <a:p>
                      <a:pPr indent="0" lvl="0" marL="0" rtl="0" algn="ctr">
                        <a:lnSpc>
                          <a:spcPct val="115000"/>
                        </a:lnSpc>
                        <a:spcBef>
                          <a:spcPts val="0"/>
                        </a:spcBef>
                        <a:spcAft>
                          <a:spcPts val="0"/>
                        </a:spcAft>
                        <a:buNone/>
                      </a:pPr>
                      <a:r>
                        <a:rPr b="1" lang="ru" sz="1100"/>
                        <a:t>Model</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Input</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Implementation</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Strengths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Weaknesses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13975">
                <a:tc>
                  <a:txBody>
                    <a:bodyPr/>
                    <a:lstStyle/>
                    <a:p>
                      <a:pPr indent="0" lvl="0" marL="0" rtl="0" algn="l">
                        <a:spcBef>
                          <a:spcPts val="0"/>
                        </a:spcBef>
                        <a:spcAft>
                          <a:spcPts val="0"/>
                        </a:spcAft>
                        <a:buNone/>
                      </a:pPr>
                      <a:r>
                        <a:rPr b="1" lang="ru" sz="1100"/>
                        <a:t>BERTRU</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100"/>
                        <a:t>Tokenized indexes + Positional Encoding + [CLS] token</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100"/>
                        <a:t>Library: Hugging Face Transformers</a:t>
                      </a:r>
                      <a:endParaRPr sz="1100"/>
                    </a:p>
                    <a:p>
                      <a:pPr indent="0" lvl="0" marL="0" marR="0" rtl="0" algn="l">
                        <a:spcBef>
                          <a:spcPts val="0"/>
                        </a:spcBef>
                        <a:spcAft>
                          <a:spcPts val="0"/>
                        </a:spcAft>
                        <a:buNone/>
                      </a:pPr>
                      <a:r>
                        <a:rPr lang="ru" sz="1100">
                          <a:solidFill>
                            <a:schemeClr val="dk1"/>
                          </a:solidFill>
                        </a:rPr>
                        <a:t>- Pre-trained model </a:t>
                      </a:r>
                      <a:r>
                        <a:rPr lang="ru" sz="1200">
                          <a:solidFill>
                            <a:srgbClr val="188038"/>
                          </a:solidFill>
                          <a:latin typeface="Roboto Mono"/>
                          <a:ea typeface="Roboto Mono"/>
                          <a:cs typeface="Roboto Mono"/>
                          <a:sym typeface="Roboto Mono"/>
                        </a:rPr>
                        <a:t>(</a:t>
                      </a:r>
                      <a:r>
                        <a:rPr lang="ru" sz="1100">
                          <a:solidFill>
                            <a:srgbClr val="188038"/>
                          </a:solidFill>
                          <a:latin typeface="Roboto Mono"/>
                          <a:ea typeface="Roboto Mono"/>
                          <a:cs typeface="Roboto Mono"/>
                          <a:sym typeface="Roboto Mono"/>
                        </a:rPr>
                        <a:t>DeepPavlov/rubert-base-cased</a:t>
                      </a:r>
                      <a:r>
                        <a:rPr lang="ru" sz="1000">
                          <a:solidFill>
                            <a:schemeClr val="dk1"/>
                          </a:solidFill>
                        </a:rPr>
                        <a:t>)</a:t>
                      </a:r>
                      <a:r>
                        <a:rPr lang="ru" sz="1100">
                          <a:solidFill>
                            <a:schemeClr val="dk1"/>
                          </a:solidFill>
                        </a:rPr>
                        <a:t> initialized with </a:t>
                      </a:r>
                      <a:r>
                        <a:rPr lang="ru" sz="1100">
                          <a:solidFill>
                            <a:srgbClr val="188038"/>
                          </a:solidFill>
                          <a:latin typeface="Roboto Mono"/>
                          <a:ea typeface="Roboto Mono"/>
                          <a:cs typeface="Roboto Mono"/>
                          <a:sym typeface="Roboto Mono"/>
                        </a:rPr>
                        <a:t>AutoModelForSequenceClassification</a:t>
                      </a:r>
                      <a:r>
                        <a:rPr lang="ru" sz="1100">
                          <a:solidFill>
                            <a:schemeClr val="dk1"/>
                          </a:solidFill>
                        </a:rPr>
                        <a:t> for</a:t>
                      </a:r>
                      <a:r>
                        <a:rPr lang="ru" sz="1200">
                          <a:solidFill>
                            <a:srgbClr val="188038"/>
                          </a:solidFill>
                          <a:latin typeface="Roboto Mono"/>
                          <a:ea typeface="Roboto Mono"/>
                          <a:cs typeface="Roboto Mono"/>
                          <a:sym typeface="Roboto Mono"/>
                        </a:rPr>
                        <a:t> multi-label classification</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98450" lvl="0" marL="457200" rtl="0" algn="l">
                        <a:spcBef>
                          <a:spcPts val="0"/>
                        </a:spcBef>
                        <a:spcAft>
                          <a:spcPts val="0"/>
                        </a:spcAft>
                        <a:buSzPts val="1100"/>
                        <a:buChar char="-"/>
                      </a:pPr>
                      <a:r>
                        <a:rPr lang="ru" sz="1100"/>
                        <a:t>Tailored for Russian texts, effective for specific narratives</a:t>
                      </a:r>
                      <a:endParaRPr sz="1100"/>
                    </a:p>
                    <a:p>
                      <a:pPr indent="-298450" lvl="0" marL="457200" rtl="0" algn="l">
                        <a:spcBef>
                          <a:spcPts val="0"/>
                        </a:spcBef>
                        <a:spcAft>
                          <a:spcPts val="0"/>
                        </a:spcAft>
                        <a:buSzPts val="1100"/>
                        <a:buChar char="-"/>
                      </a:pPr>
                      <a:r>
                        <a:rPr lang="ru" sz="1100">
                          <a:solidFill>
                            <a:schemeClr val="dk1"/>
                          </a:solidFill>
                        </a:rPr>
                        <a:t>Leverages language-specific pre-trained knowledge</a:t>
                      </a:r>
                      <a:endParaRPr sz="1100">
                        <a:solidFill>
                          <a:schemeClr val="dk1"/>
                        </a:solidFill>
                      </a:endParaRPr>
                    </a:p>
                    <a:p>
                      <a:pPr indent="0" lvl="0" marL="457200" rtl="0" algn="l">
                        <a:spcBef>
                          <a:spcPts val="0"/>
                        </a:spcBef>
                        <a:spcAft>
                          <a:spcPts val="0"/>
                        </a:spcAft>
                        <a:buNone/>
                      </a:pPr>
                      <a:r>
                        <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98450" lvl="0" marL="457200" rtl="0" algn="l">
                        <a:spcBef>
                          <a:spcPts val="0"/>
                        </a:spcBef>
                        <a:spcAft>
                          <a:spcPts val="0"/>
                        </a:spcAft>
                        <a:buSzPts val="1100"/>
                        <a:buChar char="-"/>
                      </a:pPr>
                      <a:r>
                        <a:rPr lang="ru" sz="1100"/>
                        <a:t>Over-labels</a:t>
                      </a:r>
                      <a:endParaRPr sz="1100"/>
                    </a:p>
                    <a:p>
                      <a:pPr indent="-298450" lvl="0" marL="457200" rtl="0" algn="l">
                        <a:spcBef>
                          <a:spcPts val="0"/>
                        </a:spcBef>
                        <a:spcAft>
                          <a:spcPts val="0"/>
                        </a:spcAft>
                        <a:buSzPts val="1100"/>
                        <a:buChar char="-"/>
                      </a:pPr>
                      <a:r>
                        <a:rPr lang="ru" sz="1100">
                          <a:solidFill>
                            <a:schemeClr val="dk1"/>
                          </a:solidFill>
                        </a:rPr>
                        <a:t>Needs better data and refinement for task-specific tuning</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91975" y="757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800"/>
              <a:t>Baseline results for English - Subtask 2 from the SemEval 2025 leaderboard</a:t>
            </a:r>
            <a:endParaRPr sz="1800"/>
          </a:p>
        </p:txBody>
      </p:sp>
      <p:graphicFrame>
        <p:nvGraphicFramePr>
          <p:cNvPr id="121" name="Google Shape;121;p23"/>
          <p:cNvGraphicFramePr/>
          <p:nvPr/>
        </p:nvGraphicFramePr>
        <p:xfrm>
          <a:off x="491975" y="1495850"/>
          <a:ext cx="3000000" cy="3000000"/>
        </p:xfrm>
        <a:graphic>
          <a:graphicData uri="http://schemas.openxmlformats.org/drawingml/2006/table">
            <a:tbl>
              <a:tblPr>
                <a:noFill/>
                <a:tableStyleId>{A99E1269-9DA9-4C30-B4AB-8099D204705A}</a:tableStyleId>
              </a:tblPr>
              <a:tblGrid>
                <a:gridCol w="437475"/>
                <a:gridCol w="2536150"/>
                <a:gridCol w="1307400"/>
                <a:gridCol w="1480300"/>
                <a:gridCol w="1112925"/>
                <a:gridCol w="1285800"/>
              </a:tblGrid>
              <a:tr h="659100">
                <a:tc>
                  <a:txBody>
                    <a:bodyPr/>
                    <a:lstStyle/>
                    <a:p>
                      <a:pPr indent="0" lvl="0" marL="0" rtl="0" algn="ctr">
                        <a:lnSpc>
                          <a:spcPct val="115000"/>
                        </a:lnSpc>
                        <a:spcBef>
                          <a:spcPts val="0"/>
                        </a:spcBef>
                        <a:spcAft>
                          <a:spcPts val="0"/>
                        </a:spcAft>
                        <a:buNone/>
                      </a:pPr>
                      <a:r>
                        <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Model</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F1 Macro Coarse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F1 Std. Dev. Coarse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F1 Macro Fine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F1 Std. Dev. Fine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675">
                <a:tc>
                  <a:txBody>
                    <a:bodyPr/>
                    <a:lstStyle/>
                    <a:p>
                      <a:pPr indent="0" lvl="0" marL="0" rtl="0" algn="l">
                        <a:spcBef>
                          <a:spcPts val="0"/>
                        </a:spcBef>
                        <a:spcAft>
                          <a:spcPts val="0"/>
                        </a:spcAft>
                        <a:buNone/>
                      </a:pPr>
                      <a:r>
                        <a:rPr lang="ru" sz="1300"/>
                        <a:t>1</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LSTM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0.19400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0.21300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0.26800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0.44300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3625">
                <a:tc>
                  <a:txBody>
                    <a:bodyPr/>
                    <a:lstStyle/>
                    <a:p>
                      <a:pPr indent="0" lvl="0" marL="0" rtl="0" algn="l">
                        <a:spcBef>
                          <a:spcPts val="0"/>
                        </a:spcBef>
                        <a:spcAft>
                          <a:spcPts val="0"/>
                        </a:spcAft>
                        <a:buNone/>
                      </a:pPr>
                      <a:r>
                        <a:rPr lang="ru" sz="1300"/>
                        <a:t>2</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LSTM EN+BG (translated)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0.20900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0.23100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0.19400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0.36100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675">
                <a:tc>
                  <a:txBody>
                    <a:bodyPr/>
                    <a:lstStyle/>
                    <a:p>
                      <a:pPr indent="0" lvl="0" marL="0" rtl="0" algn="l">
                        <a:spcBef>
                          <a:spcPts val="0"/>
                        </a:spcBef>
                        <a:spcAft>
                          <a:spcPts val="0"/>
                        </a:spcAft>
                        <a:buNone/>
                      </a:pPr>
                      <a:r>
                        <a:rPr lang="ru" sz="1300"/>
                        <a:t>3</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LSTM EN+HI (translated)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0.22600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0.27600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0.06700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0.18100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675">
                <a:tc>
                  <a:txBody>
                    <a:bodyPr/>
                    <a:lstStyle/>
                    <a:p>
                      <a:pPr indent="0" lvl="0" marL="0" rtl="0" algn="l">
                        <a:spcBef>
                          <a:spcPts val="0"/>
                        </a:spcBef>
                        <a:spcAft>
                          <a:spcPts val="0"/>
                        </a:spcAft>
                        <a:buNone/>
                      </a:pPr>
                      <a:r>
                        <a:rPr lang="ru" sz="1300"/>
                        <a:t>4</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SVM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0.22400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0.25000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0.19900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0.32000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675">
                <a:tc>
                  <a:txBody>
                    <a:bodyPr/>
                    <a:lstStyle/>
                    <a:p>
                      <a:pPr indent="0" lvl="0" marL="0" rtl="0" algn="l">
                        <a:spcBef>
                          <a:spcPts val="0"/>
                        </a:spcBef>
                        <a:spcAft>
                          <a:spcPts val="0"/>
                        </a:spcAft>
                        <a:buNone/>
                      </a:pPr>
                      <a:r>
                        <a:rPr lang="ru" sz="1300"/>
                        <a:t>5</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Basic Transformer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0.22300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0.21100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0.16000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0.20700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2" name="Google Shape;122;p23"/>
          <p:cNvSpPr txBox="1"/>
          <p:nvPr>
            <p:ph type="title"/>
          </p:nvPr>
        </p:nvSpPr>
        <p:spPr>
          <a:xfrm>
            <a:off x="311700" y="1847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Evaluation</a:t>
            </a:r>
            <a:endParaRPr sz="22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Quantitative Evaluation</a:t>
            </a:r>
            <a:endParaRPr/>
          </a:p>
        </p:txBody>
      </p:sp>
      <p:graphicFrame>
        <p:nvGraphicFramePr>
          <p:cNvPr id="128" name="Google Shape;128;p24"/>
          <p:cNvGraphicFramePr/>
          <p:nvPr/>
        </p:nvGraphicFramePr>
        <p:xfrm>
          <a:off x="311688" y="1875850"/>
          <a:ext cx="3000000" cy="3000000"/>
        </p:xfrm>
        <a:graphic>
          <a:graphicData uri="http://schemas.openxmlformats.org/drawingml/2006/table">
            <a:tbl>
              <a:tblPr>
                <a:noFill/>
                <a:tableStyleId>{A99E1269-9DA9-4C30-B4AB-8099D204705A}</a:tableStyleId>
              </a:tblPr>
              <a:tblGrid>
                <a:gridCol w="387175"/>
                <a:gridCol w="1487850"/>
                <a:gridCol w="683050"/>
                <a:gridCol w="838225"/>
                <a:gridCol w="864000"/>
              </a:tblGrid>
              <a:tr h="584175">
                <a:tc>
                  <a:txBody>
                    <a:bodyPr/>
                    <a:lstStyle/>
                    <a:p>
                      <a:pPr indent="0" lvl="0" marL="0" rtl="0" algn="ctr">
                        <a:lnSpc>
                          <a:spcPct val="115000"/>
                        </a:lnSpc>
                        <a:spcBef>
                          <a:spcPts val="0"/>
                        </a:spcBef>
                        <a:spcAft>
                          <a:spcPts val="0"/>
                        </a:spcAft>
                        <a:buNone/>
                      </a:pPr>
                      <a:r>
                        <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Model</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Micro F1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Weighted F1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Accuracy</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675">
                <a:tc>
                  <a:txBody>
                    <a:bodyPr/>
                    <a:lstStyle/>
                    <a:p>
                      <a:pPr indent="0" lvl="0" marL="0" rtl="0" algn="l">
                        <a:spcBef>
                          <a:spcPts val="0"/>
                        </a:spcBef>
                        <a:spcAft>
                          <a:spcPts val="0"/>
                        </a:spcAft>
                        <a:buNone/>
                      </a:pPr>
                      <a:r>
                        <a:rPr lang="ru" sz="1300"/>
                        <a:t>1</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BERT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0.46</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0.38</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0.44</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3925">
                <a:tc>
                  <a:txBody>
                    <a:bodyPr/>
                    <a:lstStyle/>
                    <a:p>
                      <a:pPr indent="0" lvl="0" marL="0" rtl="0" algn="l">
                        <a:spcBef>
                          <a:spcPts val="0"/>
                        </a:spcBef>
                        <a:spcAft>
                          <a:spcPts val="0"/>
                        </a:spcAft>
                        <a:buNone/>
                      </a:pPr>
                      <a:r>
                        <a:rPr lang="ru" sz="1300"/>
                        <a:t>2</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Long Short-Term Memory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0.40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0.62</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3925">
                <a:tc>
                  <a:txBody>
                    <a:bodyPr/>
                    <a:lstStyle/>
                    <a:p>
                      <a:pPr indent="0" lvl="0" marL="0" rtl="0" algn="l">
                        <a:spcBef>
                          <a:spcPts val="0"/>
                        </a:spcBef>
                        <a:spcAft>
                          <a:spcPts val="0"/>
                        </a:spcAft>
                        <a:buNone/>
                      </a:pPr>
                      <a:r>
                        <a:rPr lang="ru" sz="1300"/>
                        <a:t>3</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Support Vector Machine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0.40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0.56</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0.23</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675">
                <a:tc>
                  <a:txBody>
                    <a:bodyPr/>
                    <a:lstStyle/>
                    <a:p>
                      <a:pPr indent="0" lvl="0" marL="0" rtl="0" algn="l">
                        <a:spcBef>
                          <a:spcPts val="0"/>
                        </a:spcBef>
                        <a:spcAft>
                          <a:spcPts val="0"/>
                        </a:spcAft>
                        <a:buNone/>
                      </a:pPr>
                      <a:r>
                        <a:rPr lang="ru" sz="1300"/>
                        <a:t>4</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Transformer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0.35</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0.62</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9" name="Google Shape;129;p24"/>
          <p:cNvSpPr txBox="1"/>
          <p:nvPr>
            <p:ph type="title"/>
          </p:nvPr>
        </p:nvSpPr>
        <p:spPr>
          <a:xfrm>
            <a:off x="491975" y="923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solidFill>
                  <a:srgbClr val="000000"/>
                </a:solidFill>
              </a:rPr>
              <a:t>For a better </a:t>
            </a:r>
            <a:r>
              <a:rPr lang="ru" sz="1800">
                <a:solidFill>
                  <a:srgbClr val="000000"/>
                </a:solidFill>
              </a:rPr>
              <a:t>interpretability</a:t>
            </a:r>
            <a:r>
              <a:rPr lang="ru" sz="1800">
                <a:solidFill>
                  <a:srgbClr val="000000"/>
                </a:solidFill>
              </a:rPr>
              <a:t>, the quantitative analysis of the implemented models is divided into two macro-categories: Climate Change ( CC) and War in Ukraine (UA).</a:t>
            </a:r>
            <a:endParaRPr sz="1800"/>
          </a:p>
        </p:txBody>
      </p:sp>
      <p:graphicFrame>
        <p:nvGraphicFramePr>
          <p:cNvPr id="130" name="Google Shape;130;p24"/>
          <p:cNvGraphicFramePr/>
          <p:nvPr/>
        </p:nvGraphicFramePr>
        <p:xfrm>
          <a:off x="4682463" y="1875850"/>
          <a:ext cx="3000000" cy="3000000"/>
        </p:xfrm>
        <a:graphic>
          <a:graphicData uri="http://schemas.openxmlformats.org/drawingml/2006/table">
            <a:tbl>
              <a:tblPr>
                <a:noFill/>
                <a:tableStyleId>{A99E1269-9DA9-4C30-B4AB-8099D204705A}</a:tableStyleId>
              </a:tblPr>
              <a:tblGrid>
                <a:gridCol w="382850"/>
                <a:gridCol w="1471200"/>
                <a:gridCol w="691875"/>
                <a:gridCol w="812425"/>
                <a:gridCol w="875650"/>
              </a:tblGrid>
              <a:tr h="578850">
                <a:tc>
                  <a:txBody>
                    <a:bodyPr/>
                    <a:lstStyle/>
                    <a:p>
                      <a:pPr indent="0" lvl="0" marL="0" rtl="0" algn="ctr">
                        <a:lnSpc>
                          <a:spcPct val="115000"/>
                        </a:lnSpc>
                        <a:spcBef>
                          <a:spcPts val="0"/>
                        </a:spcBef>
                        <a:spcAft>
                          <a:spcPts val="0"/>
                        </a:spcAft>
                        <a:buNone/>
                      </a:pPr>
                      <a:r>
                        <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Model</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Micro F1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Weighted F1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t>Accuracy</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2825">
                <a:tc>
                  <a:txBody>
                    <a:bodyPr/>
                    <a:lstStyle/>
                    <a:p>
                      <a:pPr indent="0" lvl="0" marL="0" rtl="0" algn="l">
                        <a:spcBef>
                          <a:spcPts val="0"/>
                        </a:spcBef>
                        <a:spcAft>
                          <a:spcPts val="0"/>
                        </a:spcAft>
                        <a:buNone/>
                      </a:pPr>
                      <a:r>
                        <a:rPr lang="ru" sz="1300"/>
                        <a:t>1</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BERT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0.40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0.27</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0.51</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17975">
                <a:tc>
                  <a:txBody>
                    <a:bodyPr/>
                    <a:lstStyle/>
                    <a:p>
                      <a:pPr indent="0" lvl="0" marL="0" rtl="0" algn="l">
                        <a:spcBef>
                          <a:spcPts val="0"/>
                        </a:spcBef>
                        <a:spcAft>
                          <a:spcPts val="0"/>
                        </a:spcAft>
                        <a:buNone/>
                      </a:pPr>
                      <a:r>
                        <a:rPr lang="ru" sz="1300"/>
                        <a:t>2</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Support Vector Machine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0.28</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0.17</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2825">
                <a:tc>
                  <a:txBody>
                    <a:bodyPr/>
                    <a:lstStyle/>
                    <a:p>
                      <a:pPr indent="0" lvl="0" marL="0" rtl="0" algn="l">
                        <a:spcBef>
                          <a:spcPts val="0"/>
                        </a:spcBef>
                        <a:spcAft>
                          <a:spcPts val="0"/>
                        </a:spcAft>
                        <a:buNone/>
                      </a:pPr>
                      <a:r>
                        <a:rPr lang="ru" sz="1300"/>
                        <a:t>3</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Long Short-Term Memory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0.27</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0.13</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2825">
                <a:tc>
                  <a:txBody>
                    <a:bodyPr/>
                    <a:lstStyle/>
                    <a:p>
                      <a:pPr indent="0" lvl="0" marL="0" rtl="0" algn="l">
                        <a:spcBef>
                          <a:spcPts val="0"/>
                        </a:spcBef>
                        <a:spcAft>
                          <a:spcPts val="0"/>
                        </a:spcAft>
                        <a:buNone/>
                      </a:pPr>
                      <a:r>
                        <a:rPr lang="ru" sz="1300"/>
                        <a:t>4</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Transformer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0.27</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0.15</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 sz="1300"/>
                        <a:t>0.00</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1" name="Google Shape;131;p24"/>
          <p:cNvSpPr txBox="1"/>
          <p:nvPr/>
        </p:nvSpPr>
        <p:spPr>
          <a:xfrm>
            <a:off x="1640375" y="1495850"/>
            <a:ext cx="22698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chemeClr val="dk1"/>
                </a:solidFill>
              </a:rPr>
              <a:t>Climate Change ( CC)</a:t>
            </a:r>
            <a:endParaRPr b="1">
              <a:solidFill>
                <a:schemeClr val="dk2"/>
              </a:solidFill>
            </a:endParaRPr>
          </a:p>
        </p:txBody>
      </p:sp>
      <p:sp>
        <p:nvSpPr>
          <p:cNvPr id="132" name="Google Shape;132;p24"/>
          <p:cNvSpPr txBox="1"/>
          <p:nvPr/>
        </p:nvSpPr>
        <p:spPr>
          <a:xfrm>
            <a:off x="5711900" y="1495850"/>
            <a:ext cx="2045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chemeClr val="dk1"/>
                </a:solidFill>
              </a:rPr>
              <a:t>War in Ukraine (UA)</a:t>
            </a:r>
            <a:endParaRPr b="1">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1636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Qualitative Evaluation</a:t>
            </a:r>
            <a:endParaRPr sz="2220"/>
          </a:p>
        </p:txBody>
      </p:sp>
      <p:sp>
        <p:nvSpPr>
          <p:cNvPr id="138" name="Google Shape;138;p25"/>
          <p:cNvSpPr txBox="1"/>
          <p:nvPr>
            <p:ph idx="1" type="body"/>
          </p:nvPr>
        </p:nvSpPr>
        <p:spPr>
          <a:xfrm>
            <a:off x="311700" y="6857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350">
                <a:solidFill>
                  <a:schemeClr val="dk1"/>
                </a:solidFill>
                <a:highlight>
                  <a:srgbClr val="FFFFFF"/>
                </a:highlight>
              </a:rPr>
              <a:t>For example let's take the predictions of all models for this text </a:t>
            </a:r>
            <a:r>
              <a:rPr b="1" lang="ru" sz="1350">
                <a:solidFill>
                  <a:schemeClr val="dk1"/>
                </a:solidFill>
                <a:highlight>
                  <a:srgbClr val="FFFFFF"/>
                </a:highlight>
              </a:rPr>
              <a:t>EN_CC_100093</a:t>
            </a:r>
            <a:endParaRPr b="1" sz="1350">
              <a:solidFill>
                <a:schemeClr val="dk1"/>
              </a:solidFill>
              <a:highlight>
                <a:srgbClr val="FFFFFF"/>
              </a:highlight>
            </a:endParaRPr>
          </a:p>
          <a:p>
            <a:pPr indent="0" lvl="0" marL="0" rtl="0" algn="l">
              <a:lnSpc>
                <a:spcPct val="100000"/>
              </a:lnSpc>
              <a:spcBef>
                <a:spcPts val="600"/>
              </a:spcBef>
              <a:spcAft>
                <a:spcPts val="0"/>
              </a:spcAft>
              <a:buNone/>
            </a:pPr>
            <a:r>
              <a:rPr b="1" lang="ru" sz="1350">
                <a:solidFill>
                  <a:schemeClr val="dk1"/>
                </a:solidFill>
                <a:highlight>
                  <a:srgbClr val="FFFFFF"/>
                </a:highlight>
              </a:rPr>
              <a:t>Text Summary</a:t>
            </a:r>
            <a:r>
              <a:rPr lang="ru" sz="1350">
                <a:solidFill>
                  <a:schemeClr val="dk1"/>
                </a:solidFill>
                <a:highlight>
                  <a:srgbClr val="FFFFFF"/>
                </a:highlight>
              </a:rPr>
              <a:t> The text focuses on discussions at the World Economic Forum (WEF) on "Disease X," covering topics like global health surveillance, private-sector involvement, and international cooperation through the WHO. It includes quotes from key figures, criticisms of international processes, and mentions of controversies, such as supposed WHO voting issues and critiques of AstraZeneca’s vaccine development.</a:t>
            </a:r>
            <a:endParaRPr b="1" sz="1350">
              <a:solidFill>
                <a:schemeClr val="dk1"/>
              </a:solidFill>
              <a:highlight>
                <a:srgbClr val="FFFFFF"/>
              </a:highlight>
            </a:endParaRPr>
          </a:p>
          <a:p>
            <a:pPr indent="0" lvl="0" marL="0" rtl="0" algn="l">
              <a:lnSpc>
                <a:spcPct val="100000"/>
              </a:lnSpc>
              <a:spcBef>
                <a:spcPts val="600"/>
              </a:spcBef>
              <a:spcAft>
                <a:spcPts val="0"/>
              </a:spcAft>
              <a:buNone/>
            </a:pPr>
            <a:r>
              <a:rPr b="1" lang="ru" sz="1350">
                <a:solidFill>
                  <a:schemeClr val="dk1"/>
                </a:solidFill>
                <a:highlight>
                  <a:srgbClr val="FFFFFF"/>
                </a:highlight>
              </a:rPr>
              <a:t>True labels : </a:t>
            </a:r>
            <a:r>
              <a:rPr lang="ru" sz="1350">
                <a:solidFill>
                  <a:schemeClr val="dk1"/>
                </a:solidFill>
                <a:highlight>
                  <a:srgbClr val="FFFFFF"/>
                </a:highlight>
              </a:rPr>
              <a:t>Other Other</a:t>
            </a:r>
            <a:endParaRPr sz="1350">
              <a:solidFill>
                <a:schemeClr val="dk1"/>
              </a:solidFill>
              <a:highlight>
                <a:srgbClr val="FFFFFF"/>
              </a:highlight>
            </a:endParaRPr>
          </a:p>
          <a:p>
            <a:pPr indent="0" lvl="0" marL="0" rtl="0" algn="l">
              <a:spcBef>
                <a:spcPts val="600"/>
              </a:spcBef>
              <a:spcAft>
                <a:spcPts val="1200"/>
              </a:spcAft>
              <a:buNone/>
            </a:pPr>
            <a:r>
              <a:t/>
            </a:r>
            <a:endParaRPr sz="1050">
              <a:solidFill>
                <a:schemeClr val="dk1"/>
              </a:solidFill>
              <a:highlight>
                <a:srgbClr val="FFFFFF"/>
              </a:highlight>
            </a:endParaRPr>
          </a:p>
        </p:txBody>
      </p:sp>
      <p:graphicFrame>
        <p:nvGraphicFramePr>
          <p:cNvPr id="139" name="Google Shape;139;p25"/>
          <p:cNvGraphicFramePr/>
          <p:nvPr/>
        </p:nvGraphicFramePr>
        <p:xfrm>
          <a:off x="223700" y="2255100"/>
          <a:ext cx="3000000" cy="3000000"/>
        </p:xfrm>
        <a:graphic>
          <a:graphicData uri="http://schemas.openxmlformats.org/drawingml/2006/table">
            <a:tbl>
              <a:tblPr>
                <a:noFill/>
                <a:tableStyleId>{D3325FB0-8B66-4485-A5F7-0586A5630DD6}</a:tableStyleId>
              </a:tblPr>
              <a:tblGrid>
                <a:gridCol w="2239150"/>
                <a:gridCol w="1452500"/>
                <a:gridCol w="1488625"/>
                <a:gridCol w="3516325"/>
              </a:tblGrid>
              <a:tr h="399475">
                <a:tc>
                  <a:txBody>
                    <a:bodyPr/>
                    <a:lstStyle/>
                    <a:p>
                      <a:pPr indent="0" lvl="0" marL="0" rtl="0" algn="l">
                        <a:spcBef>
                          <a:spcPts val="0"/>
                        </a:spcBef>
                        <a:spcAft>
                          <a:spcPts val="0"/>
                        </a:spcAft>
                        <a:buNone/>
                      </a:pPr>
                      <a:r>
                        <a:rPr lang="ru"/>
                        <a:t>LSTM</a:t>
                      </a:r>
                      <a:endParaRPr/>
                    </a:p>
                  </a:txBody>
                  <a:tcPr marT="91425" marB="91425" marR="91425" marL="91425"/>
                </a:tc>
                <a:tc>
                  <a:txBody>
                    <a:bodyPr/>
                    <a:lstStyle/>
                    <a:p>
                      <a:pPr indent="0" lvl="0" marL="0" rtl="0" algn="l">
                        <a:spcBef>
                          <a:spcPts val="0"/>
                        </a:spcBef>
                        <a:spcAft>
                          <a:spcPts val="0"/>
                        </a:spcAft>
                        <a:buNone/>
                      </a:pPr>
                      <a:r>
                        <a:rPr lang="ru"/>
                        <a:t>SVM</a:t>
                      </a:r>
                      <a:endParaRPr/>
                    </a:p>
                  </a:txBody>
                  <a:tcPr marT="91425" marB="91425" marR="91425" marL="91425"/>
                </a:tc>
                <a:tc>
                  <a:txBody>
                    <a:bodyPr/>
                    <a:lstStyle/>
                    <a:p>
                      <a:pPr indent="0" lvl="0" marL="0" rtl="0" algn="l">
                        <a:spcBef>
                          <a:spcPts val="0"/>
                        </a:spcBef>
                        <a:spcAft>
                          <a:spcPts val="0"/>
                        </a:spcAft>
                        <a:buNone/>
                      </a:pPr>
                      <a:r>
                        <a:rPr lang="ru"/>
                        <a:t>BERT</a:t>
                      </a:r>
                      <a:endParaRPr/>
                    </a:p>
                  </a:txBody>
                  <a:tcPr marT="91425" marB="91425" marR="91425" marL="91425"/>
                </a:tc>
                <a:tc>
                  <a:txBody>
                    <a:bodyPr/>
                    <a:lstStyle/>
                    <a:p>
                      <a:pPr indent="0" lvl="0" marL="0" rtl="0" algn="l">
                        <a:spcBef>
                          <a:spcPts val="0"/>
                        </a:spcBef>
                        <a:spcAft>
                          <a:spcPts val="0"/>
                        </a:spcAft>
                        <a:buNone/>
                      </a:pPr>
                      <a:r>
                        <a:rPr lang="ru"/>
                        <a:t>Transformer</a:t>
                      </a:r>
                      <a:endParaRPr/>
                    </a:p>
                  </a:txBody>
                  <a:tcPr marT="91425" marB="91425" marR="91425" marL="91425"/>
                </a:tc>
              </a:tr>
              <a:tr h="2128125">
                <a:tc>
                  <a:txBody>
                    <a:bodyPr/>
                    <a:lstStyle/>
                    <a:p>
                      <a:pPr indent="-295275" lvl="0" marL="457200" rtl="0" algn="l">
                        <a:lnSpc>
                          <a:spcPct val="115000"/>
                        </a:lnSpc>
                        <a:spcBef>
                          <a:spcPts val="1100"/>
                        </a:spcBef>
                        <a:spcAft>
                          <a:spcPts val="0"/>
                        </a:spcAft>
                        <a:buClr>
                          <a:schemeClr val="dk1"/>
                        </a:buClr>
                        <a:buSzPts val="1050"/>
                        <a:buChar char="●"/>
                      </a:pPr>
                      <a:r>
                        <a:rPr b="1" lang="ru" sz="1050">
                          <a:solidFill>
                            <a:schemeClr val="dk1"/>
                          </a:solidFill>
                          <a:highlight>
                            <a:srgbClr val="FFFFFF"/>
                          </a:highlight>
                        </a:rPr>
                        <a:t>Predicted Output</a:t>
                      </a:r>
                      <a:r>
                        <a:rPr lang="ru" sz="1050">
                          <a:solidFill>
                            <a:schemeClr val="dk1"/>
                          </a:solidFill>
                          <a:highlight>
                            <a:srgbClr val="FFFFFF"/>
                          </a:highlight>
                        </a:rPr>
                        <a:t>:</a:t>
                      </a:r>
                      <a:endParaRPr sz="1050">
                        <a:solidFill>
                          <a:schemeClr val="dk1"/>
                        </a:solidFill>
                        <a:highlight>
                          <a:srgbClr val="FFFFFF"/>
                        </a:highlight>
                      </a:endParaRPr>
                    </a:p>
                    <a:p>
                      <a:pPr indent="-295275" lvl="1" marL="540000" rtl="0" algn="l">
                        <a:lnSpc>
                          <a:spcPct val="115000"/>
                        </a:lnSpc>
                        <a:spcBef>
                          <a:spcPts val="0"/>
                        </a:spcBef>
                        <a:spcAft>
                          <a:spcPts val="0"/>
                        </a:spcAft>
                        <a:buClr>
                          <a:schemeClr val="dk1"/>
                        </a:buClr>
                        <a:buSzPts val="1050"/>
                        <a:buChar char="■"/>
                      </a:pPr>
                      <a:r>
                        <a:rPr lang="ru" sz="1050">
                          <a:solidFill>
                            <a:schemeClr val="dk1"/>
                          </a:solidFill>
                          <a:highlight>
                            <a:srgbClr val="FFFFFF"/>
                          </a:highlight>
                        </a:rPr>
                        <a:t>Other</a:t>
                      </a:r>
                      <a:endParaRPr sz="1050">
                        <a:solidFill>
                          <a:schemeClr val="dk1"/>
                        </a:solidFill>
                        <a:highlight>
                          <a:srgbClr val="FFFFFF"/>
                        </a:highlight>
                      </a:endParaRPr>
                    </a:p>
                    <a:p>
                      <a:pPr indent="-295275" lvl="1" marL="540000" rtl="0" algn="l">
                        <a:lnSpc>
                          <a:spcPct val="115000"/>
                        </a:lnSpc>
                        <a:spcBef>
                          <a:spcPts val="0"/>
                        </a:spcBef>
                        <a:spcAft>
                          <a:spcPts val="0"/>
                        </a:spcAft>
                        <a:buClr>
                          <a:schemeClr val="dk1"/>
                        </a:buClr>
                        <a:buSzPts val="1050"/>
                        <a:buChar char="■"/>
                      </a:pPr>
                      <a:r>
                        <a:rPr lang="ru" sz="1050">
                          <a:solidFill>
                            <a:schemeClr val="dk1"/>
                          </a:solidFill>
                          <a:highlight>
                            <a:srgbClr val="FFFFFF"/>
                          </a:highlight>
                        </a:rPr>
                        <a:t>CC: Criticism of institutions and authorities</a:t>
                      </a:r>
                      <a:endParaRPr sz="1050">
                        <a:solidFill>
                          <a:schemeClr val="dk1"/>
                        </a:solidFill>
                        <a:highlight>
                          <a:srgbClr val="FFFFFF"/>
                        </a:highlight>
                      </a:endParaRPr>
                    </a:p>
                    <a:p>
                      <a:pPr indent="-295275" lvl="1" marL="540000" rtl="0" algn="l">
                        <a:lnSpc>
                          <a:spcPct val="115000"/>
                        </a:lnSpc>
                        <a:spcBef>
                          <a:spcPts val="0"/>
                        </a:spcBef>
                        <a:spcAft>
                          <a:spcPts val="0"/>
                        </a:spcAft>
                        <a:buClr>
                          <a:schemeClr val="dk1"/>
                        </a:buClr>
                        <a:buSzPts val="1050"/>
                        <a:buChar char="■"/>
                      </a:pPr>
                      <a:r>
                        <a:rPr lang="ru" sz="1050">
                          <a:solidFill>
                            <a:schemeClr val="dk1"/>
                          </a:solidFill>
                          <a:highlight>
                            <a:srgbClr val="FFFFFF"/>
                          </a:highlight>
                        </a:rPr>
                        <a:t>CC: Criticism of institutions and authorities: Criticism of national governments</a:t>
                      </a:r>
                      <a:endParaRPr/>
                    </a:p>
                  </a:txBody>
                  <a:tcPr marT="91425" marB="91425" marR="91425" marL="91425"/>
                </a:tc>
                <a:tc>
                  <a:txBody>
                    <a:bodyPr/>
                    <a:lstStyle/>
                    <a:p>
                      <a:pPr indent="-295275" lvl="1" marL="914400" rtl="0" algn="l">
                        <a:lnSpc>
                          <a:spcPct val="115000"/>
                        </a:lnSpc>
                        <a:spcBef>
                          <a:spcPts val="1100"/>
                        </a:spcBef>
                        <a:spcAft>
                          <a:spcPts val="0"/>
                        </a:spcAft>
                        <a:buClr>
                          <a:schemeClr val="dk1"/>
                        </a:buClr>
                        <a:buSzPts val="1050"/>
                        <a:buChar char="■"/>
                      </a:pPr>
                      <a:r>
                        <a:rPr lang="ru" sz="1050">
                          <a:solidFill>
                            <a:schemeClr val="dk1"/>
                          </a:solidFill>
                          <a:highlight>
                            <a:srgbClr val="FFFFFF"/>
                          </a:highlight>
                        </a:rPr>
                        <a:t>Other</a:t>
                      </a:r>
                      <a:endParaRPr sz="1050">
                        <a:solidFill>
                          <a:schemeClr val="dk1"/>
                        </a:solidFill>
                        <a:highlight>
                          <a:srgbClr val="FFFFFF"/>
                        </a:highlight>
                      </a:endParaRPr>
                    </a:p>
                    <a:p>
                      <a:pPr indent="0" lvl="0" marL="0" rtl="0" algn="l">
                        <a:spcBef>
                          <a:spcPts val="1100"/>
                        </a:spcBef>
                        <a:spcAft>
                          <a:spcPts val="0"/>
                        </a:spcAft>
                        <a:buNone/>
                      </a:pPr>
                      <a:r>
                        <a:t/>
                      </a:r>
                      <a:endParaRPr/>
                    </a:p>
                  </a:txBody>
                  <a:tcPr marT="91425" marB="91425" marR="91425" marL="91425"/>
                </a:tc>
                <a:tc>
                  <a:txBody>
                    <a:bodyPr/>
                    <a:lstStyle/>
                    <a:p>
                      <a:pPr indent="-295275" lvl="1" marL="914400" rtl="0" algn="l">
                        <a:lnSpc>
                          <a:spcPct val="115000"/>
                        </a:lnSpc>
                        <a:spcBef>
                          <a:spcPts val="1100"/>
                        </a:spcBef>
                        <a:spcAft>
                          <a:spcPts val="0"/>
                        </a:spcAft>
                        <a:buClr>
                          <a:schemeClr val="dk1"/>
                        </a:buClr>
                        <a:buSzPts val="1050"/>
                        <a:buChar char="■"/>
                      </a:pPr>
                      <a:r>
                        <a:rPr lang="ru" sz="1050">
                          <a:solidFill>
                            <a:schemeClr val="dk1"/>
                          </a:solidFill>
                          <a:highlight>
                            <a:srgbClr val="FFFFFF"/>
                          </a:highlight>
                        </a:rPr>
                        <a:t>Other</a:t>
                      </a:r>
                      <a:endParaRPr sz="1050">
                        <a:solidFill>
                          <a:schemeClr val="dk1"/>
                        </a:solidFill>
                        <a:highlight>
                          <a:srgbClr val="FFFFFF"/>
                        </a:highlight>
                      </a:endParaRPr>
                    </a:p>
                    <a:p>
                      <a:pPr indent="0" lvl="0" marL="0" rtl="0" algn="l">
                        <a:spcBef>
                          <a:spcPts val="1100"/>
                        </a:spcBef>
                        <a:spcAft>
                          <a:spcPts val="0"/>
                        </a:spcAft>
                        <a:buNone/>
                      </a:pPr>
                      <a:r>
                        <a:t/>
                      </a:r>
                      <a:endParaRPr/>
                    </a:p>
                  </a:txBody>
                  <a:tcPr marT="91425" marB="91425" marR="91425" marL="91425"/>
                </a:tc>
                <a:tc>
                  <a:txBody>
                    <a:bodyPr/>
                    <a:lstStyle/>
                    <a:p>
                      <a:pPr indent="-298450" lvl="0" marL="457200" rtl="0" algn="l">
                        <a:lnSpc>
                          <a:spcPct val="115000"/>
                        </a:lnSpc>
                        <a:spcBef>
                          <a:spcPts val="1100"/>
                        </a:spcBef>
                        <a:spcAft>
                          <a:spcPts val="0"/>
                        </a:spcAft>
                        <a:buClr>
                          <a:schemeClr val="dk1"/>
                        </a:buClr>
                        <a:buSzPts val="1100"/>
                        <a:buChar char="●"/>
                      </a:pPr>
                      <a:r>
                        <a:rPr b="1" lang="ru" sz="1100">
                          <a:solidFill>
                            <a:schemeClr val="dk1"/>
                          </a:solidFill>
                          <a:highlight>
                            <a:srgbClr val="FFFFFF"/>
                          </a:highlight>
                        </a:rPr>
                        <a:t>Predicted Output</a:t>
                      </a:r>
                      <a:r>
                        <a:rPr lang="ru" sz="1100">
                          <a:solidFill>
                            <a:schemeClr val="dk1"/>
                          </a:solidFill>
                          <a:highlight>
                            <a:srgbClr val="FFFFFF"/>
                          </a:highlight>
                        </a:rPr>
                        <a:t>:</a:t>
                      </a:r>
                      <a:endParaRPr sz="1100">
                        <a:solidFill>
                          <a:schemeClr val="dk1"/>
                        </a:solidFill>
                        <a:highlight>
                          <a:srgbClr val="FFFFFF"/>
                        </a:highlight>
                      </a:endParaRPr>
                    </a:p>
                    <a:p>
                      <a:pPr indent="-298450" lvl="1" marL="540000" rtl="0" algn="l">
                        <a:lnSpc>
                          <a:spcPct val="115000"/>
                        </a:lnSpc>
                        <a:spcBef>
                          <a:spcPts val="0"/>
                        </a:spcBef>
                        <a:spcAft>
                          <a:spcPts val="0"/>
                        </a:spcAft>
                        <a:buClr>
                          <a:schemeClr val="dk1"/>
                        </a:buClr>
                        <a:buSzPts val="1100"/>
                        <a:buChar char="■"/>
                      </a:pPr>
                      <a:r>
                        <a:rPr lang="ru" sz="1100">
                          <a:solidFill>
                            <a:schemeClr val="dk1"/>
                          </a:solidFill>
                          <a:highlight>
                            <a:srgbClr val="FFFFFF"/>
                          </a:highlight>
                        </a:rPr>
                        <a:t>Other</a:t>
                      </a:r>
                      <a:endParaRPr sz="1100">
                        <a:solidFill>
                          <a:schemeClr val="dk1"/>
                        </a:solidFill>
                        <a:highlight>
                          <a:srgbClr val="FFFFFF"/>
                        </a:highlight>
                      </a:endParaRPr>
                    </a:p>
                    <a:p>
                      <a:pPr indent="-298450" lvl="1" marL="540000" rtl="0" algn="l">
                        <a:lnSpc>
                          <a:spcPct val="115000"/>
                        </a:lnSpc>
                        <a:spcBef>
                          <a:spcPts val="0"/>
                        </a:spcBef>
                        <a:spcAft>
                          <a:spcPts val="0"/>
                        </a:spcAft>
                        <a:buClr>
                          <a:schemeClr val="dk1"/>
                        </a:buClr>
                        <a:buSzPts val="1100"/>
                        <a:buChar char="■"/>
                      </a:pPr>
                      <a:r>
                        <a:rPr lang="ru" sz="1100">
                          <a:solidFill>
                            <a:schemeClr val="dk1"/>
                          </a:solidFill>
                          <a:highlight>
                            <a:srgbClr val="FFFFFF"/>
                          </a:highlight>
                        </a:rPr>
                        <a:t>CC: Criticism of climate movement</a:t>
                      </a:r>
                      <a:endParaRPr sz="1100">
                        <a:solidFill>
                          <a:schemeClr val="dk1"/>
                        </a:solidFill>
                        <a:highlight>
                          <a:srgbClr val="FFFFFF"/>
                        </a:highlight>
                      </a:endParaRPr>
                    </a:p>
                    <a:p>
                      <a:pPr indent="-298450" lvl="1" marL="540000" rtl="0" algn="l">
                        <a:lnSpc>
                          <a:spcPct val="115000"/>
                        </a:lnSpc>
                        <a:spcBef>
                          <a:spcPts val="0"/>
                        </a:spcBef>
                        <a:spcAft>
                          <a:spcPts val="0"/>
                        </a:spcAft>
                        <a:buClr>
                          <a:schemeClr val="dk1"/>
                        </a:buClr>
                        <a:buSzPts val="1100"/>
                        <a:buChar char="■"/>
                      </a:pPr>
                      <a:r>
                        <a:rPr lang="ru" sz="1100">
                          <a:solidFill>
                            <a:schemeClr val="dk1"/>
                          </a:solidFill>
                          <a:highlight>
                            <a:srgbClr val="FFFFFF"/>
                          </a:highlight>
                        </a:rPr>
                        <a:t>CC: Criticism of institutions and authorities</a:t>
                      </a:r>
                      <a:endParaRPr sz="1100">
                        <a:solidFill>
                          <a:schemeClr val="dk1"/>
                        </a:solidFill>
                        <a:highlight>
                          <a:srgbClr val="FFFFFF"/>
                        </a:highlight>
                      </a:endParaRPr>
                    </a:p>
                    <a:p>
                      <a:pPr indent="-298450" lvl="1" marL="540000" rtl="0" algn="l">
                        <a:lnSpc>
                          <a:spcPct val="115000"/>
                        </a:lnSpc>
                        <a:spcBef>
                          <a:spcPts val="0"/>
                        </a:spcBef>
                        <a:spcAft>
                          <a:spcPts val="0"/>
                        </a:spcAft>
                        <a:buClr>
                          <a:schemeClr val="dk1"/>
                        </a:buClr>
                        <a:buSzPts val="1100"/>
                        <a:buChar char="■"/>
                      </a:pPr>
                      <a:r>
                        <a:rPr lang="ru" sz="1100">
                          <a:solidFill>
                            <a:schemeClr val="dk1"/>
                          </a:solidFill>
                          <a:highlight>
                            <a:srgbClr val="FFFFFF"/>
                          </a:highlight>
                        </a:rPr>
                        <a:t>CC: Criticism of institutions and authorities: Criticism of national governments</a:t>
                      </a:r>
                      <a:endParaRPr sz="1100">
                        <a:solidFill>
                          <a:schemeClr val="dk1"/>
                        </a:solidFill>
                        <a:highlight>
                          <a:srgbClr val="FFFFFF"/>
                        </a:highlight>
                      </a:endParaRPr>
                    </a:p>
                    <a:p>
                      <a:pPr indent="-298450" lvl="1" marL="540000" rtl="0" algn="l">
                        <a:lnSpc>
                          <a:spcPct val="115000"/>
                        </a:lnSpc>
                        <a:spcBef>
                          <a:spcPts val="0"/>
                        </a:spcBef>
                        <a:spcAft>
                          <a:spcPts val="0"/>
                        </a:spcAft>
                        <a:buClr>
                          <a:schemeClr val="dk1"/>
                        </a:buClr>
                        <a:buSzPts val="1100"/>
                        <a:buChar char="■"/>
                      </a:pPr>
                      <a:r>
                        <a:rPr lang="ru" sz="1100">
                          <a:solidFill>
                            <a:schemeClr val="dk1"/>
                          </a:solidFill>
                          <a:highlight>
                            <a:srgbClr val="FFFFFF"/>
                          </a:highlight>
                        </a:rPr>
                        <a:t>CC: Hidden plots by secret schemes of powerful groups: Blaming global elites</a:t>
                      </a:r>
                      <a:endParaRPr sz="11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sz="2566"/>
              <a:t>B</a:t>
            </a:r>
            <a:r>
              <a:rPr lang="ru" sz="2466"/>
              <a:t>ERT Interpretability: Climate Change</a:t>
            </a:r>
            <a:endParaRPr sz="2466"/>
          </a:p>
        </p:txBody>
      </p:sp>
      <p:pic>
        <p:nvPicPr>
          <p:cNvPr id="145" name="Google Shape;145;p26"/>
          <p:cNvPicPr preferRelativeResize="0"/>
          <p:nvPr/>
        </p:nvPicPr>
        <p:blipFill rotWithShape="1">
          <a:blip r:embed="rId3">
            <a:alphaModFix/>
          </a:blip>
          <a:srcRect b="0" l="0" r="0" t="4479"/>
          <a:stretch/>
        </p:blipFill>
        <p:spPr>
          <a:xfrm>
            <a:off x="152400" y="2873250"/>
            <a:ext cx="8839199" cy="1282200"/>
          </a:xfrm>
          <a:prstGeom prst="rect">
            <a:avLst/>
          </a:prstGeom>
          <a:noFill/>
          <a:ln>
            <a:noFill/>
          </a:ln>
        </p:spPr>
      </p:pic>
      <p:sp>
        <p:nvSpPr>
          <p:cNvPr id="146" name="Google Shape;146;p26"/>
          <p:cNvSpPr/>
          <p:nvPr/>
        </p:nvSpPr>
        <p:spPr>
          <a:xfrm>
            <a:off x="4330350" y="3031250"/>
            <a:ext cx="3609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6"/>
          <p:cNvSpPr/>
          <p:nvPr/>
        </p:nvSpPr>
        <p:spPr>
          <a:xfrm>
            <a:off x="5579775" y="3140350"/>
            <a:ext cx="5454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6"/>
          <p:cNvSpPr/>
          <p:nvPr/>
        </p:nvSpPr>
        <p:spPr>
          <a:xfrm>
            <a:off x="6848450" y="4041675"/>
            <a:ext cx="570900" cy="113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49" name="Google Shape;149;p26"/>
          <p:cNvGrpSpPr/>
          <p:nvPr/>
        </p:nvGrpSpPr>
        <p:grpSpPr>
          <a:xfrm>
            <a:off x="152400" y="1421850"/>
            <a:ext cx="8839199" cy="1309525"/>
            <a:chOff x="152400" y="1193250"/>
            <a:chExt cx="8839199" cy="1309525"/>
          </a:xfrm>
        </p:grpSpPr>
        <p:pic>
          <p:nvPicPr>
            <p:cNvPr id="150" name="Google Shape;150;p26"/>
            <p:cNvPicPr preferRelativeResize="0"/>
            <p:nvPr/>
          </p:nvPicPr>
          <p:blipFill rotWithShape="1">
            <a:blip r:embed="rId4">
              <a:alphaModFix/>
            </a:blip>
            <a:srcRect b="0" l="0" r="0" t="2439"/>
            <a:stretch/>
          </p:blipFill>
          <p:spPr>
            <a:xfrm>
              <a:off x="152400" y="1193250"/>
              <a:ext cx="8839199" cy="1309525"/>
            </a:xfrm>
            <a:prstGeom prst="rect">
              <a:avLst/>
            </a:prstGeom>
            <a:noFill/>
            <a:ln>
              <a:noFill/>
            </a:ln>
          </p:spPr>
        </p:pic>
        <p:sp>
          <p:nvSpPr>
            <p:cNvPr id="151" name="Google Shape;151;p26"/>
            <p:cNvSpPr/>
            <p:nvPr/>
          </p:nvSpPr>
          <p:spPr>
            <a:xfrm>
              <a:off x="4461925" y="2359325"/>
              <a:ext cx="2583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6"/>
            <p:cNvSpPr/>
            <p:nvPr/>
          </p:nvSpPr>
          <p:spPr>
            <a:xfrm>
              <a:off x="5485200" y="2359325"/>
              <a:ext cx="2886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26"/>
            <p:cNvSpPr/>
            <p:nvPr/>
          </p:nvSpPr>
          <p:spPr>
            <a:xfrm>
              <a:off x="3692100" y="1238250"/>
              <a:ext cx="5454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6"/>
            <p:cNvSpPr/>
            <p:nvPr/>
          </p:nvSpPr>
          <p:spPr>
            <a:xfrm>
              <a:off x="5509275" y="1530150"/>
              <a:ext cx="5454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6"/>
            <p:cNvSpPr/>
            <p:nvPr/>
          </p:nvSpPr>
          <p:spPr>
            <a:xfrm>
              <a:off x="7215800" y="1238250"/>
              <a:ext cx="4248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6"/>
            <p:cNvSpPr/>
            <p:nvPr/>
          </p:nvSpPr>
          <p:spPr>
            <a:xfrm>
              <a:off x="4330350" y="1344200"/>
              <a:ext cx="2022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57" name="Google Shape;157;p26"/>
          <p:cNvPicPr preferRelativeResize="0"/>
          <p:nvPr/>
        </p:nvPicPr>
        <p:blipFill>
          <a:blip r:embed="rId5">
            <a:alphaModFix/>
          </a:blip>
          <a:stretch>
            <a:fillRect/>
          </a:stretch>
        </p:blipFill>
        <p:spPr>
          <a:xfrm>
            <a:off x="152400" y="1093925"/>
            <a:ext cx="6523347" cy="290950"/>
          </a:xfrm>
          <a:prstGeom prst="rect">
            <a:avLst/>
          </a:prstGeom>
          <a:noFill/>
          <a:ln>
            <a:noFill/>
          </a:ln>
        </p:spPr>
      </p:pic>
      <p:sp>
        <p:nvSpPr>
          <p:cNvPr id="158" name="Google Shape;158;p26"/>
          <p:cNvSpPr/>
          <p:nvPr/>
        </p:nvSpPr>
        <p:spPr>
          <a:xfrm>
            <a:off x="2931800" y="2033263"/>
            <a:ext cx="2148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6"/>
          <p:cNvSpPr/>
          <p:nvPr/>
        </p:nvSpPr>
        <p:spPr>
          <a:xfrm>
            <a:off x="1808625" y="2139213"/>
            <a:ext cx="2394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6"/>
          <p:cNvSpPr/>
          <p:nvPr/>
        </p:nvSpPr>
        <p:spPr>
          <a:xfrm>
            <a:off x="1808625" y="3595513"/>
            <a:ext cx="2394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6"/>
          <p:cNvSpPr/>
          <p:nvPr/>
        </p:nvSpPr>
        <p:spPr>
          <a:xfrm>
            <a:off x="2931800" y="3508813"/>
            <a:ext cx="2148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2" name="Google Shape;162;p26"/>
          <p:cNvPicPr preferRelativeResize="0"/>
          <p:nvPr/>
        </p:nvPicPr>
        <p:blipFill>
          <a:blip r:embed="rId6">
            <a:alphaModFix/>
          </a:blip>
          <a:stretch>
            <a:fillRect/>
          </a:stretch>
        </p:blipFill>
        <p:spPr>
          <a:xfrm>
            <a:off x="4286075" y="4498400"/>
            <a:ext cx="1163830" cy="290950"/>
          </a:xfrm>
          <a:prstGeom prst="rect">
            <a:avLst/>
          </a:prstGeom>
          <a:noFill/>
          <a:ln>
            <a:noFill/>
          </a:ln>
        </p:spPr>
      </p:pic>
      <p:sp>
        <p:nvSpPr>
          <p:cNvPr id="163" name="Google Shape;163;p26"/>
          <p:cNvSpPr txBox="1"/>
          <p:nvPr/>
        </p:nvSpPr>
        <p:spPr>
          <a:xfrm>
            <a:off x="3098625" y="4474525"/>
            <a:ext cx="14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rPr>
              <a:t>Implemented with</a:t>
            </a:r>
            <a:endParaRPr sz="1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BERT Interpretability: Russia-Ukraine War</a:t>
            </a:r>
            <a:endParaRPr sz="2220"/>
          </a:p>
        </p:txBody>
      </p:sp>
      <p:pic>
        <p:nvPicPr>
          <p:cNvPr id="169" name="Google Shape;169;p27"/>
          <p:cNvPicPr preferRelativeResize="0"/>
          <p:nvPr/>
        </p:nvPicPr>
        <p:blipFill>
          <a:blip r:embed="rId3">
            <a:alphaModFix/>
          </a:blip>
          <a:stretch>
            <a:fillRect/>
          </a:stretch>
        </p:blipFill>
        <p:spPr>
          <a:xfrm>
            <a:off x="152400" y="1170125"/>
            <a:ext cx="8839204" cy="1635771"/>
          </a:xfrm>
          <a:prstGeom prst="rect">
            <a:avLst/>
          </a:prstGeom>
          <a:noFill/>
          <a:ln>
            <a:noFill/>
          </a:ln>
        </p:spPr>
      </p:pic>
      <p:pic>
        <p:nvPicPr>
          <p:cNvPr id="170" name="Google Shape;170;p27"/>
          <p:cNvPicPr preferRelativeResize="0"/>
          <p:nvPr/>
        </p:nvPicPr>
        <p:blipFill>
          <a:blip r:embed="rId4">
            <a:alphaModFix/>
          </a:blip>
          <a:stretch>
            <a:fillRect/>
          </a:stretch>
        </p:blipFill>
        <p:spPr>
          <a:xfrm>
            <a:off x="152400" y="2958296"/>
            <a:ext cx="8839204" cy="1342281"/>
          </a:xfrm>
          <a:prstGeom prst="rect">
            <a:avLst/>
          </a:prstGeom>
          <a:noFill/>
          <a:ln>
            <a:noFill/>
          </a:ln>
        </p:spPr>
      </p:pic>
      <p:sp>
        <p:nvSpPr>
          <p:cNvPr id="171" name="Google Shape;171;p27"/>
          <p:cNvSpPr/>
          <p:nvPr/>
        </p:nvSpPr>
        <p:spPr>
          <a:xfrm>
            <a:off x="3805875" y="3891925"/>
            <a:ext cx="3561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7"/>
          <p:cNvSpPr/>
          <p:nvPr/>
        </p:nvSpPr>
        <p:spPr>
          <a:xfrm>
            <a:off x="6893300" y="3891925"/>
            <a:ext cx="5982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7"/>
          <p:cNvSpPr/>
          <p:nvPr/>
        </p:nvSpPr>
        <p:spPr>
          <a:xfrm>
            <a:off x="4226325" y="3781950"/>
            <a:ext cx="2394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7"/>
          <p:cNvSpPr/>
          <p:nvPr/>
        </p:nvSpPr>
        <p:spPr>
          <a:xfrm>
            <a:off x="5667400" y="4000925"/>
            <a:ext cx="2394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7"/>
          <p:cNvSpPr/>
          <p:nvPr/>
        </p:nvSpPr>
        <p:spPr>
          <a:xfrm>
            <a:off x="2944900" y="3586088"/>
            <a:ext cx="2394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7"/>
          <p:cNvSpPr/>
          <p:nvPr/>
        </p:nvSpPr>
        <p:spPr>
          <a:xfrm>
            <a:off x="3637600" y="2411475"/>
            <a:ext cx="2886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7"/>
          <p:cNvSpPr/>
          <p:nvPr/>
        </p:nvSpPr>
        <p:spPr>
          <a:xfrm>
            <a:off x="2969500" y="2087550"/>
            <a:ext cx="2148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7"/>
          <p:cNvSpPr/>
          <p:nvPr/>
        </p:nvSpPr>
        <p:spPr>
          <a:xfrm>
            <a:off x="1884800" y="3695238"/>
            <a:ext cx="2394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7"/>
          <p:cNvSpPr/>
          <p:nvPr/>
        </p:nvSpPr>
        <p:spPr>
          <a:xfrm>
            <a:off x="1884800" y="2197238"/>
            <a:ext cx="239400" cy="8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7"/>
          <p:cNvSpPr/>
          <p:nvPr/>
        </p:nvSpPr>
        <p:spPr>
          <a:xfrm>
            <a:off x="4747475" y="2498175"/>
            <a:ext cx="4875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7"/>
          <p:cNvSpPr/>
          <p:nvPr/>
        </p:nvSpPr>
        <p:spPr>
          <a:xfrm>
            <a:off x="5642800" y="2498175"/>
            <a:ext cx="2886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7"/>
          <p:cNvSpPr/>
          <p:nvPr/>
        </p:nvSpPr>
        <p:spPr>
          <a:xfrm>
            <a:off x="8049850" y="2411475"/>
            <a:ext cx="384600" cy="86700"/>
          </a:xfrm>
          <a:prstGeom prst="rect">
            <a:avLst/>
          </a:prstGeom>
          <a:noFill/>
          <a:ln cap="flat" cmpd="sng" w="9525">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3" name="Google Shape;183;p27"/>
          <p:cNvPicPr preferRelativeResize="0"/>
          <p:nvPr/>
        </p:nvPicPr>
        <p:blipFill>
          <a:blip r:embed="rId5">
            <a:alphaModFix/>
          </a:blip>
          <a:stretch>
            <a:fillRect/>
          </a:stretch>
        </p:blipFill>
        <p:spPr>
          <a:xfrm>
            <a:off x="4286075" y="4498400"/>
            <a:ext cx="1163830" cy="290950"/>
          </a:xfrm>
          <a:prstGeom prst="rect">
            <a:avLst/>
          </a:prstGeom>
          <a:noFill/>
          <a:ln>
            <a:noFill/>
          </a:ln>
        </p:spPr>
      </p:pic>
      <p:sp>
        <p:nvSpPr>
          <p:cNvPr id="184" name="Google Shape;184;p27"/>
          <p:cNvSpPr txBox="1"/>
          <p:nvPr/>
        </p:nvSpPr>
        <p:spPr>
          <a:xfrm>
            <a:off x="3098625" y="4474525"/>
            <a:ext cx="141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rPr>
              <a:t>Implemented with</a:t>
            </a:r>
            <a:endParaRPr sz="1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1493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Insights on BERT Interpretability</a:t>
            </a:r>
            <a:endParaRPr sz="2220"/>
          </a:p>
        </p:txBody>
      </p:sp>
      <p:sp>
        <p:nvSpPr>
          <p:cNvPr id="190" name="Google Shape;190;p28"/>
          <p:cNvSpPr txBox="1"/>
          <p:nvPr>
            <p:ph idx="1" type="body"/>
          </p:nvPr>
        </p:nvSpPr>
        <p:spPr>
          <a:xfrm>
            <a:off x="311700" y="655450"/>
            <a:ext cx="8520600" cy="4369200"/>
          </a:xfrm>
          <a:prstGeom prst="rect">
            <a:avLst/>
          </a:prstGeom>
        </p:spPr>
        <p:txBody>
          <a:bodyPr anchorCtr="0" anchor="t" bIns="91425" lIns="91425" spcFirstLastPara="1" rIns="91425" wrap="square" tIns="91425">
            <a:noAutofit/>
          </a:bodyPr>
          <a:lstStyle/>
          <a:p>
            <a:pPr indent="0" lvl="0" marL="0" marR="190500" rtl="0" algn="just">
              <a:spcBef>
                <a:spcPts val="0"/>
              </a:spcBef>
              <a:spcAft>
                <a:spcPts val="0"/>
              </a:spcAft>
              <a:buNone/>
            </a:pPr>
            <a:r>
              <a:rPr b="1" lang="ru" sz="1400">
                <a:solidFill>
                  <a:schemeClr val="dk1"/>
                </a:solidFill>
                <a:highlight>
                  <a:srgbClr val="FFFFFF"/>
                </a:highlight>
              </a:rPr>
              <a:t>Challenges:</a:t>
            </a:r>
            <a:endParaRPr b="1" sz="1400">
              <a:solidFill>
                <a:schemeClr val="dk1"/>
              </a:solidFill>
              <a:highlight>
                <a:srgbClr val="FFFFFF"/>
              </a:highlight>
            </a:endParaRPr>
          </a:p>
          <a:p>
            <a:pPr indent="-317500" lvl="0" marL="457200" marR="190500" rtl="0" algn="just">
              <a:spcBef>
                <a:spcPts val="1000"/>
              </a:spcBef>
              <a:spcAft>
                <a:spcPts val="0"/>
              </a:spcAft>
              <a:buClr>
                <a:schemeClr val="dk1"/>
              </a:buClr>
              <a:buSzPts val="1400"/>
              <a:buChar char="●"/>
            </a:pPr>
            <a:r>
              <a:rPr lang="ru" sz="1400">
                <a:solidFill>
                  <a:schemeClr val="dk1"/>
                </a:solidFill>
                <a:highlight>
                  <a:srgbClr val="FFFFFF"/>
                </a:highlight>
              </a:rPr>
              <a:t>Significant overlap in themes across labels (geopolitical references in both CC and URW narratives)</a:t>
            </a:r>
            <a:endParaRPr sz="1400">
              <a:solidFill>
                <a:schemeClr val="dk1"/>
              </a:solidFill>
              <a:highlight>
                <a:srgbClr val="FFFFFF"/>
              </a:highlight>
            </a:endParaRPr>
          </a:p>
          <a:p>
            <a:pPr indent="-317500" lvl="0" marL="457200" marR="190500" rtl="0" algn="just">
              <a:spcBef>
                <a:spcPts val="0"/>
              </a:spcBef>
              <a:spcAft>
                <a:spcPts val="0"/>
              </a:spcAft>
              <a:buClr>
                <a:schemeClr val="dk1"/>
              </a:buClr>
              <a:buSzPts val="1400"/>
              <a:buChar char="●"/>
            </a:pPr>
            <a:r>
              <a:rPr lang="ru" sz="1400">
                <a:solidFill>
                  <a:schemeClr val="dk1"/>
                </a:solidFill>
                <a:highlight>
                  <a:srgbClr val="FFFFFF"/>
                </a:highlight>
              </a:rPr>
              <a:t>Attribution scores often highlight multiple related labels, which can indicate shared narratives or lack of specificity</a:t>
            </a:r>
            <a:endParaRPr sz="1400">
              <a:solidFill>
                <a:schemeClr val="dk1"/>
              </a:solidFill>
              <a:highlight>
                <a:srgbClr val="FFFFFF"/>
              </a:highlight>
            </a:endParaRPr>
          </a:p>
          <a:p>
            <a:pPr indent="-317500" lvl="0" marL="457200" marR="190500" rtl="0" algn="just">
              <a:spcBef>
                <a:spcPts val="0"/>
              </a:spcBef>
              <a:spcAft>
                <a:spcPts val="0"/>
              </a:spcAft>
              <a:buClr>
                <a:schemeClr val="dk1"/>
              </a:buClr>
              <a:buSzPts val="1400"/>
              <a:buChar char="●"/>
            </a:pPr>
            <a:r>
              <a:rPr lang="ru" sz="1400">
                <a:solidFill>
                  <a:schemeClr val="dk1"/>
                </a:solidFill>
                <a:highlight>
                  <a:srgbClr val="FFFFFF"/>
                </a:highlight>
              </a:rPr>
              <a:t>Differentiating nuanced sub-labels remains a slight challenge ("Criticism of climate policies" vs. "Criticism of institutions")</a:t>
            </a:r>
            <a:endParaRPr sz="1400">
              <a:solidFill>
                <a:schemeClr val="dk1"/>
              </a:solidFill>
              <a:highlight>
                <a:srgbClr val="FFFFFF"/>
              </a:highlight>
            </a:endParaRPr>
          </a:p>
          <a:p>
            <a:pPr indent="-317500" lvl="0" marL="457200" marR="190500" rtl="0" algn="just">
              <a:spcBef>
                <a:spcPts val="0"/>
              </a:spcBef>
              <a:spcAft>
                <a:spcPts val="0"/>
              </a:spcAft>
              <a:buClr>
                <a:schemeClr val="dk1"/>
              </a:buClr>
              <a:buSzPts val="1400"/>
              <a:buChar char="●"/>
            </a:pPr>
            <a:r>
              <a:rPr lang="ru" sz="1400">
                <a:solidFill>
                  <a:schemeClr val="dk1"/>
                </a:solidFill>
                <a:highlight>
                  <a:srgbClr val="FFFFFF"/>
                </a:highlight>
              </a:rPr>
              <a:t>Distractors or unrelated terms reduce the precision</a:t>
            </a:r>
            <a:endParaRPr sz="1400">
              <a:solidFill>
                <a:schemeClr val="dk1"/>
              </a:solidFill>
              <a:highlight>
                <a:srgbClr val="FFFFFF"/>
              </a:highlight>
            </a:endParaRPr>
          </a:p>
          <a:p>
            <a:pPr indent="0" lvl="0" marL="0" marR="190500" rtl="0" algn="just">
              <a:spcBef>
                <a:spcPts val="1000"/>
              </a:spcBef>
              <a:spcAft>
                <a:spcPts val="0"/>
              </a:spcAft>
              <a:buNone/>
            </a:pPr>
            <a:r>
              <a:rPr b="1" lang="ru" sz="1400">
                <a:solidFill>
                  <a:schemeClr val="dk1"/>
                </a:solidFill>
                <a:highlight>
                  <a:srgbClr val="FFFFFF"/>
                </a:highlight>
              </a:rPr>
              <a:t>Strengths:</a:t>
            </a:r>
            <a:endParaRPr b="1" sz="1400">
              <a:solidFill>
                <a:schemeClr val="dk1"/>
              </a:solidFill>
              <a:highlight>
                <a:srgbClr val="FFFFFF"/>
              </a:highlight>
            </a:endParaRPr>
          </a:p>
          <a:p>
            <a:pPr indent="-317500" lvl="0" marL="457200" marR="190500" rtl="0" algn="just">
              <a:spcBef>
                <a:spcPts val="1000"/>
              </a:spcBef>
              <a:spcAft>
                <a:spcPts val="0"/>
              </a:spcAft>
              <a:buClr>
                <a:schemeClr val="dk1"/>
              </a:buClr>
              <a:buSzPts val="1400"/>
              <a:buChar char="●"/>
            </a:pPr>
            <a:r>
              <a:rPr lang="ru" sz="1400">
                <a:solidFill>
                  <a:schemeClr val="dk1"/>
                </a:solidFill>
                <a:highlight>
                  <a:srgbClr val="FFFFFF"/>
                </a:highlight>
              </a:rPr>
              <a:t>The model successfully identifies dominant narratives</a:t>
            </a:r>
            <a:endParaRPr sz="1400">
              <a:solidFill>
                <a:schemeClr val="dk1"/>
              </a:solidFill>
              <a:highlight>
                <a:srgbClr val="FFFFFF"/>
              </a:highlight>
            </a:endParaRPr>
          </a:p>
          <a:p>
            <a:pPr indent="-317500" lvl="0" marL="457200" marR="190500" rtl="0" algn="just">
              <a:spcBef>
                <a:spcPts val="0"/>
              </a:spcBef>
              <a:spcAft>
                <a:spcPts val="0"/>
              </a:spcAft>
              <a:buClr>
                <a:schemeClr val="dk1"/>
              </a:buClr>
              <a:buSzPts val="1400"/>
              <a:buChar char="●"/>
            </a:pPr>
            <a:r>
              <a:rPr lang="ru" sz="1400">
                <a:solidFill>
                  <a:schemeClr val="dk1"/>
                </a:solidFill>
                <a:highlight>
                  <a:srgbClr val="FFFFFF"/>
                </a:highlight>
              </a:rPr>
              <a:t>We see clear alignment with key vocabulary for narratives and sub-narratives</a:t>
            </a:r>
            <a:endParaRPr sz="1400">
              <a:solidFill>
                <a:schemeClr val="dk1"/>
              </a:solidFill>
              <a:highlight>
                <a:srgbClr val="FFFFFF"/>
              </a:highlight>
            </a:endParaRPr>
          </a:p>
          <a:p>
            <a:pPr indent="-317500" lvl="0" marL="457200" marR="190500" rtl="0" algn="just">
              <a:spcBef>
                <a:spcPts val="0"/>
              </a:spcBef>
              <a:spcAft>
                <a:spcPts val="0"/>
              </a:spcAft>
              <a:buClr>
                <a:schemeClr val="dk1"/>
              </a:buClr>
              <a:buSzPts val="1400"/>
              <a:buChar char="●"/>
            </a:pPr>
            <a:r>
              <a:rPr lang="ru" sz="1400">
                <a:solidFill>
                  <a:schemeClr val="dk1"/>
                </a:solidFill>
                <a:highlight>
                  <a:srgbClr val="FFFFFF"/>
                </a:highlight>
              </a:rPr>
              <a:t>The words highlighted in green reflect strong narrative </a:t>
            </a:r>
            <a:r>
              <a:rPr lang="ru" sz="1400">
                <a:solidFill>
                  <a:schemeClr val="dk1"/>
                </a:solidFill>
                <a:highlight>
                  <a:srgbClr val="FFFFFF"/>
                </a:highlight>
              </a:rPr>
              <a:t>alignment</a:t>
            </a:r>
            <a:endParaRPr sz="1400">
              <a:solidFill>
                <a:schemeClr val="dk1"/>
              </a:solidFill>
              <a:highlight>
                <a:srgbClr val="FFFFFF"/>
              </a:highlight>
            </a:endParaRPr>
          </a:p>
          <a:p>
            <a:pPr indent="-317500" lvl="0" marL="457200" marR="190500" rtl="0" algn="just">
              <a:spcBef>
                <a:spcPts val="0"/>
              </a:spcBef>
              <a:spcAft>
                <a:spcPts val="0"/>
              </a:spcAft>
              <a:buClr>
                <a:schemeClr val="dk1"/>
              </a:buClr>
              <a:buSzPts val="1400"/>
              <a:buChar char="●"/>
            </a:pPr>
            <a:r>
              <a:rPr lang="ru" sz="1400">
                <a:solidFill>
                  <a:schemeClr val="dk1"/>
                </a:solidFill>
                <a:highlight>
                  <a:srgbClr val="FFFFFF"/>
                </a:highlight>
              </a:rPr>
              <a:t>Attribution scores effectively align with key terms for each narrative, validating the model's general understanding.</a:t>
            </a:r>
            <a:endParaRPr sz="14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1493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Conclusion</a:t>
            </a:r>
            <a:endParaRPr sz="2220"/>
          </a:p>
        </p:txBody>
      </p:sp>
      <p:sp>
        <p:nvSpPr>
          <p:cNvPr id="196" name="Google Shape;196;p29"/>
          <p:cNvSpPr txBox="1"/>
          <p:nvPr>
            <p:ph idx="1" type="body"/>
          </p:nvPr>
        </p:nvSpPr>
        <p:spPr>
          <a:xfrm>
            <a:off x="311700" y="655450"/>
            <a:ext cx="8520600" cy="3416400"/>
          </a:xfrm>
          <a:prstGeom prst="rect">
            <a:avLst/>
          </a:prstGeom>
        </p:spPr>
        <p:txBody>
          <a:bodyPr anchorCtr="0" anchor="t" bIns="91425" lIns="91425" spcFirstLastPara="1" rIns="91425" wrap="square" tIns="91425">
            <a:noAutofit/>
          </a:bodyPr>
          <a:lstStyle/>
          <a:p>
            <a:pPr indent="0" lvl="0" marL="0" marR="190500" rtl="0" algn="just">
              <a:spcBef>
                <a:spcPts val="0"/>
              </a:spcBef>
              <a:spcAft>
                <a:spcPts val="0"/>
              </a:spcAft>
              <a:buClr>
                <a:schemeClr val="dk1"/>
              </a:buClr>
              <a:buSzPts val="1100"/>
              <a:buFont typeface="Arial"/>
              <a:buNone/>
            </a:pPr>
            <a:r>
              <a:rPr lang="ru" sz="1400">
                <a:solidFill>
                  <a:schemeClr val="dk1"/>
                </a:solidFill>
                <a:highlight>
                  <a:srgbClr val="FFFFFF"/>
                </a:highlight>
              </a:rPr>
              <a:t>The </a:t>
            </a:r>
            <a:r>
              <a:rPr b="1" lang="ru" sz="1400">
                <a:solidFill>
                  <a:schemeClr val="dk1"/>
                </a:solidFill>
                <a:highlight>
                  <a:srgbClr val="FFFFFF"/>
                </a:highlight>
              </a:rPr>
              <a:t>BERT model</a:t>
            </a:r>
            <a:r>
              <a:rPr lang="ru" sz="1400">
                <a:solidFill>
                  <a:schemeClr val="dk1"/>
                </a:solidFill>
                <a:highlight>
                  <a:srgbClr val="FFFFFF"/>
                </a:highlight>
              </a:rPr>
              <a:t> probably stands out as the best performer in terms of nuanced understanding and classification accuracy. It consistently predicts the true labels with high precision and is particularly effective in capturing subtle, complex critiques within the text. Qualitatively, the predictions obtained from Captum are insightful and shows that the model has the capacity to learn effectively.</a:t>
            </a:r>
            <a:endParaRPr sz="1400">
              <a:solidFill>
                <a:schemeClr val="dk1"/>
              </a:solidFill>
              <a:highlight>
                <a:srgbClr val="FFFFFF"/>
              </a:highlight>
            </a:endParaRPr>
          </a:p>
          <a:p>
            <a:pPr indent="0" lvl="0" marL="0" marR="190500" rtl="0" algn="just">
              <a:spcBef>
                <a:spcPts val="1000"/>
              </a:spcBef>
              <a:spcAft>
                <a:spcPts val="0"/>
              </a:spcAft>
              <a:buClr>
                <a:schemeClr val="dk1"/>
              </a:buClr>
              <a:buSzPts val="1100"/>
              <a:buFont typeface="Arial"/>
              <a:buNone/>
            </a:pPr>
            <a:r>
              <a:rPr lang="ru" sz="1400">
                <a:solidFill>
                  <a:schemeClr val="dk1"/>
                </a:solidFill>
                <a:highlight>
                  <a:srgbClr val="FFFFFF"/>
                </a:highlight>
              </a:rPr>
              <a:t>The </a:t>
            </a:r>
            <a:r>
              <a:rPr b="1" lang="ru" sz="1400">
                <a:solidFill>
                  <a:schemeClr val="dk1"/>
                </a:solidFill>
                <a:highlight>
                  <a:srgbClr val="FFFFFF"/>
                </a:highlight>
              </a:rPr>
              <a:t>SVM model</a:t>
            </a:r>
            <a:r>
              <a:rPr lang="ru" sz="1400">
                <a:solidFill>
                  <a:schemeClr val="dk1"/>
                </a:solidFill>
                <a:highlight>
                  <a:srgbClr val="FFFFFF"/>
                </a:highlight>
              </a:rPr>
              <a:t> aligns perfectly with the true labels, making it the most accurate in terms of strict classification, but it lacks interpretative depth and misses subtle critiques present in the text.</a:t>
            </a:r>
            <a:endParaRPr sz="1400">
              <a:solidFill>
                <a:schemeClr val="dk1"/>
              </a:solidFill>
              <a:highlight>
                <a:srgbClr val="FFFFFF"/>
              </a:highlight>
            </a:endParaRPr>
          </a:p>
          <a:p>
            <a:pPr indent="0" lvl="0" marL="0" marR="190500" rtl="0" algn="just">
              <a:spcBef>
                <a:spcPts val="1000"/>
              </a:spcBef>
              <a:spcAft>
                <a:spcPts val="0"/>
              </a:spcAft>
              <a:buClr>
                <a:schemeClr val="dk1"/>
              </a:buClr>
              <a:buSzPts val="1100"/>
              <a:buFont typeface="Arial"/>
              <a:buNone/>
            </a:pPr>
            <a:r>
              <a:rPr lang="ru" sz="1400">
                <a:solidFill>
                  <a:schemeClr val="dk1"/>
                </a:solidFill>
                <a:highlight>
                  <a:srgbClr val="FFFFFF"/>
                </a:highlight>
              </a:rPr>
              <a:t>The </a:t>
            </a:r>
            <a:r>
              <a:rPr b="1" lang="ru" sz="1400">
                <a:solidFill>
                  <a:schemeClr val="dk1"/>
                </a:solidFill>
                <a:highlight>
                  <a:srgbClr val="FFFFFF"/>
                </a:highlight>
              </a:rPr>
              <a:t>LSTM model</a:t>
            </a:r>
            <a:r>
              <a:rPr lang="ru" sz="1400">
                <a:solidFill>
                  <a:schemeClr val="dk1"/>
                </a:solidFill>
                <a:highlight>
                  <a:srgbClr val="FFFFFF"/>
                </a:highlight>
              </a:rPr>
              <a:t> offers a strong middle ground, correctly identifying true labels while also recognizing other the most relevant labels of critique of institutions and governments.</a:t>
            </a:r>
            <a:endParaRPr sz="1400">
              <a:solidFill>
                <a:schemeClr val="dk1"/>
              </a:solidFill>
              <a:highlight>
                <a:srgbClr val="FFFFFF"/>
              </a:highlight>
            </a:endParaRPr>
          </a:p>
          <a:p>
            <a:pPr indent="0" lvl="0" marL="0" marR="190500" rtl="0" algn="just">
              <a:spcBef>
                <a:spcPts val="1000"/>
              </a:spcBef>
              <a:spcAft>
                <a:spcPts val="0"/>
              </a:spcAft>
              <a:buNone/>
            </a:pPr>
            <a:r>
              <a:rPr lang="ru" sz="1400">
                <a:solidFill>
                  <a:schemeClr val="dk1"/>
                </a:solidFill>
                <a:highlight>
                  <a:srgbClr val="FFFFFF"/>
                </a:highlight>
              </a:rPr>
              <a:t>The </a:t>
            </a:r>
            <a:r>
              <a:rPr b="1" lang="ru" sz="1400">
                <a:solidFill>
                  <a:schemeClr val="dk1"/>
                </a:solidFill>
                <a:highlight>
                  <a:srgbClr val="FFFFFF"/>
                </a:highlight>
              </a:rPr>
              <a:t>Transformer model</a:t>
            </a:r>
            <a:r>
              <a:rPr lang="ru" sz="1400">
                <a:solidFill>
                  <a:schemeClr val="dk1"/>
                </a:solidFill>
                <a:highlight>
                  <a:srgbClr val="FFFFFF"/>
                </a:highlight>
              </a:rPr>
              <a:t> provides highly nuanced analysis by identifying multiple themes. However, it over-labels the text, assigning some irrelevant or or overly broad labels labels, which lowers its precision.</a:t>
            </a:r>
            <a:endParaRPr sz="1400">
              <a:solidFill>
                <a:schemeClr val="dk1"/>
              </a:solidFill>
              <a:highlight>
                <a:srgbClr val="FFFFFF"/>
              </a:highlight>
            </a:endParaRPr>
          </a:p>
          <a:p>
            <a:pPr indent="0" lvl="0" marL="0" rtl="0" algn="l">
              <a:spcBef>
                <a:spcPts val="1000"/>
              </a:spcBef>
              <a:spcAft>
                <a:spcPts val="0"/>
              </a:spcAft>
              <a:buClr>
                <a:schemeClr val="dk1"/>
              </a:buClr>
              <a:buSzPts val="1100"/>
              <a:buFont typeface="Arial"/>
              <a:buNone/>
            </a:pPr>
            <a:r>
              <a:rPr lang="ru" sz="1400">
                <a:solidFill>
                  <a:schemeClr val="dk1"/>
                </a:solidFill>
                <a:highlight>
                  <a:srgbClr val="FFFFFF"/>
                </a:highlight>
              </a:rPr>
              <a:t>The </a:t>
            </a:r>
            <a:r>
              <a:rPr b="1" lang="ru" sz="1400">
                <a:solidFill>
                  <a:schemeClr val="dk1"/>
                </a:solidFill>
                <a:highlight>
                  <a:srgbClr val="FFFFFF"/>
                </a:highlight>
              </a:rPr>
              <a:t>BERTRU model</a:t>
            </a:r>
            <a:r>
              <a:rPr lang="ru" sz="1400">
                <a:solidFill>
                  <a:schemeClr val="dk1"/>
                </a:solidFill>
                <a:highlight>
                  <a:srgbClr val="FFFFFF"/>
                </a:highlight>
              </a:rPr>
              <a:t> effectively classifies Russian narratives, capturing key themes. However, it over-labels texts and misses nuanced subnarratives, impacting precision. Better data and refined labels could improve its performance.</a:t>
            </a:r>
            <a:endParaRPr sz="1400">
              <a:solidFill>
                <a:schemeClr val="dk1"/>
              </a:solidFill>
              <a:highlight>
                <a:srgbClr val="FFFFFF"/>
              </a:highlight>
            </a:endParaRPr>
          </a:p>
          <a:p>
            <a:pPr indent="0" lvl="0" marL="0" marR="190500" rtl="0" algn="just">
              <a:spcBef>
                <a:spcPts val="1000"/>
              </a:spcBef>
              <a:spcAft>
                <a:spcPts val="1000"/>
              </a:spcAft>
              <a:buNone/>
            </a:pPr>
            <a:r>
              <a:t/>
            </a:r>
            <a:endParaRPr sz="1400">
              <a:solidFill>
                <a:schemeClr val="dk1"/>
              </a:solidFill>
              <a:highlight>
                <a:srgbClr val="FFFFFF"/>
              </a:highlight>
            </a:endParaRPr>
          </a:p>
        </p:txBody>
      </p:sp>
      <p:sp>
        <p:nvSpPr>
          <p:cNvPr id="197" name="Google Shape;197;p29"/>
          <p:cNvSpPr txBox="1"/>
          <p:nvPr/>
        </p:nvSpPr>
        <p:spPr>
          <a:xfrm>
            <a:off x="1658875" y="605350"/>
            <a:ext cx="340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6350" y="259400"/>
            <a:ext cx="9111300" cy="572700"/>
          </a:xfrm>
          <a:prstGeom prst="rect">
            <a:avLst/>
          </a:prstGeom>
        </p:spPr>
        <p:txBody>
          <a:bodyPr anchorCtr="0" anchor="t" bIns="91425" lIns="91425" spcFirstLastPara="1" rIns="91425" wrap="square" tIns="91425">
            <a:normAutofit/>
          </a:bodyPr>
          <a:lstStyle/>
          <a:p>
            <a:pPr indent="0" lvl="0" marL="0" marR="190500" rtl="0" algn="ctr">
              <a:lnSpc>
                <a:spcPct val="115000"/>
              </a:lnSpc>
              <a:spcBef>
                <a:spcPts val="0"/>
              </a:spcBef>
              <a:spcAft>
                <a:spcPts val="1000"/>
              </a:spcAft>
              <a:buClr>
                <a:schemeClr val="dk1"/>
              </a:buClr>
              <a:buSzPts val="1100"/>
              <a:buFont typeface="Arial"/>
              <a:buNone/>
            </a:pPr>
            <a:r>
              <a:rPr lang="ru" sz="2200">
                <a:highlight>
                  <a:srgbClr val="FFFFFF"/>
                </a:highlight>
              </a:rPr>
              <a:t>Insights for improvement</a:t>
            </a:r>
            <a:endParaRPr sz="2200"/>
          </a:p>
        </p:txBody>
      </p:sp>
      <p:sp>
        <p:nvSpPr>
          <p:cNvPr id="203" name="Google Shape;203;p30"/>
          <p:cNvSpPr txBox="1"/>
          <p:nvPr>
            <p:ph idx="1" type="body"/>
          </p:nvPr>
        </p:nvSpPr>
        <p:spPr>
          <a:xfrm>
            <a:off x="397350" y="668575"/>
            <a:ext cx="8349300" cy="3416400"/>
          </a:xfrm>
          <a:prstGeom prst="rect">
            <a:avLst/>
          </a:prstGeom>
        </p:spPr>
        <p:txBody>
          <a:bodyPr anchorCtr="0" anchor="t" bIns="91425" lIns="91425" spcFirstLastPara="1" rIns="91425" wrap="square" tIns="91425">
            <a:noAutofit/>
          </a:bodyPr>
          <a:lstStyle/>
          <a:p>
            <a:pPr indent="-317500" lvl="0" marL="457200" marR="190500" rtl="0" algn="l">
              <a:lnSpc>
                <a:spcPct val="100000"/>
              </a:lnSpc>
              <a:spcBef>
                <a:spcPts val="600"/>
              </a:spcBef>
              <a:spcAft>
                <a:spcPts val="0"/>
              </a:spcAft>
              <a:buClr>
                <a:schemeClr val="dk1"/>
              </a:buClr>
              <a:buSzPts val="1400"/>
              <a:buChar char="●"/>
            </a:pPr>
            <a:r>
              <a:rPr b="1" lang="ru" sz="1400">
                <a:solidFill>
                  <a:schemeClr val="dk1"/>
                </a:solidFill>
                <a:highlight>
                  <a:srgbClr val="FFFFFF"/>
                </a:highlight>
              </a:rPr>
              <a:t>Over-Prediction</a:t>
            </a:r>
            <a:r>
              <a:rPr lang="ru" sz="1400">
                <a:solidFill>
                  <a:schemeClr val="dk1"/>
                </a:solidFill>
                <a:highlight>
                  <a:srgbClr val="FFFFFF"/>
                </a:highlight>
              </a:rPr>
              <a:t>: The models (especially dl) sometimes assign unrelated or weakly related labels (e.g., renewable energy, personal attacks, overpraising).</a:t>
            </a:r>
            <a:endParaRPr sz="1400">
              <a:solidFill>
                <a:schemeClr val="dk1"/>
              </a:solidFill>
              <a:highlight>
                <a:srgbClr val="FFFFFF"/>
              </a:highlight>
            </a:endParaRPr>
          </a:p>
          <a:p>
            <a:pPr indent="-317500" lvl="0" marL="457200" marR="190500" rtl="0" algn="l">
              <a:lnSpc>
                <a:spcPct val="100000"/>
              </a:lnSpc>
              <a:spcBef>
                <a:spcPts val="600"/>
              </a:spcBef>
              <a:spcAft>
                <a:spcPts val="0"/>
              </a:spcAft>
              <a:buClr>
                <a:schemeClr val="dk1"/>
              </a:buClr>
              <a:buSzPts val="1400"/>
              <a:buChar char="●"/>
            </a:pPr>
            <a:r>
              <a:rPr b="1" lang="ru" sz="1400">
                <a:solidFill>
                  <a:schemeClr val="dk1"/>
                </a:solidFill>
                <a:highlight>
                  <a:srgbClr val="FFFFFF"/>
                </a:highlight>
              </a:rPr>
              <a:t>Under-Prediction</a:t>
            </a:r>
            <a:r>
              <a:rPr lang="ru" sz="1400">
                <a:solidFill>
                  <a:schemeClr val="dk1"/>
                </a:solidFill>
                <a:highlight>
                  <a:srgbClr val="FFFFFF"/>
                </a:highlight>
              </a:rPr>
              <a:t>: </a:t>
            </a:r>
            <a:r>
              <a:rPr lang="ru" sz="1400">
                <a:solidFill>
                  <a:schemeClr val="dk1"/>
                </a:solidFill>
              </a:rPr>
              <a:t>The models often miss specific subnarratives.</a:t>
            </a:r>
            <a:endParaRPr sz="1400">
              <a:solidFill>
                <a:schemeClr val="dk1"/>
              </a:solidFill>
              <a:highlight>
                <a:srgbClr val="FFFFFF"/>
              </a:highlight>
            </a:endParaRPr>
          </a:p>
          <a:p>
            <a:pPr indent="-317500" lvl="0" marL="457200" rtl="0" algn="l">
              <a:lnSpc>
                <a:spcPct val="100000"/>
              </a:lnSpc>
              <a:spcBef>
                <a:spcPts val="600"/>
              </a:spcBef>
              <a:spcAft>
                <a:spcPts val="0"/>
              </a:spcAft>
              <a:buClr>
                <a:schemeClr val="dk1"/>
              </a:buClr>
              <a:buSzPts val="1400"/>
              <a:buChar char="●"/>
            </a:pPr>
            <a:r>
              <a:rPr b="1" lang="ru" sz="1400">
                <a:solidFill>
                  <a:schemeClr val="dk1"/>
                </a:solidFill>
              </a:rPr>
              <a:t>Broad Labels</a:t>
            </a:r>
            <a:r>
              <a:rPr lang="ru" sz="1400">
                <a:solidFill>
                  <a:schemeClr val="dk1"/>
                </a:solidFill>
              </a:rPr>
              <a:t>: Labels like "Criticism of institutions and authorities" are too general and fail to capture specific details in the texts.</a:t>
            </a:r>
            <a:endParaRPr sz="1400">
              <a:solidFill>
                <a:schemeClr val="dk1"/>
              </a:solidFill>
            </a:endParaRPr>
          </a:p>
          <a:p>
            <a:pPr indent="0" lvl="0" marL="0" rtl="0" algn="l">
              <a:lnSpc>
                <a:spcPct val="100000"/>
              </a:lnSpc>
              <a:spcBef>
                <a:spcPts val="600"/>
              </a:spcBef>
              <a:spcAft>
                <a:spcPts val="0"/>
              </a:spcAft>
              <a:buNone/>
            </a:pPr>
            <a:r>
              <a:rPr lang="ru" sz="1400">
                <a:solidFill>
                  <a:schemeClr val="dk1"/>
                </a:solidFill>
              </a:rPr>
              <a:t>Most of these problems are due to underfitting, which happens because the datasets lack enough data and variety for the models to learn properly. </a:t>
            </a:r>
            <a:endParaRPr sz="1400"/>
          </a:p>
        </p:txBody>
      </p:sp>
      <p:sp>
        <p:nvSpPr>
          <p:cNvPr id="204" name="Google Shape;204;p30"/>
          <p:cNvSpPr txBox="1"/>
          <p:nvPr/>
        </p:nvSpPr>
        <p:spPr>
          <a:xfrm>
            <a:off x="414675" y="2571750"/>
            <a:ext cx="8386500" cy="2493600"/>
          </a:xfrm>
          <a:prstGeom prst="rect">
            <a:avLst/>
          </a:prstGeom>
          <a:noFill/>
          <a:ln>
            <a:noFill/>
          </a:ln>
        </p:spPr>
        <p:txBody>
          <a:bodyPr anchorCtr="0" anchor="t" bIns="91425" lIns="91425" spcFirstLastPara="1" rIns="91425" wrap="square" tIns="91425">
            <a:spAutoFit/>
          </a:bodyPr>
          <a:lstStyle/>
          <a:p>
            <a:pPr indent="0" lvl="0" marL="0" marR="190500" rtl="0" algn="ctr">
              <a:lnSpc>
                <a:spcPct val="100000"/>
              </a:lnSpc>
              <a:spcBef>
                <a:spcPts val="0"/>
              </a:spcBef>
              <a:spcAft>
                <a:spcPts val="0"/>
              </a:spcAft>
              <a:buNone/>
            </a:pPr>
            <a:r>
              <a:rPr lang="ru" sz="2200">
                <a:solidFill>
                  <a:schemeClr val="dk1"/>
                </a:solidFill>
                <a:highlight>
                  <a:schemeClr val="lt1"/>
                </a:highlight>
              </a:rPr>
              <a:t>Possible future implementations</a:t>
            </a:r>
            <a:endParaRPr>
              <a:solidFill>
                <a:schemeClr val="dk1"/>
              </a:solidFill>
              <a:highlight>
                <a:schemeClr val="lt1"/>
              </a:highlight>
            </a:endParaRPr>
          </a:p>
          <a:p>
            <a:pPr indent="0" lvl="0" marL="0" marR="190500" rtl="0" algn="just">
              <a:lnSpc>
                <a:spcPct val="100000"/>
              </a:lnSpc>
              <a:spcBef>
                <a:spcPts val="600"/>
              </a:spcBef>
              <a:spcAft>
                <a:spcPts val="0"/>
              </a:spcAft>
              <a:buNone/>
            </a:pPr>
            <a:r>
              <a:rPr b="1" lang="ru">
                <a:solidFill>
                  <a:schemeClr val="dk1"/>
                </a:solidFill>
                <a:highlight>
                  <a:schemeClr val="lt1"/>
                </a:highlight>
              </a:rPr>
              <a:t>Data-related improvements:</a:t>
            </a:r>
            <a:endParaRPr b="1">
              <a:solidFill>
                <a:schemeClr val="dk1"/>
              </a:solidFill>
              <a:highlight>
                <a:schemeClr val="lt1"/>
              </a:highlight>
            </a:endParaRPr>
          </a:p>
          <a:p>
            <a:pPr indent="-317500" lvl="0" marL="457200" marR="190500" rtl="0" algn="just">
              <a:lnSpc>
                <a:spcPct val="100000"/>
              </a:lnSpc>
              <a:spcBef>
                <a:spcPts val="600"/>
              </a:spcBef>
              <a:spcAft>
                <a:spcPts val="0"/>
              </a:spcAft>
              <a:buClr>
                <a:schemeClr val="dk1"/>
              </a:buClr>
              <a:buSzPts val="1400"/>
              <a:buChar char="-"/>
            </a:pPr>
            <a:r>
              <a:rPr lang="ru">
                <a:solidFill>
                  <a:schemeClr val="dk1"/>
                </a:solidFill>
                <a:highlight>
                  <a:schemeClr val="lt1"/>
                </a:highlight>
              </a:rPr>
              <a:t>Data augmentation</a:t>
            </a:r>
            <a:endParaRPr>
              <a:solidFill>
                <a:schemeClr val="dk1"/>
              </a:solidFill>
              <a:highlight>
                <a:schemeClr val="lt1"/>
              </a:highlight>
            </a:endParaRPr>
          </a:p>
          <a:p>
            <a:pPr indent="-317500" lvl="0" marL="457200" marR="190500" rtl="0" algn="just">
              <a:lnSpc>
                <a:spcPct val="100000"/>
              </a:lnSpc>
              <a:spcBef>
                <a:spcPts val="600"/>
              </a:spcBef>
              <a:spcAft>
                <a:spcPts val="0"/>
              </a:spcAft>
              <a:buClr>
                <a:schemeClr val="dk1"/>
              </a:buClr>
              <a:buSzPts val="1400"/>
              <a:buChar char="-"/>
            </a:pPr>
            <a:r>
              <a:rPr lang="ru">
                <a:solidFill>
                  <a:schemeClr val="dk1"/>
                </a:solidFill>
                <a:highlight>
                  <a:schemeClr val="lt1"/>
                </a:highlight>
              </a:rPr>
              <a:t>Synthetic data generation</a:t>
            </a:r>
            <a:endParaRPr b="1" sz="900">
              <a:solidFill>
                <a:schemeClr val="dk1"/>
              </a:solidFill>
              <a:highlight>
                <a:schemeClr val="lt1"/>
              </a:highlight>
            </a:endParaRPr>
          </a:p>
          <a:p>
            <a:pPr indent="0" lvl="0" marL="0" marR="190500" rtl="0" algn="just">
              <a:lnSpc>
                <a:spcPct val="100000"/>
              </a:lnSpc>
              <a:spcBef>
                <a:spcPts val="600"/>
              </a:spcBef>
              <a:spcAft>
                <a:spcPts val="0"/>
              </a:spcAft>
              <a:buNone/>
            </a:pPr>
            <a:r>
              <a:rPr b="1" lang="ru">
                <a:solidFill>
                  <a:schemeClr val="dk1"/>
                </a:solidFill>
                <a:highlight>
                  <a:schemeClr val="lt1"/>
                </a:highlight>
              </a:rPr>
              <a:t>Model-related improvements:</a:t>
            </a:r>
            <a:endParaRPr b="1">
              <a:solidFill>
                <a:schemeClr val="dk1"/>
              </a:solidFill>
              <a:highlight>
                <a:schemeClr val="lt1"/>
              </a:highlight>
            </a:endParaRPr>
          </a:p>
          <a:p>
            <a:pPr indent="-317500" lvl="0" marL="457200" marR="190500" rtl="0" algn="just">
              <a:lnSpc>
                <a:spcPct val="100000"/>
              </a:lnSpc>
              <a:spcBef>
                <a:spcPts val="600"/>
              </a:spcBef>
              <a:spcAft>
                <a:spcPts val="0"/>
              </a:spcAft>
              <a:buClr>
                <a:schemeClr val="dk1"/>
              </a:buClr>
              <a:buSzPts val="1400"/>
              <a:buChar char="-"/>
            </a:pPr>
            <a:r>
              <a:rPr lang="ru">
                <a:solidFill>
                  <a:schemeClr val="dk1"/>
                </a:solidFill>
                <a:highlight>
                  <a:schemeClr val="lt1"/>
                </a:highlight>
              </a:rPr>
              <a:t>Ensemble methods</a:t>
            </a:r>
            <a:endParaRPr>
              <a:solidFill>
                <a:schemeClr val="dk1"/>
              </a:solidFill>
              <a:highlight>
                <a:schemeClr val="lt1"/>
              </a:highlight>
            </a:endParaRPr>
          </a:p>
          <a:p>
            <a:pPr indent="-317500" lvl="0" marL="457200" rtl="0" algn="l">
              <a:lnSpc>
                <a:spcPct val="100000"/>
              </a:lnSpc>
              <a:spcBef>
                <a:spcPts val="600"/>
              </a:spcBef>
              <a:spcAft>
                <a:spcPts val="600"/>
              </a:spcAft>
              <a:buClr>
                <a:schemeClr val="dk1"/>
              </a:buClr>
              <a:buSzPts val="1400"/>
              <a:buChar char="-"/>
            </a:pPr>
            <a:r>
              <a:rPr lang="ru">
                <a:solidFill>
                  <a:schemeClr val="dk1"/>
                </a:solidFill>
                <a:highlight>
                  <a:schemeClr val="lt1"/>
                </a:highlight>
              </a:rPr>
              <a:t>Handle languages all together using pre-trained multilingual models such as mBERT or XLM-RoBERTa</a:t>
            </a:r>
            <a:endParaRPr>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0"/>
            <a:ext cx="8520600" cy="71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ru" sz="2200"/>
              <a:t>Project structure </a:t>
            </a:r>
            <a:endParaRPr sz="2200"/>
          </a:p>
        </p:txBody>
      </p:sp>
      <p:sp>
        <p:nvSpPr>
          <p:cNvPr id="61" name="Google Shape;61;p14"/>
          <p:cNvSpPr txBox="1"/>
          <p:nvPr/>
        </p:nvSpPr>
        <p:spPr>
          <a:xfrm>
            <a:off x="211125" y="556125"/>
            <a:ext cx="8649300" cy="467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Char char="●"/>
            </a:pPr>
            <a:r>
              <a:rPr b="1" lang="ru" sz="1100">
                <a:solidFill>
                  <a:schemeClr val="dk1"/>
                </a:solidFill>
              </a:rPr>
              <a:t>data/: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raw-documents/: Original documents.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traditional or deeplearning processed-documents/: Preprocessed documents for models.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subtask-2-annotations/: Annotations for each txt file.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labels/JSON files for narratives and subnarratives used in modeling.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datasets/:</a:t>
            </a:r>
            <a:r>
              <a:rPr lang="ru" sz="1100">
                <a:solidFill>
                  <a:schemeClr val="dk1"/>
                </a:solidFill>
              </a:rPr>
              <a:t> contains the </a:t>
            </a:r>
            <a:r>
              <a:rPr lang="ru" sz="1100">
                <a:solidFill>
                  <a:schemeClr val="dk1"/>
                </a:solidFill>
              </a:rPr>
              <a:t>NarrativeDataset.py and DeepLNarrativeDataset.py </a:t>
            </a:r>
            <a:r>
              <a:rPr lang="ru" sz="1100">
                <a:solidFill>
                  <a:schemeClr val="dk1"/>
                </a:solidFill>
              </a:rPr>
              <a:t>classes for </a:t>
            </a:r>
            <a:r>
              <a:rPr lang="ru" sz="1100">
                <a:solidFill>
                  <a:schemeClr val="dk1"/>
                </a:solidFill>
              </a:rPr>
              <a:t>traditional and dl models</a:t>
            </a:r>
            <a:r>
              <a:rPr lang="ru"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model performance analysis/:</a:t>
            </a:r>
            <a:r>
              <a:rPr lang="ru" sz="1100">
                <a:solidFill>
                  <a:schemeClr val="dk1"/>
                </a:solidFill>
              </a:rPr>
              <a:t> Includes notebooks for </a:t>
            </a:r>
            <a:r>
              <a:rPr lang="ru" sz="1100">
                <a:solidFill>
                  <a:schemeClr val="dk1"/>
                </a:solidFill>
              </a:rPr>
              <a:t>Quantitative, Qualitative and Interpretability analysis</a:t>
            </a:r>
            <a:r>
              <a:rPr lang="ru"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models/:</a:t>
            </a:r>
            <a:r>
              <a:rPr lang="ru" sz="1100">
                <a:solidFill>
                  <a:schemeClr val="dk1"/>
                </a:solidFill>
              </a:rPr>
              <a:t> Contains the implementation of baseline models.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lstm.py: Implementation of the LSTM model.</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svm.py: Implementation of the SVM model.</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transformer.py: Implementation of the Transformer model.</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bert.py: Implementation of Bert.</a:t>
            </a:r>
            <a:endParaRPr sz="1100">
              <a:solidFill>
                <a:schemeClr val="dk1"/>
              </a:solidFill>
            </a:endParaRPr>
          </a:p>
          <a:p>
            <a:pPr indent="-298450" lvl="1" marL="914400" rtl="0" algn="l">
              <a:lnSpc>
                <a:spcPct val="135714"/>
              </a:lnSpc>
              <a:spcBef>
                <a:spcPts val="0"/>
              </a:spcBef>
              <a:spcAft>
                <a:spcPts val="0"/>
              </a:spcAft>
              <a:buClr>
                <a:schemeClr val="dk1"/>
              </a:buClr>
              <a:buSzPts val="1100"/>
              <a:buChar char="○"/>
            </a:pPr>
            <a:r>
              <a:rPr lang="ru" sz="1100">
                <a:solidFill>
                  <a:schemeClr val="dk1"/>
                </a:solidFill>
              </a:rPr>
              <a:t>bertru.py: Implementation of Bert with russian predtrained model.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notebooks/:</a:t>
            </a:r>
            <a:r>
              <a:rPr lang="ru" sz="1100">
                <a:solidFill>
                  <a:schemeClr val="dk1"/>
                </a:solidFill>
              </a:rPr>
              <a:t> Exploratory notebooks for data analysis and visualization.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preprocessing/:</a:t>
            </a:r>
            <a:r>
              <a:rPr lang="ru" sz="1100">
                <a:solidFill>
                  <a:schemeClr val="dk1"/>
                </a:solidFill>
              </a:rPr>
              <a:t> Scripts for cleaning and processing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predictions/:</a:t>
            </a:r>
            <a:r>
              <a:rPr lang="ru" sz="1100">
                <a:solidFill>
                  <a:schemeClr val="dk1"/>
                </a:solidFill>
              </a:rPr>
              <a:t> Stores predictions generated by baseline models for each topic.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trainer/:</a:t>
            </a:r>
            <a:r>
              <a:rPr lang="ru" sz="1100">
                <a:solidFill>
                  <a:schemeClr val="dk1"/>
                </a:solidFill>
              </a:rPr>
              <a:t> Includes helper files for training and evaluation.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loss.py: Custom loss functions.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scheduler.py: Learning rate schedulers.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ru" sz="1100">
                <a:solidFill>
                  <a:schemeClr val="dk1"/>
                </a:solidFill>
              </a:rPr>
              <a:t>trainer.py: Main trainer class.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base_config.py:</a:t>
            </a:r>
            <a:r>
              <a:rPr lang="ru" sz="1100">
                <a:solidFill>
                  <a:schemeClr val="dk1"/>
                </a:solidFill>
              </a:rPr>
              <a:t> Configuration file for setting up and running baseline experiments.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baselines.py:</a:t>
            </a:r>
            <a:r>
              <a:rPr lang="ru" sz="1100">
                <a:solidFill>
                  <a:schemeClr val="dk1"/>
                </a:solidFill>
              </a:rPr>
              <a:t> Script for training and evaluating baseline models.</a:t>
            </a:r>
            <a:endParaRPr sz="1100">
              <a:solidFill>
                <a:schemeClr val="dk1"/>
              </a:solidFill>
            </a:endParaRPr>
          </a:p>
          <a:p>
            <a:pPr indent="-298450" lvl="0" marL="457200" rtl="0" algn="l">
              <a:lnSpc>
                <a:spcPct val="135714"/>
              </a:lnSpc>
              <a:spcBef>
                <a:spcPts val="0"/>
              </a:spcBef>
              <a:spcAft>
                <a:spcPts val="0"/>
              </a:spcAft>
              <a:buClr>
                <a:schemeClr val="dk1"/>
              </a:buClr>
              <a:buSzPts val="1100"/>
              <a:buChar char="●"/>
            </a:pPr>
            <a:r>
              <a:rPr b="1" lang="ru" sz="1100">
                <a:solidFill>
                  <a:schemeClr val="dk1"/>
                </a:solidFill>
              </a:rPr>
              <a:t>utils.py:</a:t>
            </a:r>
            <a:r>
              <a:rPr lang="ru" sz="1100">
                <a:solidFill>
                  <a:schemeClr val="dk1"/>
                </a:solidFill>
              </a:rPr>
              <a:t> Script for predictions formatting, saving classification reports, and generating metrics.</a:t>
            </a:r>
            <a:endParaRPr b="1"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71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ru" sz="2200"/>
              <a:t>Dataset Characteristics</a:t>
            </a:r>
            <a:endParaRPr sz="2200"/>
          </a:p>
        </p:txBody>
      </p:sp>
      <p:sp>
        <p:nvSpPr>
          <p:cNvPr id="67" name="Google Shape;67;p15"/>
          <p:cNvSpPr txBox="1"/>
          <p:nvPr/>
        </p:nvSpPr>
        <p:spPr>
          <a:xfrm>
            <a:off x="215950" y="661975"/>
            <a:ext cx="8649300" cy="431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ru" sz="1100">
                <a:solidFill>
                  <a:schemeClr val="dk1"/>
                </a:solidFill>
              </a:rPr>
              <a:t>T</a:t>
            </a:r>
            <a:r>
              <a:rPr b="1" lang="ru" sz="1100">
                <a:solidFill>
                  <a:schemeClr val="dk1"/>
                </a:solidFill>
              </a:rPr>
              <a:t>opics: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ru" sz="1100">
                <a:solidFill>
                  <a:schemeClr val="dk1"/>
                </a:solidFill>
              </a:rPr>
              <a:t>Climate Change (CC):</a:t>
            </a:r>
            <a:r>
              <a:rPr lang="ru" sz="1100">
                <a:solidFill>
                  <a:schemeClr val="dk1"/>
                </a:solidFill>
              </a:rPr>
              <a:t> Focuses on narratives related to environmental issues, policy framing, and activism.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War in Ukraine (UA):</a:t>
            </a:r>
            <a:r>
              <a:rPr lang="ru" sz="1100">
                <a:solidFill>
                  <a:schemeClr val="dk1"/>
                </a:solidFill>
              </a:rPr>
              <a:t> Involves narratives on geopolitical conflict, humanitarian concerns, and military actions.</a:t>
            </a:r>
            <a:endParaRPr sz="1100">
              <a:solidFill>
                <a:schemeClr val="dk1"/>
              </a:solidFill>
            </a:endParaRPr>
          </a:p>
          <a:p>
            <a:pPr indent="0" lvl="0" marL="0" rtl="0" algn="l">
              <a:lnSpc>
                <a:spcPct val="115000"/>
              </a:lnSpc>
              <a:spcBef>
                <a:spcPts val="1200"/>
              </a:spcBef>
              <a:spcAft>
                <a:spcPts val="0"/>
              </a:spcAft>
              <a:buNone/>
            </a:pPr>
            <a:r>
              <a:rPr b="1" lang="ru" sz="1100">
                <a:solidFill>
                  <a:schemeClr val="dk1"/>
                </a:solidFill>
              </a:rPr>
              <a:t>Labels and Sublabels: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ru" sz="1100">
                <a:solidFill>
                  <a:schemeClr val="dk1"/>
                </a:solidFill>
              </a:rPr>
              <a:t>Each topic is classified into </a:t>
            </a:r>
            <a:r>
              <a:rPr b="1" lang="ru" sz="1100">
                <a:solidFill>
                  <a:schemeClr val="dk1"/>
                </a:solidFill>
              </a:rPr>
              <a:t>high-level labels</a:t>
            </a:r>
            <a:r>
              <a:rPr lang="ru" sz="1100">
                <a:solidFill>
                  <a:schemeClr val="dk1"/>
                </a:solidFill>
              </a:rPr>
              <a:t> (e.g., "criticism of climate policies," "discrediting Ukraine").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Sub-labels</a:t>
            </a:r>
            <a:r>
              <a:rPr lang="ru" sz="1100">
                <a:solidFill>
                  <a:schemeClr val="dk1"/>
                </a:solidFill>
              </a:rPr>
              <a:t> break down narratives into more specific categories (e.g., "climate policies are ineffective" or "Ukraine is a puppet of the West").</a:t>
            </a:r>
            <a:endParaRPr sz="1100">
              <a:solidFill>
                <a:schemeClr val="dk1"/>
              </a:solidFill>
            </a:endParaRPr>
          </a:p>
          <a:p>
            <a:pPr indent="0" lvl="0" marL="0" rtl="0" algn="l">
              <a:lnSpc>
                <a:spcPct val="115000"/>
              </a:lnSpc>
              <a:spcBef>
                <a:spcPts val="1200"/>
              </a:spcBef>
              <a:spcAft>
                <a:spcPts val="0"/>
              </a:spcAft>
              <a:buNone/>
            </a:pPr>
            <a:r>
              <a:rPr b="1" lang="ru" sz="1100">
                <a:solidFill>
                  <a:schemeClr val="dk1"/>
                </a:solidFill>
              </a:rPr>
              <a:t>Class Structure: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ru" sz="1100">
                <a:solidFill>
                  <a:schemeClr val="dk1"/>
                </a:solidFill>
              </a:rPr>
              <a:t>Multi-label setup:</a:t>
            </a:r>
            <a:r>
              <a:rPr lang="ru" sz="1100">
                <a:solidFill>
                  <a:schemeClr val="dk1"/>
                </a:solidFill>
              </a:rPr>
              <a:t> A single text can belong to multiple labels or sub-labels (e.g., a news article might combine "activism" and "policy framing").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 sz="1100">
                <a:solidFill>
                  <a:schemeClr val="dk1"/>
                </a:solidFill>
              </a:rPr>
              <a:t>Class imbalance:</a:t>
            </a:r>
            <a:r>
              <a:rPr lang="ru" sz="1100">
                <a:solidFill>
                  <a:schemeClr val="dk1"/>
                </a:solidFill>
              </a:rPr>
              <a:t> Some labels have significantly fewer samples, posing challenges for model training.</a:t>
            </a:r>
            <a:endParaRPr sz="1100">
              <a:solidFill>
                <a:schemeClr val="dk1"/>
              </a:solidFill>
            </a:endParaRPr>
          </a:p>
          <a:p>
            <a:pPr indent="0" lvl="0" marL="0" rtl="0" algn="l">
              <a:lnSpc>
                <a:spcPct val="115000"/>
              </a:lnSpc>
              <a:spcBef>
                <a:spcPts val="1200"/>
              </a:spcBef>
              <a:spcAft>
                <a:spcPts val="0"/>
              </a:spcAft>
              <a:buNone/>
            </a:pPr>
            <a:r>
              <a:rPr b="1" lang="ru" sz="1100">
                <a:solidFill>
                  <a:schemeClr val="dk1"/>
                </a:solidFill>
              </a:rPr>
              <a:t>Languages Covered:</a:t>
            </a:r>
            <a:r>
              <a:rPr lang="ru" sz="1100">
                <a:solidFill>
                  <a:schemeClr val="dk1"/>
                </a:solidFill>
              </a:rPr>
              <a:t>  Bulgarian, English, Hindi, Portuguese, and Russian</a:t>
            </a:r>
            <a:endParaRPr sz="1100">
              <a:solidFill>
                <a:schemeClr val="dk1"/>
              </a:solidFill>
            </a:endParaRPr>
          </a:p>
          <a:p>
            <a:pPr indent="0" lvl="0" marL="0" rtl="0" algn="l">
              <a:lnSpc>
                <a:spcPct val="115000"/>
              </a:lnSpc>
              <a:spcBef>
                <a:spcPts val="1200"/>
              </a:spcBef>
              <a:spcAft>
                <a:spcPts val="0"/>
              </a:spcAft>
              <a:buNone/>
            </a:pPr>
            <a:r>
              <a:rPr b="1" lang="ru" sz="1100">
                <a:solidFill>
                  <a:schemeClr val="dk1"/>
                </a:solidFill>
              </a:rPr>
              <a:t>Project goal: </a:t>
            </a:r>
            <a:r>
              <a:rPr lang="ru" sz="1100">
                <a:solidFill>
                  <a:schemeClr val="dk1"/>
                </a:solidFill>
              </a:rPr>
              <a:t>The goal of the project is to identify and classify text narratives related to </a:t>
            </a:r>
            <a:r>
              <a:rPr b="1" lang="ru" sz="1100">
                <a:solidFill>
                  <a:schemeClr val="dk1"/>
                </a:solidFill>
              </a:rPr>
              <a:t>Climate Change (CC)</a:t>
            </a:r>
            <a:r>
              <a:rPr lang="ru" sz="1100">
                <a:solidFill>
                  <a:schemeClr val="dk1"/>
                </a:solidFill>
              </a:rPr>
              <a:t> and </a:t>
            </a:r>
            <a:r>
              <a:rPr b="1" lang="ru" sz="1100">
                <a:solidFill>
                  <a:schemeClr val="dk1"/>
                </a:solidFill>
              </a:rPr>
              <a:t>War in Ukraine (UA)</a:t>
            </a:r>
            <a:r>
              <a:rPr lang="ru" sz="1100">
                <a:solidFill>
                  <a:schemeClr val="dk1"/>
                </a:solidFill>
              </a:rPr>
              <a:t>, focusing on understanding how information is framed and communicated through distinct topics and subcategories</a:t>
            </a:r>
            <a:endParaRPr b="1"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320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2200"/>
              <a:t>Data analysis and translation</a:t>
            </a:r>
            <a:endParaRPr sz="2200"/>
          </a:p>
        </p:txBody>
      </p:sp>
      <p:sp>
        <p:nvSpPr>
          <p:cNvPr id="73" name="Google Shape;73;p16"/>
          <p:cNvSpPr txBox="1"/>
          <p:nvPr>
            <p:ph idx="1" type="body"/>
          </p:nvPr>
        </p:nvSpPr>
        <p:spPr>
          <a:xfrm>
            <a:off x="311700" y="768900"/>
            <a:ext cx="8661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ru" sz="1200">
                <a:solidFill>
                  <a:schemeClr val="dk1"/>
                </a:solidFill>
              </a:rPr>
              <a:t>Bulgarian and Portuguese </a:t>
            </a:r>
            <a:r>
              <a:rPr lang="ru" sz="1200">
                <a:solidFill>
                  <a:schemeClr val="dk1"/>
                </a:solidFill>
              </a:rPr>
              <a:t>to American English was translated using </a:t>
            </a:r>
            <a:r>
              <a:rPr b="1" lang="ru" sz="1200">
                <a:solidFill>
                  <a:schemeClr val="dk1"/>
                </a:solidFill>
              </a:rPr>
              <a:t>DeepL API</a:t>
            </a:r>
            <a:r>
              <a:rPr lang="ru" sz="1200">
                <a:solidFill>
                  <a:schemeClr val="dk1"/>
                </a:solidFill>
              </a:rPr>
              <a:t>.</a:t>
            </a:r>
            <a:endParaRPr sz="1200">
              <a:solidFill>
                <a:schemeClr val="dk1"/>
              </a:solidFill>
            </a:endParaRPr>
          </a:p>
          <a:p>
            <a:pPr indent="0" lvl="0" marL="0" rtl="0" algn="l">
              <a:lnSpc>
                <a:spcPct val="100000"/>
              </a:lnSpc>
              <a:spcBef>
                <a:spcPts val="600"/>
              </a:spcBef>
              <a:spcAft>
                <a:spcPts val="0"/>
              </a:spcAft>
              <a:buNone/>
            </a:pPr>
            <a:r>
              <a:rPr b="1" lang="ru" sz="1200">
                <a:solidFill>
                  <a:schemeClr val="dk1"/>
                </a:solidFill>
              </a:rPr>
              <a:t>Hindi </a:t>
            </a:r>
            <a:r>
              <a:rPr lang="ru" sz="1200">
                <a:solidFill>
                  <a:schemeClr val="dk1"/>
                </a:solidFill>
              </a:rPr>
              <a:t>to American English</a:t>
            </a:r>
            <a:r>
              <a:rPr b="1" lang="ru" sz="1200">
                <a:solidFill>
                  <a:schemeClr val="dk1"/>
                </a:solidFill>
              </a:rPr>
              <a:t> </a:t>
            </a:r>
            <a:r>
              <a:rPr lang="ru" sz="1200">
                <a:solidFill>
                  <a:schemeClr val="dk1"/>
                </a:solidFill>
              </a:rPr>
              <a:t>was</a:t>
            </a:r>
            <a:r>
              <a:rPr b="1" lang="ru" sz="1200">
                <a:solidFill>
                  <a:schemeClr val="dk1"/>
                </a:solidFill>
              </a:rPr>
              <a:t> </a:t>
            </a:r>
            <a:r>
              <a:rPr lang="ru" sz="1200">
                <a:solidFill>
                  <a:schemeClr val="dk1"/>
                </a:solidFill>
              </a:rPr>
              <a:t>Translated using </a:t>
            </a:r>
            <a:r>
              <a:rPr b="1" lang="ru" sz="1200">
                <a:solidFill>
                  <a:schemeClr val="dk1"/>
                </a:solidFill>
              </a:rPr>
              <a:t>Google Cloud Translatio</a:t>
            </a:r>
            <a:r>
              <a:rPr b="1" lang="ru" sz="1200">
                <a:solidFill>
                  <a:schemeClr val="dk1"/>
                </a:solidFill>
              </a:rPr>
              <a:t>n API</a:t>
            </a:r>
            <a:r>
              <a:rPr lang="ru" sz="1200">
                <a:solidFill>
                  <a:schemeClr val="dk1"/>
                </a:solidFill>
              </a:rPr>
              <a:t> (Hindi is not supported by DeepL).</a:t>
            </a:r>
            <a:endParaRPr sz="1200">
              <a:solidFill>
                <a:schemeClr val="dk1"/>
              </a:solidFill>
            </a:endParaRPr>
          </a:p>
          <a:p>
            <a:pPr indent="0" lvl="0" marL="0" rtl="0" algn="l">
              <a:lnSpc>
                <a:spcPct val="100000"/>
              </a:lnSpc>
              <a:spcBef>
                <a:spcPts val="600"/>
              </a:spcBef>
              <a:spcAft>
                <a:spcPts val="0"/>
              </a:spcAft>
              <a:buNone/>
            </a:pPr>
            <a:r>
              <a:rPr lang="ru" sz="1200">
                <a:solidFill>
                  <a:schemeClr val="dk1"/>
                </a:solidFill>
              </a:rPr>
              <a:t>We had an idea to use translated data for model training, but due to data imbalance across languages it turned out ineffective</a:t>
            </a:r>
            <a:r>
              <a:rPr lang="ru" sz="1200">
                <a:solidFill>
                  <a:schemeClr val="dk1"/>
                </a:solidFill>
              </a:rPr>
              <a:t> (the results of training with additional data are presented in the evaluation part)</a:t>
            </a:r>
            <a:endParaRPr sz="1200">
              <a:solidFill>
                <a:schemeClr val="dk1"/>
              </a:solidFill>
            </a:endParaRPr>
          </a:p>
          <a:p>
            <a:pPr indent="0" lvl="0" marL="0" rtl="0" algn="l">
              <a:lnSpc>
                <a:spcPct val="100000"/>
              </a:lnSpc>
              <a:spcBef>
                <a:spcPts val="600"/>
              </a:spcBef>
              <a:spcAft>
                <a:spcPts val="0"/>
              </a:spcAft>
              <a:buNone/>
            </a:pPr>
            <a:r>
              <a:rPr lang="ru" sz="1200">
                <a:solidFill>
                  <a:schemeClr val="dk1"/>
                </a:solidFill>
                <a:highlight>
                  <a:srgbClr val="FFFFFF"/>
                </a:highlight>
              </a:rPr>
              <a:t>Ranking of Translated Datasets (based on </a:t>
            </a:r>
            <a:r>
              <a:rPr lang="ru" sz="1200">
                <a:solidFill>
                  <a:schemeClr val="dk1"/>
                </a:solidFill>
              </a:rPr>
              <a:t>the average word frequency vector of each language</a:t>
            </a:r>
            <a:r>
              <a:rPr lang="ru" sz="1200">
                <a:solidFill>
                  <a:schemeClr val="dk1"/>
                </a:solidFill>
                <a:highlight>
                  <a:srgbClr val="FFFFFF"/>
                </a:highlight>
              </a:rPr>
              <a:t>): </a:t>
            </a:r>
            <a:endParaRPr sz="1200">
              <a:solidFill>
                <a:schemeClr val="dk1"/>
              </a:solidFill>
              <a:highlight>
                <a:srgbClr val="FFFFFF"/>
              </a:highlight>
            </a:endParaRPr>
          </a:p>
          <a:p>
            <a:pPr indent="0" lvl="0" marL="0" rtl="0" algn="l">
              <a:lnSpc>
                <a:spcPct val="100000"/>
              </a:lnSpc>
              <a:spcBef>
                <a:spcPts val="600"/>
              </a:spcBef>
              <a:spcAft>
                <a:spcPts val="0"/>
              </a:spcAft>
              <a:buClr>
                <a:schemeClr val="dk1"/>
              </a:buClr>
              <a:buSzPts val="1100"/>
              <a:buFont typeface="Arial"/>
              <a:buNone/>
            </a:pPr>
            <a:r>
              <a:rPr b="1" lang="ru" sz="1200">
                <a:solidFill>
                  <a:schemeClr val="dk1"/>
                </a:solidFill>
                <a:highlight>
                  <a:srgbClr val="FFFFFF"/>
                </a:highlight>
              </a:rPr>
              <a:t>1.</a:t>
            </a:r>
            <a:r>
              <a:rPr lang="ru" sz="1200">
                <a:solidFill>
                  <a:schemeClr val="dk1"/>
                </a:solidFill>
                <a:highlight>
                  <a:srgbClr val="FFFFFF"/>
                </a:highlight>
              </a:rPr>
              <a:t> HI: 0.8957 	</a:t>
            </a:r>
            <a:r>
              <a:rPr b="1" lang="ru" sz="1200">
                <a:solidFill>
                  <a:schemeClr val="dk1"/>
                </a:solidFill>
                <a:highlight>
                  <a:srgbClr val="FFFFFF"/>
                </a:highlight>
              </a:rPr>
              <a:t>2.</a:t>
            </a:r>
            <a:r>
              <a:rPr lang="ru" sz="1200">
                <a:solidFill>
                  <a:schemeClr val="dk1"/>
                </a:solidFill>
                <a:highlight>
                  <a:srgbClr val="FFFFFF"/>
                </a:highlight>
              </a:rPr>
              <a:t> BG: 0.8238 	</a:t>
            </a:r>
            <a:r>
              <a:rPr b="1" lang="ru" sz="1200">
                <a:solidFill>
                  <a:schemeClr val="dk1"/>
                </a:solidFill>
                <a:highlight>
                  <a:srgbClr val="FFFFFF"/>
                </a:highlight>
              </a:rPr>
              <a:t>3.</a:t>
            </a:r>
            <a:r>
              <a:rPr lang="ru" sz="1200">
                <a:solidFill>
                  <a:schemeClr val="dk1"/>
                </a:solidFill>
                <a:highlight>
                  <a:srgbClr val="FFFFFF"/>
                </a:highlight>
              </a:rPr>
              <a:t> PT: 0.6632</a:t>
            </a:r>
            <a:endParaRPr sz="1200">
              <a:solidFill>
                <a:schemeClr val="dk1"/>
              </a:solidFill>
            </a:endParaRPr>
          </a:p>
          <a:p>
            <a:pPr indent="0" lvl="0" marL="0" rtl="0" algn="l">
              <a:lnSpc>
                <a:spcPct val="100000"/>
              </a:lnSpc>
              <a:spcBef>
                <a:spcPts val="600"/>
              </a:spcBef>
              <a:spcAft>
                <a:spcPts val="0"/>
              </a:spcAft>
              <a:buNone/>
            </a:pPr>
            <a:r>
              <a:t/>
            </a:r>
            <a:endParaRPr sz="1300">
              <a:solidFill>
                <a:schemeClr val="dk1"/>
              </a:solidFill>
            </a:endParaRPr>
          </a:p>
          <a:p>
            <a:pPr indent="0" lvl="0" marL="0" rtl="0" algn="l">
              <a:lnSpc>
                <a:spcPct val="100000"/>
              </a:lnSpc>
              <a:spcBef>
                <a:spcPts val="600"/>
              </a:spcBef>
              <a:spcAft>
                <a:spcPts val="0"/>
              </a:spcAft>
              <a:buNone/>
            </a:pPr>
            <a:r>
              <a:t/>
            </a:r>
            <a:endParaRPr sz="1400">
              <a:solidFill>
                <a:schemeClr val="dk1"/>
              </a:solidFill>
            </a:endParaRPr>
          </a:p>
          <a:p>
            <a:pPr indent="0" lvl="0" marL="457200" rtl="0" algn="l">
              <a:lnSpc>
                <a:spcPct val="100000"/>
              </a:lnSpc>
              <a:spcBef>
                <a:spcPts val="600"/>
              </a:spcBef>
              <a:spcAft>
                <a:spcPts val="0"/>
              </a:spcAft>
              <a:buNone/>
            </a:pPr>
            <a:r>
              <a:t/>
            </a:r>
            <a:endParaRPr sz="1400">
              <a:solidFill>
                <a:schemeClr val="dk1"/>
              </a:solidFill>
            </a:endParaRPr>
          </a:p>
          <a:p>
            <a:pPr indent="0" lvl="0" marL="0" rtl="0" algn="l">
              <a:lnSpc>
                <a:spcPct val="100000"/>
              </a:lnSpc>
              <a:spcBef>
                <a:spcPts val="600"/>
              </a:spcBef>
              <a:spcAft>
                <a:spcPts val="0"/>
              </a:spcAft>
              <a:buNone/>
            </a:pPr>
            <a:r>
              <a:t/>
            </a:r>
            <a:endParaRPr sz="1400">
              <a:solidFill>
                <a:schemeClr val="dk1"/>
              </a:solidFill>
            </a:endParaRPr>
          </a:p>
        </p:txBody>
      </p:sp>
      <p:sp>
        <p:nvSpPr>
          <p:cNvPr id="74" name="Google Shape;74;p16"/>
          <p:cNvSpPr txBox="1"/>
          <p:nvPr/>
        </p:nvSpPr>
        <p:spPr>
          <a:xfrm>
            <a:off x="5653875" y="863550"/>
            <a:ext cx="3407700" cy="6324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t/>
            </a:r>
            <a:endParaRPr sz="1800">
              <a:solidFill>
                <a:schemeClr val="dk1"/>
              </a:solidFill>
            </a:endParaRPr>
          </a:p>
        </p:txBody>
      </p:sp>
      <p:graphicFrame>
        <p:nvGraphicFramePr>
          <p:cNvPr id="75" name="Google Shape;75;p16"/>
          <p:cNvGraphicFramePr/>
          <p:nvPr/>
        </p:nvGraphicFramePr>
        <p:xfrm>
          <a:off x="1330850" y="2517550"/>
          <a:ext cx="3000000" cy="3000000"/>
        </p:xfrm>
        <a:graphic>
          <a:graphicData uri="http://schemas.openxmlformats.org/drawingml/2006/table">
            <a:tbl>
              <a:tblPr>
                <a:noFill/>
                <a:tableStyleId>{A99E1269-9DA9-4C30-B4AB-8099D204705A}</a:tableStyleId>
              </a:tblPr>
              <a:tblGrid>
                <a:gridCol w="593175"/>
                <a:gridCol w="753775"/>
                <a:gridCol w="1528600"/>
                <a:gridCol w="1961550"/>
                <a:gridCol w="1645175"/>
              </a:tblGrid>
              <a:tr h="448150">
                <a:tc>
                  <a:txBody>
                    <a:bodyPr/>
                    <a:lstStyle/>
                    <a:p>
                      <a:pPr indent="0" lvl="0" marL="0" rtl="0" algn="ctr">
                        <a:lnSpc>
                          <a:spcPct val="115000"/>
                        </a:lnSpc>
                        <a:spcBef>
                          <a:spcPts val="0"/>
                        </a:spcBef>
                        <a:spcAft>
                          <a:spcPts val="0"/>
                        </a:spcAft>
                        <a:buNone/>
                      </a:pPr>
                      <a:r>
                        <a:rPr b="1" lang="ru" sz="1100">
                          <a:solidFill>
                            <a:schemeClr val="dk1"/>
                          </a:solidFill>
                        </a:rPr>
                        <a:t>Lang.</a:t>
                      </a:r>
                      <a:endParaRPr b="1"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solidFill>
                            <a:schemeClr val="dk1"/>
                          </a:solidFill>
                        </a:rPr>
                        <a:t>Number of Files</a:t>
                      </a:r>
                      <a:endParaRPr b="1"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solidFill>
                            <a:schemeClr val="dk1"/>
                          </a:solidFill>
                        </a:rPr>
                        <a:t>Average File Length (characters)</a:t>
                      </a:r>
                      <a:endParaRPr b="1"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solidFill>
                            <a:schemeClr val="dk1"/>
                          </a:solidFill>
                        </a:rPr>
                        <a:t>Average Vocabulary Size (unique words)</a:t>
                      </a:r>
                      <a:endParaRPr b="1"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ru" sz="1100">
                          <a:solidFill>
                            <a:schemeClr val="dk1"/>
                          </a:solidFill>
                        </a:rPr>
                        <a:t>Average Sentence Length (tokens)</a:t>
                      </a:r>
                      <a:endParaRPr b="1"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1875">
                <a:tc>
                  <a:txBody>
                    <a:bodyPr/>
                    <a:lstStyle/>
                    <a:p>
                      <a:pPr indent="0" lvl="0" marL="0" rtl="0" algn="ctr">
                        <a:spcBef>
                          <a:spcPts val="0"/>
                        </a:spcBef>
                        <a:spcAft>
                          <a:spcPts val="0"/>
                        </a:spcAft>
                        <a:buNone/>
                      </a:pPr>
                      <a:r>
                        <a:rPr lang="ru" sz="1100">
                          <a:solidFill>
                            <a:schemeClr val="dk1"/>
                          </a:solidFill>
                        </a:rPr>
                        <a:t>EN</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200</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3156.74</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282.35</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26.62</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1875">
                <a:tc>
                  <a:txBody>
                    <a:bodyPr/>
                    <a:lstStyle/>
                    <a:p>
                      <a:pPr indent="0" lvl="0" marL="0" rtl="0" algn="ctr">
                        <a:spcBef>
                          <a:spcPts val="0"/>
                        </a:spcBef>
                        <a:spcAft>
                          <a:spcPts val="0"/>
                        </a:spcAft>
                        <a:buNone/>
                      </a:pPr>
                      <a:r>
                        <a:rPr lang="ru" sz="1100">
                          <a:solidFill>
                            <a:schemeClr val="dk1"/>
                          </a:solidFill>
                        </a:rPr>
                        <a:t>BG</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211</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1928.32</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182.68</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24.54</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1875">
                <a:tc>
                  <a:txBody>
                    <a:bodyPr/>
                    <a:lstStyle/>
                    <a:p>
                      <a:pPr indent="0" lvl="0" marL="0" rtl="0" algn="ctr">
                        <a:spcBef>
                          <a:spcPts val="0"/>
                        </a:spcBef>
                        <a:spcAft>
                          <a:spcPts val="0"/>
                        </a:spcAft>
                        <a:buNone/>
                      </a:pPr>
                      <a:r>
                        <a:rPr lang="ru" sz="1100">
                          <a:solidFill>
                            <a:schemeClr val="dk1"/>
                          </a:solidFill>
                        </a:rPr>
                        <a:t>PT</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200</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2362.39</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215.21</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29.57</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1875">
                <a:tc>
                  <a:txBody>
                    <a:bodyPr/>
                    <a:lstStyle/>
                    <a:p>
                      <a:pPr indent="0" lvl="0" marL="0" rtl="0" algn="ctr">
                        <a:spcBef>
                          <a:spcPts val="0"/>
                        </a:spcBef>
                        <a:spcAft>
                          <a:spcPts val="0"/>
                        </a:spcAft>
                        <a:buNone/>
                      </a:pPr>
                      <a:r>
                        <a:rPr lang="ru" sz="1100">
                          <a:solidFill>
                            <a:schemeClr val="dk1"/>
                          </a:solidFill>
                        </a:rPr>
                        <a:t>HI</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115</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3677.95</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273.60</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100">
                          <a:solidFill>
                            <a:schemeClr val="dk1"/>
                          </a:solidFill>
                        </a:rPr>
                        <a:t>21.69</a:t>
                      </a:r>
                      <a:endParaRPr sz="11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024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Data preprocessing</a:t>
            </a:r>
            <a:endParaRPr sz="2220"/>
          </a:p>
        </p:txBody>
      </p:sp>
      <p:sp>
        <p:nvSpPr>
          <p:cNvPr id="81" name="Google Shape;81;p17"/>
          <p:cNvSpPr txBox="1"/>
          <p:nvPr>
            <p:ph idx="1" type="body"/>
          </p:nvPr>
        </p:nvSpPr>
        <p:spPr>
          <a:xfrm>
            <a:off x="311700" y="662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sz="1200">
                <a:solidFill>
                  <a:schemeClr val="dk1"/>
                </a:solidFill>
              </a:rPr>
              <a:t>News preprocessing </a:t>
            </a:r>
            <a:r>
              <a:rPr lang="ru" sz="1200">
                <a:solidFill>
                  <a:schemeClr val="dk1"/>
                </a:solidFill>
              </a:rPr>
              <a:t>(especially in EN documents):</a:t>
            </a:r>
            <a:endParaRPr sz="1200">
              <a:solidFill>
                <a:schemeClr val="dk1"/>
              </a:solidFill>
            </a:endParaRPr>
          </a:p>
          <a:p>
            <a:pPr indent="0" lvl="0" marL="0" rtl="0" algn="l">
              <a:spcBef>
                <a:spcPts val="0"/>
              </a:spcBef>
              <a:spcAft>
                <a:spcPts val="0"/>
              </a:spcAft>
              <a:buClr>
                <a:schemeClr val="dk1"/>
              </a:buClr>
              <a:buSzPts val="1100"/>
              <a:buFont typeface="Arial"/>
              <a:buNone/>
            </a:pPr>
            <a:r>
              <a:rPr lang="ru" sz="1200">
                <a:solidFill>
                  <a:schemeClr val="dk1"/>
                </a:solidFill>
              </a:rPr>
              <a:t>A lot of social media links, promo, ads, subscribe button texts, etc. that are not useful → </a:t>
            </a:r>
            <a:r>
              <a:rPr b="1" lang="ru" sz="1200">
                <a:solidFill>
                  <a:schemeClr val="dk1"/>
                </a:solidFill>
              </a:rPr>
              <a:t>remove</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rPr lang="ru" sz="900">
                <a:solidFill>
                  <a:schemeClr val="dk1"/>
                </a:solidFill>
                <a:highlight>
                  <a:schemeClr val="lt2"/>
                </a:highlight>
              </a:rPr>
              <a:t>Somehow, one of these is frowned upon (tar sands), but the other three- cobalt, nickel and lithium mines (necessary for EV batteries) are “green”? 🤔 pic.twitter.com/iahDDqZRls — Patrick De Haan ⛽️📊 (@GasBuddyGuy) November 11, 2021</a:t>
            </a:r>
            <a:endParaRPr sz="9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t/>
            </a:r>
            <a:endParaRPr sz="300">
              <a:solidFill>
                <a:schemeClr val="dk1"/>
              </a:solidFill>
              <a:highlight>
                <a:schemeClr val="lt2"/>
              </a:highlight>
            </a:endParaRPr>
          </a:p>
          <a:p>
            <a:pPr indent="0" lvl="0" marL="0" rtl="0" algn="l">
              <a:spcBef>
                <a:spcPts val="0"/>
              </a:spcBef>
              <a:spcAft>
                <a:spcPts val="0"/>
              </a:spcAft>
              <a:buClr>
                <a:schemeClr val="dk1"/>
              </a:buClr>
              <a:buSzPts val="1100"/>
              <a:buFont typeface="Arial"/>
              <a:buNone/>
            </a:pPr>
            <a:r>
              <a:rPr lang="ru" sz="900">
                <a:solidFill>
                  <a:schemeClr val="dk1"/>
                </a:solidFill>
                <a:highlight>
                  <a:schemeClr val="lt2"/>
                </a:highlight>
              </a:rPr>
              <a:t>Sign up to get unfiltered news delivered straight to your inbox. You can unsubscribe any time. By subscribing you agree to our Terms of Use.</a:t>
            </a:r>
            <a:endParaRPr sz="900">
              <a:solidFill>
                <a:schemeClr val="dk1"/>
              </a:solidFill>
              <a:highlight>
                <a:schemeClr val="lt2"/>
              </a:highlight>
            </a:endParaRPr>
          </a:p>
          <a:p>
            <a:pPr indent="0" lvl="0" marL="0" rtl="0" algn="l">
              <a:spcBef>
                <a:spcPts val="1200"/>
              </a:spcBef>
              <a:spcAft>
                <a:spcPts val="1200"/>
              </a:spcAft>
              <a:buNone/>
            </a:pPr>
            <a:r>
              <a:t/>
            </a:r>
            <a:endParaRPr sz="1600"/>
          </a:p>
        </p:txBody>
      </p:sp>
      <p:pic>
        <p:nvPicPr>
          <p:cNvPr id="82" name="Google Shape;82;p17"/>
          <p:cNvPicPr preferRelativeResize="0"/>
          <p:nvPr/>
        </p:nvPicPr>
        <p:blipFill>
          <a:blip r:embed="rId3">
            <a:alphaModFix/>
          </a:blip>
          <a:stretch>
            <a:fillRect/>
          </a:stretch>
        </p:blipFill>
        <p:spPr>
          <a:xfrm>
            <a:off x="668800" y="1939025"/>
            <a:ext cx="7933873" cy="295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024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Data preprocessing</a:t>
            </a:r>
            <a:endParaRPr sz="2220"/>
          </a:p>
        </p:txBody>
      </p:sp>
      <p:sp>
        <p:nvSpPr>
          <p:cNvPr id="88" name="Google Shape;88;p18"/>
          <p:cNvSpPr txBox="1"/>
          <p:nvPr>
            <p:ph idx="1" type="body"/>
          </p:nvPr>
        </p:nvSpPr>
        <p:spPr>
          <a:xfrm>
            <a:off x="311700" y="696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solidFill>
                  <a:schemeClr val="dk1"/>
                </a:solidFill>
              </a:rPr>
              <a:t>Step 1:</a:t>
            </a:r>
            <a:r>
              <a:rPr lang="ru" sz="1200">
                <a:solidFill>
                  <a:schemeClr val="dk1"/>
                </a:solidFill>
              </a:rPr>
              <a:t> </a:t>
            </a:r>
            <a:r>
              <a:rPr lang="ru" sz="1200">
                <a:solidFill>
                  <a:schemeClr val="dk1"/>
                </a:solidFill>
              </a:rPr>
              <a:t>Language-specific preprocessing, handled by scripts using Stanza's NLP pipeline for tokenization and custom boilerplates removal.</a:t>
            </a:r>
            <a:endParaRPr sz="1200">
              <a:solidFill>
                <a:schemeClr val="dk1"/>
              </a:solidFill>
            </a:endParaRPr>
          </a:p>
          <a:p>
            <a:pPr indent="0" lvl="0" marL="0" rtl="0" algn="l">
              <a:spcBef>
                <a:spcPts val="0"/>
              </a:spcBef>
              <a:spcAft>
                <a:spcPts val="0"/>
              </a:spcAft>
              <a:buNone/>
            </a:pPr>
            <a:r>
              <a:t/>
            </a:r>
            <a:endParaRPr sz="400">
              <a:solidFill>
                <a:schemeClr val="dk1"/>
              </a:solidFill>
            </a:endParaRPr>
          </a:p>
          <a:p>
            <a:pPr indent="0" lvl="0" marL="0" rtl="0" algn="l">
              <a:spcBef>
                <a:spcPts val="0"/>
              </a:spcBef>
              <a:spcAft>
                <a:spcPts val="0"/>
              </a:spcAft>
              <a:buNone/>
            </a:pPr>
            <a:r>
              <a:rPr b="1" lang="ru" sz="1200">
                <a:solidFill>
                  <a:schemeClr val="dk1"/>
                </a:solidFill>
              </a:rPr>
              <a:t>P</a:t>
            </a:r>
            <a:r>
              <a:rPr b="1" lang="ru" sz="1200">
                <a:solidFill>
                  <a:schemeClr val="dk1"/>
                </a:solidFill>
              </a:rPr>
              <a:t>rocessed output (in </a:t>
            </a:r>
            <a:r>
              <a:rPr b="1" lang="ru" sz="1200">
                <a:solidFill>
                  <a:schemeClr val="dk1"/>
                </a:solidFill>
              </a:rPr>
              <a:t>CoNLL</a:t>
            </a:r>
            <a:r>
              <a:rPr b="1" lang="ru" sz="1200">
                <a:solidFill>
                  <a:schemeClr val="dk1"/>
                </a:solidFill>
              </a:rPr>
              <a:t> format):</a:t>
            </a:r>
            <a:endParaRPr b="1" sz="1200">
              <a:solidFill>
                <a:schemeClr val="dk1"/>
              </a:solidFill>
            </a:endParaRPr>
          </a:p>
          <a:p>
            <a:pPr indent="-304800" lvl="0" marL="457200" rtl="0" algn="l">
              <a:spcBef>
                <a:spcPts val="0"/>
              </a:spcBef>
              <a:spcAft>
                <a:spcPts val="0"/>
              </a:spcAft>
              <a:buClr>
                <a:schemeClr val="dk1"/>
              </a:buClr>
              <a:buSzPts val="1200"/>
              <a:buChar char="●"/>
            </a:pPr>
            <a:r>
              <a:rPr b="1" lang="ru" sz="1200">
                <a:solidFill>
                  <a:schemeClr val="dk1"/>
                </a:solidFill>
              </a:rPr>
              <a:t>Traditional Models:</a:t>
            </a:r>
            <a:r>
              <a:rPr lang="ru" sz="1200">
                <a:solidFill>
                  <a:schemeClr val="dk1"/>
                </a:solidFill>
              </a:rPr>
              <a:t> Processed files in lower text with stopwords and punctuation removed </a:t>
            </a:r>
            <a:endParaRPr sz="1200">
              <a:solidFill>
                <a:schemeClr val="dk1"/>
              </a:solidFill>
            </a:endParaRPr>
          </a:p>
          <a:p>
            <a:pPr indent="-304800" lvl="0" marL="457200" rtl="0" algn="l">
              <a:spcBef>
                <a:spcPts val="0"/>
              </a:spcBef>
              <a:spcAft>
                <a:spcPts val="0"/>
              </a:spcAft>
              <a:buClr>
                <a:schemeClr val="dk1"/>
              </a:buClr>
              <a:buSzPts val="1200"/>
              <a:buChar char="●"/>
            </a:pPr>
            <a:r>
              <a:rPr b="1" lang="ru" sz="1200">
                <a:solidFill>
                  <a:schemeClr val="dk1"/>
                </a:solidFill>
              </a:rPr>
              <a:t>Deep Learning Models:</a:t>
            </a:r>
            <a:r>
              <a:rPr lang="ru" sz="1200">
                <a:solidFill>
                  <a:schemeClr val="dk1"/>
                </a:solidFill>
              </a:rPr>
              <a:t> Retained original text </a:t>
            </a:r>
            <a:endParaRPr b="1" sz="10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200"/>
              </a:spcAft>
              <a:buNone/>
            </a:pPr>
            <a:r>
              <a:t/>
            </a:r>
            <a:endParaRPr sz="1600"/>
          </a:p>
        </p:txBody>
      </p:sp>
      <p:pic>
        <p:nvPicPr>
          <p:cNvPr id="89" name="Google Shape;89;p18"/>
          <p:cNvPicPr preferRelativeResize="0"/>
          <p:nvPr/>
        </p:nvPicPr>
        <p:blipFill rotWithShape="1">
          <a:blip r:embed="rId3">
            <a:alphaModFix/>
          </a:blip>
          <a:srcRect b="0" l="0" r="0" t="49824"/>
          <a:stretch/>
        </p:blipFill>
        <p:spPr>
          <a:xfrm>
            <a:off x="4498025" y="2057375"/>
            <a:ext cx="4103200" cy="2475150"/>
          </a:xfrm>
          <a:prstGeom prst="rect">
            <a:avLst/>
          </a:prstGeom>
          <a:noFill/>
          <a:ln>
            <a:noFill/>
          </a:ln>
        </p:spPr>
      </p:pic>
      <p:pic>
        <p:nvPicPr>
          <p:cNvPr id="90" name="Google Shape;90;p18"/>
          <p:cNvPicPr preferRelativeResize="0"/>
          <p:nvPr/>
        </p:nvPicPr>
        <p:blipFill rotWithShape="1">
          <a:blip r:embed="rId3">
            <a:alphaModFix/>
          </a:blip>
          <a:srcRect b="50322" l="0" r="0" t="0"/>
          <a:stretch/>
        </p:blipFill>
        <p:spPr>
          <a:xfrm>
            <a:off x="240575" y="2057387"/>
            <a:ext cx="4098925" cy="2447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024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Data preprocessing</a:t>
            </a:r>
            <a:endParaRPr sz="2220"/>
          </a:p>
        </p:txBody>
      </p:sp>
      <p:sp>
        <p:nvSpPr>
          <p:cNvPr id="96" name="Google Shape;96;p19"/>
          <p:cNvSpPr txBox="1"/>
          <p:nvPr>
            <p:ph idx="1" type="body"/>
          </p:nvPr>
        </p:nvSpPr>
        <p:spPr>
          <a:xfrm>
            <a:off x="311700" y="696550"/>
            <a:ext cx="85206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200">
                <a:solidFill>
                  <a:schemeClr val="dk1"/>
                </a:solidFill>
              </a:rPr>
              <a:t>Step 2:</a:t>
            </a:r>
            <a:r>
              <a:rPr lang="ru" sz="1200">
                <a:solidFill>
                  <a:schemeClr val="dk1"/>
                </a:solidFill>
              </a:rPr>
              <a:t> </a:t>
            </a:r>
            <a:r>
              <a:rPr lang="ru" sz="1200">
                <a:solidFill>
                  <a:schemeClr val="dk1"/>
                </a:solidFill>
              </a:rPr>
              <a:t>We build a dataset for each topic (</a:t>
            </a:r>
            <a:r>
              <a:rPr b="1" lang="ru" sz="1200">
                <a:solidFill>
                  <a:schemeClr val="dk1"/>
                </a:solidFill>
              </a:rPr>
              <a:t>CC</a:t>
            </a:r>
            <a:r>
              <a:rPr lang="ru" sz="1200">
                <a:solidFill>
                  <a:schemeClr val="dk1"/>
                </a:solidFill>
              </a:rPr>
              <a:t> and </a:t>
            </a:r>
            <a:r>
              <a:rPr b="1" lang="ru" sz="1200">
                <a:solidFill>
                  <a:schemeClr val="dk1"/>
                </a:solidFill>
              </a:rPr>
              <a:t>UA</a:t>
            </a:r>
            <a:r>
              <a:rPr lang="ru" sz="1200">
                <a:solidFill>
                  <a:schemeClr val="dk1"/>
                </a:solidFill>
              </a:rPr>
              <a:t>) to train models separately. Depending on the type of model (traditional or deep learning), we preprocess the data differently to suit their requirements.</a:t>
            </a:r>
            <a:endParaRPr sz="1200">
              <a:solidFill>
                <a:schemeClr val="dk1"/>
              </a:solidFill>
            </a:endParaRPr>
          </a:p>
          <a:p>
            <a:pPr indent="0" lvl="0" marL="0" rtl="0" algn="l">
              <a:spcBef>
                <a:spcPts val="1400"/>
              </a:spcBef>
              <a:spcAft>
                <a:spcPts val="0"/>
              </a:spcAft>
              <a:buClr>
                <a:schemeClr val="dk1"/>
              </a:buClr>
              <a:buSzPts val="1100"/>
              <a:buFont typeface="Arial"/>
              <a:buNone/>
            </a:pPr>
            <a:r>
              <a:rPr b="1" lang="ru" sz="1200">
                <a:solidFill>
                  <a:schemeClr val="dk1"/>
                </a:solidFill>
              </a:rPr>
              <a:t>Traditional Methods</a:t>
            </a:r>
            <a:endParaRPr b="1" sz="1200">
              <a:solidFill>
                <a:schemeClr val="dk1"/>
              </a:solidFill>
            </a:endParaRPr>
          </a:p>
          <a:p>
            <a:pPr indent="-304800" lvl="0" marL="457200" rtl="0" algn="l">
              <a:spcBef>
                <a:spcPts val="0"/>
              </a:spcBef>
              <a:spcAft>
                <a:spcPts val="0"/>
              </a:spcAft>
              <a:buClr>
                <a:schemeClr val="dk1"/>
              </a:buClr>
              <a:buSzPts val="1200"/>
              <a:buChar char="●"/>
            </a:pPr>
            <a:r>
              <a:rPr lang="ru" sz="1200">
                <a:solidFill>
                  <a:schemeClr val="dk1"/>
                </a:solidFill>
              </a:rPr>
              <a:t>Each sample (document) is represented as an </a:t>
            </a:r>
            <a:r>
              <a:rPr b="1" lang="ru" sz="1200">
                <a:solidFill>
                  <a:schemeClr val="dk1"/>
                </a:solidFill>
              </a:rPr>
              <a:t>array of lemmas</a:t>
            </a:r>
            <a:r>
              <a:rPr lang="ru"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ru" sz="1200">
                <a:solidFill>
                  <a:schemeClr val="dk1"/>
                </a:solidFill>
              </a:rPr>
              <a:t>Lemmas are extracted from the </a:t>
            </a:r>
            <a:r>
              <a:rPr b="1" lang="ru" sz="1200">
                <a:solidFill>
                  <a:schemeClr val="dk1"/>
                </a:solidFill>
              </a:rPr>
              <a:t>CoNLL format</a:t>
            </a:r>
            <a:r>
              <a:rPr lang="ru" sz="1200">
                <a:solidFill>
                  <a:schemeClr val="dk1"/>
                </a:solidFill>
              </a:rPr>
              <a:t>, using the </a:t>
            </a:r>
            <a:r>
              <a:rPr b="1" lang="ru" sz="1200">
                <a:solidFill>
                  <a:schemeClr val="dk1"/>
                </a:solidFill>
              </a:rPr>
              <a:t>lemma field</a:t>
            </a:r>
            <a:r>
              <a:rPr lang="ru" sz="1200">
                <a:solidFill>
                  <a:schemeClr val="dk1"/>
                </a:solidFill>
              </a:rPr>
              <a:t> instead of the token form.</a:t>
            </a:r>
            <a:endParaRPr sz="1200">
              <a:solidFill>
                <a:schemeClr val="dk1"/>
              </a:solidFill>
            </a:endParaRPr>
          </a:p>
          <a:p>
            <a:pPr indent="-304800" lvl="0" marL="457200" rtl="0" algn="l">
              <a:spcBef>
                <a:spcPts val="0"/>
              </a:spcBef>
              <a:spcAft>
                <a:spcPts val="0"/>
              </a:spcAft>
              <a:buClr>
                <a:schemeClr val="dk1"/>
              </a:buClr>
              <a:buSzPts val="1200"/>
              <a:buChar char="●"/>
            </a:pPr>
            <a:r>
              <a:rPr lang="ru" sz="1200">
                <a:solidFill>
                  <a:schemeClr val="dk1"/>
                </a:solidFill>
              </a:rPr>
              <a:t>This representation ensures linguistic normalization and reduces variability in the data.</a:t>
            </a:r>
            <a:endParaRPr sz="1200">
              <a:solidFill>
                <a:schemeClr val="dk1"/>
              </a:solidFill>
            </a:endParaRPr>
          </a:p>
          <a:p>
            <a:pPr indent="0" lvl="0" marL="0" rtl="0" algn="l">
              <a:spcBef>
                <a:spcPts val="1400"/>
              </a:spcBef>
              <a:spcAft>
                <a:spcPts val="0"/>
              </a:spcAft>
              <a:buNone/>
            </a:pPr>
            <a:r>
              <a:rPr b="1" lang="ru" sz="1200">
                <a:solidFill>
                  <a:schemeClr val="dk1"/>
                </a:solidFill>
              </a:rPr>
              <a:t>Deep Learning Models (LSTM &amp; Transformer Encoder)</a:t>
            </a:r>
            <a:endParaRPr b="1" sz="1200">
              <a:solidFill>
                <a:schemeClr val="dk1"/>
              </a:solidFill>
            </a:endParaRPr>
          </a:p>
          <a:p>
            <a:pPr indent="-304800" lvl="0" marL="457200" rtl="0" algn="l">
              <a:spcBef>
                <a:spcPts val="0"/>
              </a:spcBef>
              <a:spcAft>
                <a:spcPts val="0"/>
              </a:spcAft>
              <a:buClr>
                <a:schemeClr val="dk1"/>
              </a:buClr>
              <a:buSzPts val="1200"/>
              <a:buChar char="●"/>
            </a:pPr>
            <a:r>
              <a:rPr lang="ru" sz="1200">
                <a:solidFill>
                  <a:schemeClr val="dk1"/>
                </a:solidFill>
              </a:rPr>
              <a:t>We build a </a:t>
            </a:r>
            <a:r>
              <a:rPr b="1" lang="ru" sz="1200">
                <a:solidFill>
                  <a:schemeClr val="dk1"/>
                </a:solidFill>
              </a:rPr>
              <a:t>custom vocabulary class</a:t>
            </a:r>
            <a:r>
              <a:rPr lang="ru" sz="1200">
                <a:solidFill>
                  <a:schemeClr val="dk1"/>
                </a:solidFill>
              </a:rPr>
              <a:t> that maps tokens (token forms from the CoNLL format) to unique indexes.</a:t>
            </a:r>
            <a:endParaRPr sz="1200">
              <a:solidFill>
                <a:schemeClr val="dk1"/>
              </a:solidFill>
            </a:endParaRPr>
          </a:p>
          <a:p>
            <a:pPr indent="-304800" lvl="0" marL="457200" rtl="0" algn="l">
              <a:spcBef>
                <a:spcPts val="400"/>
              </a:spcBef>
              <a:spcAft>
                <a:spcPts val="0"/>
              </a:spcAft>
              <a:buClr>
                <a:schemeClr val="dk1"/>
              </a:buClr>
              <a:buSzPts val="1200"/>
              <a:buChar char="●"/>
            </a:pPr>
            <a:r>
              <a:rPr lang="ru" sz="1200">
                <a:solidFill>
                  <a:schemeClr val="dk1"/>
                </a:solidFill>
              </a:rPr>
              <a:t>Each document is converted into an array of </a:t>
            </a:r>
            <a:r>
              <a:rPr b="1" lang="ru" sz="1200">
                <a:solidFill>
                  <a:schemeClr val="dk1"/>
                </a:solidFill>
              </a:rPr>
              <a:t>token indexes</a:t>
            </a:r>
            <a:r>
              <a:rPr lang="ru" sz="1200">
                <a:solidFill>
                  <a:schemeClr val="dk1"/>
                </a:solidFill>
              </a:rPr>
              <a:t> instead of raw tokens.</a:t>
            </a:r>
            <a:endParaRPr sz="1200">
              <a:solidFill>
                <a:schemeClr val="dk1"/>
              </a:solidFill>
            </a:endParaRPr>
          </a:p>
          <a:p>
            <a:pPr indent="-298450" lvl="0" marL="457200" rtl="0" algn="l">
              <a:spcBef>
                <a:spcPts val="400"/>
              </a:spcBef>
              <a:spcAft>
                <a:spcPts val="0"/>
              </a:spcAft>
              <a:buClr>
                <a:schemeClr val="dk1"/>
              </a:buClr>
              <a:buSzPts val="1100"/>
              <a:buChar char="●"/>
            </a:pPr>
            <a:r>
              <a:rPr lang="ru" sz="1200">
                <a:solidFill>
                  <a:schemeClr val="dk1"/>
                </a:solidFill>
              </a:rPr>
              <a:t>Documents are padded to a fixed </a:t>
            </a:r>
            <a:r>
              <a:rPr lang="ru" sz="1100">
                <a:solidFill>
                  <a:srgbClr val="188038"/>
                </a:solidFill>
                <a:latin typeface="Roboto Mono"/>
                <a:ea typeface="Roboto Mono"/>
                <a:cs typeface="Roboto Mono"/>
                <a:sym typeface="Roboto Mono"/>
              </a:rPr>
              <a:t>max_length</a:t>
            </a:r>
            <a:r>
              <a:rPr lang="ru" sz="1200">
                <a:solidFill>
                  <a:schemeClr val="dk1"/>
                </a:solidFill>
              </a:rPr>
              <a:t> for efficient batch training.</a:t>
            </a:r>
            <a:endParaRPr sz="1200">
              <a:solidFill>
                <a:schemeClr val="dk1"/>
              </a:solidFill>
            </a:endParaRPr>
          </a:p>
          <a:p>
            <a:pPr indent="0" lvl="0" marL="0" rtl="0" algn="l">
              <a:spcBef>
                <a:spcPts val="1400"/>
              </a:spcBef>
              <a:spcAft>
                <a:spcPts val="0"/>
              </a:spcAft>
              <a:buNone/>
            </a:pPr>
            <a:r>
              <a:rPr b="1" lang="ru" sz="1200">
                <a:solidFill>
                  <a:schemeClr val="dk1"/>
                </a:solidFill>
              </a:rPr>
              <a:t>Pre-trained BERT (</a:t>
            </a:r>
            <a:r>
              <a:rPr b="1" lang="ru" sz="1200">
                <a:solidFill>
                  <a:schemeClr val="dk1"/>
                </a:solidFill>
              </a:rPr>
              <a:t>Hugging Face)</a:t>
            </a:r>
            <a:endParaRPr b="1" sz="1200">
              <a:solidFill>
                <a:schemeClr val="dk1"/>
              </a:solidFill>
            </a:endParaRPr>
          </a:p>
          <a:p>
            <a:pPr indent="-298450" lvl="0" marL="457200" rtl="0" algn="l">
              <a:spcBef>
                <a:spcPts val="0"/>
              </a:spcBef>
              <a:spcAft>
                <a:spcPts val="0"/>
              </a:spcAft>
              <a:buClr>
                <a:schemeClr val="dk1"/>
              </a:buClr>
              <a:buSzPts val="1100"/>
              <a:buChar char="●"/>
            </a:pPr>
            <a:r>
              <a:rPr lang="ru" sz="1200">
                <a:solidFill>
                  <a:schemeClr val="dk1"/>
                </a:solidFill>
              </a:rPr>
              <a:t>We</a:t>
            </a:r>
            <a:r>
              <a:rPr b="1" lang="ru" sz="1200">
                <a:solidFill>
                  <a:schemeClr val="dk1"/>
                </a:solidFill>
              </a:rPr>
              <a:t> </a:t>
            </a:r>
            <a:r>
              <a:rPr lang="ru" sz="1200">
                <a:solidFill>
                  <a:schemeClr val="dk1"/>
                </a:solidFill>
              </a:rPr>
              <a:t>use </a:t>
            </a:r>
            <a:r>
              <a:rPr b="1" lang="ru" sz="1200">
                <a:solidFill>
                  <a:schemeClr val="dk1"/>
                </a:solidFill>
              </a:rPr>
              <a:t>Hugging Face BERT Tokenizer</a:t>
            </a:r>
            <a:r>
              <a:rPr lang="ru" sz="1200">
                <a:solidFill>
                  <a:schemeClr val="dk1"/>
                </a:solidFill>
              </a:rPr>
              <a:t> to directly processes </a:t>
            </a:r>
            <a:r>
              <a:rPr b="1" lang="ru" sz="1200">
                <a:solidFill>
                  <a:schemeClr val="dk1"/>
                </a:solidFill>
              </a:rPr>
              <a:t>raw</a:t>
            </a:r>
            <a:r>
              <a:rPr lang="ru" sz="1200">
                <a:solidFill>
                  <a:schemeClr val="dk1"/>
                </a:solidFill>
              </a:rPr>
              <a:t> document data. Automatically handles </a:t>
            </a:r>
            <a:r>
              <a:rPr b="1" lang="ru" sz="1200">
                <a:solidFill>
                  <a:schemeClr val="dk1"/>
                </a:solidFill>
              </a:rPr>
              <a:t>padding</a:t>
            </a:r>
            <a:r>
              <a:rPr lang="ru" sz="1200">
                <a:solidFill>
                  <a:schemeClr val="dk1"/>
                </a:solidFill>
              </a:rPr>
              <a:t> and </a:t>
            </a:r>
            <a:r>
              <a:rPr b="1" lang="ru" sz="1200">
                <a:solidFill>
                  <a:schemeClr val="dk1"/>
                </a:solidFill>
              </a:rPr>
              <a:t>truncation</a:t>
            </a:r>
            <a:r>
              <a:rPr lang="ru" sz="1200">
                <a:solidFill>
                  <a:schemeClr val="dk1"/>
                </a:solidFill>
              </a:rPr>
              <a:t> to a fixed </a:t>
            </a:r>
            <a:r>
              <a:rPr lang="ru" sz="1100">
                <a:solidFill>
                  <a:srgbClr val="188038"/>
                </a:solidFill>
                <a:latin typeface="Roboto Mono"/>
                <a:ea typeface="Roboto Mono"/>
                <a:cs typeface="Roboto Mono"/>
                <a:sym typeface="Roboto Mono"/>
              </a:rPr>
              <a:t>max_length</a:t>
            </a:r>
            <a:r>
              <a:rPr lang="ru"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ru" sz="1200">
                <a:solidFill>
                  <a:schemeClr val="dk1"/>
                </a:solidFill>
              </a:rPr>
              <a:t>Converts documents into token IDs compatible with the pre-trained BERT model.</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500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Baselines</a:t>
            </a:r>
            <a:endParaRPr sz="2220"/>
          </a:p>
        </p:txBody>
      </p:sp>
      <p:graphicFrame>
        <p:nvGraphicFramePr>
          <p:cNvPr id="102" name="Google Shape;102;p20"/>
          <p:cNvGraphicFramePr/>
          <p:nvPr/>
        </p:nvGraphicFramePr>
        <p:xfrm>
          <a:off x="276500" y="598300"/>
          <a:ext cx="3000000" cy="3000000"/>
        </p:xfrm>
        <a:graphic>
          <a:graphicData uri="http://schemas.openxmlformats.org/drawingml/2006/table">
            <a:tbl>
              <a:tblPr>
                <a:noFill/>
                <a:tableStyleId>{D3325FB0-8B66-4485-A5F7-0586A5630DD6}</a:tableStyleId>
              </a:tblPr>
              <a:tblGrid>
                <a:gridCol w="929100"/>
                <a:gridCol w="1107100"/>
                <a:gridCol w="3118400"/>
                <a:gridCol w="1828875"/>
                <a:gridCol w="1607525"/>
              </a:tblGrid>
              <a:tr h="313250">
                <a:tc>
                  <a:txBody>
                    <a:bodyPr/>
                    <a:lstStyle/>
                    <a:p>
                      <a:pPr indent="0" lvl="0" marL="0" rtl="0" algn="ctr">
                        <a:spcBef>
                          <a:spcPts val="0"/>
                        </a:spcBef>
                        <a:spcAft>
                          <a:spcPts val="0"/>
                        </a:spcAft>
                        <a:buNone/>
                      </a:pPr>
                      <a:r>
                        <a:rPr b="1" lang="ru" sz="1100"/>
                        <a:t>Model</a:t>
                      </a:r>
                      <a:endParaRPr b="1" sz="1100"/>
                    </a:p>
                  </a:txBody>
                  <a:tcPr marT="91425" marB="91425" marR="91425" marL="91425" anchor="ctr"/>
                </a:tc>
                <a:tc>
                  <a:txBody>
                    <a:bodyPr/>
                    <a:lstStyle/>
                    <a:p>
                      <a:pPr indent="0" lvl="0" marL="0" rtl="0" algn="ctr">
                        <a:spcBef>
                          <a:spcPts val="0"/>
                        </a:spcBef>
                        <a:spcAft>
                          <a:spcPts val="0"/>
                        </a:spcAft>
                        <a:buNone/>
                      </a:pPr>
                      <a:r>
                        <a:rPr b="1" lang="ru" sz="1100"/>
                        <a:t>Input</a:t>
                      </a:r>
                      <a:endParaRPr b="1" sz="1100"/>
                    </a:p>
                  </a:txBody>
                  <a:tcPr marT="91425" marB="91425" marR="91425" marL="91425" anchor="ctr"/>
                </a:tc>
                <a:tc>
                  <a:txBody>
                    <a:bodyPr/>
                    <a:lstStyle/>
                    <a:p>
                      <a:pPr indent="0" lvl="0" marL="0" rtl="0" algn="ctr">
                        <a:spcBef>
                          <a:spcPts val="0"/>
                        </a:spcBef>
                        <a:spcAft>
                          <a:spcPts val="0"/>
                        </a:spcAft>
                        <a:buNone/>
                      </a:pPr>
                      <a:r>
                        <a:rPr b="1" lang="ru" sz="1100"/>
                        <a:t>Implementation</a:t>
                      </a:r>
                      <a:endParaRPr b="1" sz="1100"/>
                    </a:p>
                  </a:txBody>
                  <a:tcPr marT="91425" marB="91425" marR="91425" marL="91425" anchor="ctr"/>
                </a:tc>
                <a:tc>
                  <a:txBody>
                    <a:bodyPr/>
                    <a:lstStyle/>
                    <a:p>
                      <a:pPr indent="0" lvl="0" marL="0" rtl="0" algn="ctr">
                        <a:spcBef>
                          <a:spcPts val="0"/>
                        </a:spcBef>
                        <a:spcAft>
                          <a:spcPts val="0"/>
                        </a:spcAft>
                        <a:buNone/>
                      </a:pPr>
                      <a:r>
                        <a:rPr b="1" lang="ru" sz="1100"/>
                        <a:t>Strengths</a:t>
                      </a:r>
                      <a:endParaRPr b="1" sz="1100"/>
                    </a:p>
                  </a:txBody>
                  <a:tcPr marT="91425" marB="91425" marR="91425" marL="91425" anchor="ctr"/>
                </a:tc>
                <a:tc>
                  <a:txBody>
                    <a:bodyPr/>
                    <a:lstStyle/>
                    <a:p>
                      <a:pPr indent="0" lvl="0" marL="0" rtl="0" algn="ctr">
                        <a:spcBef>
                          <a:spcPts val="0"/>
                        </a:spcBef>
                        <a:spcAft>
                          <a:spcPts val="0"/>
                        </a:spcAft>
                        <a:buNone/>
                      </a:pPr>
                      <a:r>
                        <a:rPr b="1" lang="ru" sz="1100"/>
                        <a:t>Weaknesses</a:t>
                      </a:r>
                      <a:endParaRPr b="1" sz="1100"/>
                    </a:p>
                  </a:txBody>
                  <a:tcPr marT="91425" marB="91425" marR="91425" marL="91425" anchor="ctr"/>
                </a:tc>
              </a:tr>
              <a:tr h="782250">
                <a:tc>
                  <a:txBody>
                    <a:bodyPr/>
                    <a:lstStyle/>
                    <a:p>
                      <a:pPr indent="0" lvl="0" marL="0" rtl="0" algn="l">
                        <a:spcBef>
                          <a:spcPts val="0"/>
                        </a:spcBef>
                        <a:spcAft>
                          <a:spcPts val="0"/>
                        </a:spcAft>
                        <a:buNone/>
                      </a:pPr>
                      <a:r>
                        <a:rPr b="1" lang="ru" sz="1000"/>
                        <a:t>SVM</a:t>
                      </a:r>
                      <a:endParaRPr b="1" sz="1000"/>
                    </a:p>
                  </a:txBody>
                  <a:tcPr marT="91425" marB="91425" marR="91425" marL="91425"/>
                </a:tc>
                <a:tc>
                  <a:txBody>
                    <a:bodyPr/>
                    <a:lstStyle/>
                    <a:p>
                      <a:pPr indent="0" lvl="0" marL="0" rtl="0" algn="l">
                        <a:spcBef>
                          <a:spcPts val="0"/>
                        </a:spcBef>
                        <a:spcAft>
                          <a:spcPts val="0"/>
                        </a:spcAft>
                        <a:buNone/>
                      </a:pPr>
                      <a:r>
                        <a:rPr lang="ru" sz="1000"/>
                        <a:t>TF-IDF features</a:t>
                      </a:r>
                      <a:endParaRPr sz="1000"/>
                    </a:p>
                  </a:txBody>
                  <a:tcPr marT="91425" marB="91425" marR="91425" marL="91425"/>
                </a:tc>
                <a:tc>
                  <a:txBody>
                    <a:bodyPr/>
                    <a:lstStyle/>
                    <a:p>
                      <a:pPr indent="0" lvl="0" marL="0" rtl="0" algn="l">
                        <a:spcBef>
                          <a:spcPts val="0"/>
                        </a:spcBef>
                        <a:spcAft>
                          <a:spcPts val="0"/>
                        </a:spcAft>
                        <a:buNone/>
                      </a:pPr>
                      <a:r>
                        <a:rPr lang="ru" sz="800">
                          <a:solidFill>
                            <a:schemeClr val="dk1"/>
                          </a:solidFill>
                        </a:rPr>
                        <a:t>Library: Scikit-learn</a:t>
                      </a:r>
                      <a:endParaRPr sz="800">
                        <a:solidFill>
                          <a:schemeClr val="dk1"/>
                        </a:solidFill>
                      </a:endParaRPr>
                    </a:p>
                    <a:p>
                      <a:pPr indent="-149225" lvl="0" marL="179999" rtl="0" algn="l">
                        <a:spcBef>
                          <a:spcPts val="0"/>
                        </a:spcBef>
                        <a:spcAft>
                          <a:spcPts val="0"/>
                        </a:spcAft>
                        <a:buSzPts val="1000"/>
                        <a:buChar char="-"/>
                      </a:pPr>
                      <a:r>
                        <a:rPr lang="ru" sz="800">
                          <a:solidFill>
                            <a:srgbClr val="188038"/>
                          </a:solidFill>
                          <a:latin typeface="Roboto Mono"/>
                          <a:ea typeface="Roboto Mono"/>
                          <a:cs typeface="Roboto Mono"/>
                          <a:sym typeface="Roboto Mono"/>
                        </a:rPr>
                        <a:t>TfidfVectorizer</a:t>
                      </a:r>
                      <a:r>
                        <a:rPr lang="ru" sz="1000">
                          <a:solidFill>
                            <a:schemeClr val="dk1"/>
                          </a:solidFill>
                        </a:rPr>
                        <a:t> to extract text features (with </a:t>
                      </a:r>
                      <a:r>
                        <a:rPr lang="ru" sz="800">
                          <a:solidFill>
                            <a:srgbClr val="188038"/>
                          </a:solidFill>
                          <a:latin typeface="Roboto Mono"/>
                          <a:ea typeface="Roboto Mono"/>
                          <a:cs typeface="Roboto Mono"/>
                          <a:sym typeface="Roboto Mono"/>
                        </a:rPr>
                        <a:t>max_features</a:t>
                      </a:r>
                      <a:r>
                        <a:rPr lang="ru" sz="1000">
                          <a:solidFill>
                            <a:schemeClr val="dk1"/>
                          </a:solidFill>
                        </a:rPr>
                        <a:t> for dimensionality reduction)</a:t>
                      </a:r>
                      <a:endParaRPr sz="1000">
                        <a:solidFill>
                          <a:schemeClr val="dk1"/>
                        </a:solidFill>
                      </a:endParaRPr>
                    </a:p>
                    <a:p>
                      <a:pPr indent="-149225" lvl="0" marL="179999" rtl="0" algn="l">
                        <a:spcBef>
                          <a:spcPts val="0"/>
                        </a:spcBef>
                        <a:spcAft>
                          <a:spcPts val="0"/>
                        </a:spcAft>
                        <a:buSzPts val="1000"/>
                        <a:buChar char="-"/>
                      </a:pPr>
                      <a:r>
                        <a:rPr lang="ru" sz="800">
                          <a:solidFill>
                            <a:srgbClr val="188038"/>
                          </a:solidFill>
                          <a:latin typeface="Roboto Mono"/>
                          <a:ea typeface="Roboto Mono"/>
                          <a:cs typeface="Roboto Mono"/>
                          <a:sym typeface="Roboto Mono"/>
                        </a:rPr>
                        <a:t>OneVsRestClassifier</a:t>
                      </a:r>
                      <a:r>
                        <a:rPr lang="ru" sz="1000">
                          <a:solidFill>
                            <a:schemeClr val="dk1"/>
                          </a:solidFill>
                        </a:rPr>
                        <a:t> wraps </a:t>
                      </a:r>
                      <a:r>
                        <a:rPr lang="ru" sz="800">
                          <a:solidFill>
                            <a:srgbClr val="188038"/>
                          </a:solidFill>
                          <a:latin typeface="Roboto Mono"/>
                          <a:ea typeface="Roboto Mono"/>
                          <a:cs typeface="Roboto Mono"/>
                          <a:sym typeface="Roboto Mono"/>
                        </a:rPr>
                        <a:t>SVC()</a:t>
                      </a:r>
                      <a:r>
                        <a:rPr lang="ru" sz="1000">
                          <a:solidFill>
                            <a:schemeClr val="dk1"/>
                          </a:solidFill>
                        </a:rPr>
                        <a:t> → one binary classifier per label</a:t>
                      </a:r>
                      <a:endParaRPr sz="1000"/>
                    </a:p>
                  </a:txBody>
                  <a:tcPr marT="91425" marB="91425" marR="91425" marL="91425"/>
                </a:tc>
                <a:tc>
                  <a:txBody>
                    <a:bodyPr/>
                    <a:lstStyle/>
                    <a:p>
                      <a:pPr indent="-149225" lvl="0" marL="89999" rtl="0" algn="l">
                        <a:spcBef>
                          <a:spcPts val="0"/>
                        </a:spcBef>
                        <a:spcAft>
                          <a:spcPts val="0"/>
                        </a:spcAft>
                        <a:buSzPts val="1000"/>
                        <a:buChar char="-"/>
                      </a:pPr>
                      <a:r>
                        <a:rPr lang="ru" sz="1000"/>
                        <a:t>Efficient for small datasets</a:t>
                      </a:r>
                      <a:endParaRPr sz="1000"/>
                    </a:p>
                    <a:p>
                      <a:pPr indent="-149225" lvl="0" marL="89999" rtl="0" algn="l">
                        <a:spcBef>
                          <a:spcPts val="0"/>
                        </a:spcBef>
                        <a:spcAft>
                          <a:spcPts val="0"/>
                        </a:spcAft>
                        <a:buSzPts val="1000"/>
                        <a:buChar char="-"/>
                      </a:pPr>
                      <a:r>
                        <a:rPr lang="ru" sz="1000"/>
                        <a:t>Works well with sparse features</a:t>
                      </a:r>
                      <a:endParaRPr sz="1000"/>
                    </a:p>
                  </a:txBody>
                  <a:tcPr marT="91425" marB="91425" marR="91425" marL="91425"/>
                </a:tc>
                <a:tc>
                  <a:txBody>
                    <a:bodyPr/>
                    <a:lstStyle/>
                    <a:p>
                      <a:pPr indent="0" lvl="0" marL="0" rtl="0" algn="l">
                        <a:spcBef>
                          <a:spcPts val="0"/>
                        </a:spcBef>
                        <a:spcAft>
                          <a:spcPts val="0"/>
                        </a:spcAft>
                        <a:buNone/>
                      </a:pPr>
                      <a:r>
                        <a:rPr lang="ru" sz="1000"/>
                        <a:t>- Struggle with scalability </a:t>
                      </a:r>
                      <a:endParaRPr sz="1000"/>
                    </a:p>
                    <a:p>
                      <a:pPr indent="0" lvl="0" marL="0" rtl="0" algn="l">
                        <a:spcBef>
                          <a:spcPts val="0"/>
                        </a:spcBef>
                        <a:spcAft>
                          <a:spcPts val="0"/>
                        </a:spcAft>
                        <a:buClr>
                          <a:schemeClr val="dk1"/>
                        </a:buClr>
                        <a:buSzPts val="1100"/>
                        <a:buFont typeface="Arial"/>
                        <a:buNone/>
                      </a:pPr>
                      <a:r>
                        <a:rPr lang="ru" sz="1000"/>
                        <a:t>- Relies on feature engineering</a:t>
                      </a:r>
                      <a:endParaRPr sz="1000"/>
                    </a:p>
                    <a:p>
                      <a:pPr indent="0" lvl="0" marL="0" rtl="0" algn="l">
                        <a:spcBef>
                          <a:spcPts val="0"/>
                        </a:spcBef>
                        <a:spcAft>
                          <a:spcPts val="0"/>
                        </a:spcAft>
                        <a:buNone/>
                      </a:pPr>
                      <a:r>
                        <a:rPr lang="ru" sz="1000"/>
                        <a:t>- Does not consider sequential information</a:t>
                      </a:r>
                      <a:endParaRPr sz="1000"/>
                    </a:p>
                  </a:txBody>
                  <a:tcPr marT="91425" marB="91425" marR="91425" marL="91425"/>
                </a:tc>
              </a:tr>
              <a:tr h="782250">
                <a:tc>
                  <a:txBody>
                    <a:bodyPr/>
                    <a:lstStyle/>
                    <a:p>
                      <a:pPr indent="0" lvl="0" marL="0" rtl="0" algn="l">
                        <a:spcBef>
                          <a:spcPts val="0"/>
                        </a:spcBef>
                        <a:spcAft>
                          <a:spcPts val="0"/>
                        </a:spcAft>
                        <a:buNone/>
                      </a:pPr>
                      <a:r>
                        <a:rPr b="1" lang="ru" sz="1000"/>
                        <a:t>LSTM</a:t>
                      </a:r>
                      <a:endParaRPr b="1" sz="1000"/>
                    </a:p>
                  </a:txBody>
                  <a:tcPr marT="91425" marB="91425" marR="91425" marL="91425"/>
                </a:tc>
                <a:tc>
                  <a:txBody>
                    <a:bodyPr/>
                    <a:lstStyle/>
                    <a:p>
                      <a:pPr indent="0" lvl="0" marL="0" rtl="0" algn="l">
                        <a:spcBef>
                          <a:spcPts val="0"/>
                        </a:spcBef>
                        <a:spcAft>
                          <a:spcPts val="0"/>
                        </a:spcAft>
                        <a:buNone/>
                      </a:pPr>
                      <a:r>
                        <a:rPr lang="ru" sz="1000"/>
                        <a:t>Tokenized indexes</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ru" sz="800">
                          <a:solidFill>
                            <a:schemeClr val="dk1"/>
                          </a:solidFill>
                        </a:rPr>
                        <a:t>Library: PyTorch</a:t>
                      </a:r>
                      <a:endParaRPr sz="800">
                        <a:solidFill>
                          <a:schemeClr val="dk1"/>
                        </a:solidFill>
                      </a:endParaRPr>
                    </a:p>
                    <a:p>
                      <a:pPr indent="0" lvl="0" marL="0" rtl="0" algn="l">
                        <a:spcBef>
                          <a:spcPts val="0"/>
                        </a:spcBef>
                        <a:spcAft>
                          <a:spcPts val="0"/>
                        </a:spcAft>
                        <a:buNone/>
                      </a:pPr>
                      <a:r>
                        <a:rPr lang="ru" sz="1000">
                          <a:solidFill>
                            <a:schemeClr val="dk1"/>
                          </a:solidFill>
                        </a:rPr>
                        <a:t>- </a:t>
                      </a:r>
                      <a:r>
                        <a:rPr lang="ru" sz="800">
                          <a:solidFill>
                            <a:srgbClr val="188038"/>
                          </a:solidFill>
                          <a:latin typeface="Roboto Mono"/>
                          <a:ea typeface="Roboto Mono"/>
                          <a:cs typeface="Roboto Mono"/>
                          <a:sym typeface="Roboto Mono"/>
                        </a:rPr>
                        <a:t>nn.Embedding</a:t>
                      </a:r>
                      <a:r>
                        <a:rPr lang="ru" sz="1000">
                          <a:solidFill>
                            <a:schemeClr val="dk1"/>
                          </a:solidFill>
                        </a:rPr>
                        <a:t> for token embeddings</a:t>
                      </a:r>
                      <a:endParaRPr sz="1000">
                        <a:solidFill>
                          <a:schemeClr val="dk1"/>
                        </a:solidFill>
                      </a:endParaRPr>
                    </a:p>
                    <a:p>
                      <a:pPr indent="0" lvl="0" marL="0" rtl="0" algn="l">
                        <a:spcBef>
                          <a:spcPts val="0"/>
                        </a:spcBef>
                        <a:spcAft>
                          <a:spcPts val="0"/>
                        </a:spcAft>
                        <a:buClr>
                          <a:schemeClr val="dk1"/>
                        </a:buClr>
                        <a:buSzPts val="1100"/>
                        <a:buFont typeface="Arial"/>
                        <a:buNone/>
                      </a:pPr>
                      <a:r>
                        <a:rPr lang="ru" sz="1000">
                          <a:solidFill>
                            <a:schemeClr val="dk1"/>
                          </a:solidFill>
                        </a:rPr>
                        <a:t>- </a:t>
                      </a:r>
                      <a:r>
                        <a:rPr lang="ru" sz="800">
                          <a:solidFill>
                            <a:srgbClr val="188038"/>
                          </a:solidFill>
                          <a:latin typeface="Roboto Mono"/>
                          <a:ea typeface="Roboto Mono"/>
                          <a:cs typeface="Roboto Mono"/>
                          <a:sym typeface="Roboto Mono"/>
                        </a:rPr>
                        <a:t>nn.LSTM</a:t>
                      </a:r>
                      <a:r>
                        <a:rPr lang="ru" sz="1000">
                          <a:solidFill>
                            <a:schemeClr val="dk1"/>
                          </a:solidFill>
                        </a:rPr>
                        <a:t> for recurrent sequence modeling (o</a:t>
                      </a:r>
                      <a:r>
                        <a:rPr lang="ru" sz="1000">
                          <a:solidFill>
                            <a:schemeClr val="dk1"/>
                          </a:solidFill>
                        </a:rPr>
                        <a:t>utputs the </a:t>
                      </a:r>
                      <a:r>
                        <a:rPr b="1" lang="ru" sz="1000">
                          <a:solidFill>
                            <a:schemeClr val="dk1"/>
                          </a:solidFill>
                        </a:rPr>
                        <a:t>last hidden state</a:t>
                      </a:r>
                      <a:r>
                        <a:rPr lang="ru" sz="1000">
                          <a:solidFill>
                            <a:schemeClr val="dk1"/>
                          </a:solidFill>
                        </a:rPr>
                        <a:t> for classification)</a:t>
                      </a:r>
                      <a:endParaRPr sz="1000">
                        <a:solidFill>
                          <a:schemeClr val="dk1"/>
                        </a:solidFill>
                      </a:endParaRPr>
                    </a:p>
                    <a:p>
                      <a:pPr indent="0" lvl="0" marL="0" rtl="0" algn="l">
                        <a:spcBef>
                          <a:spcPts val="0"/>
                        </a:spcBef>
                        <a:spcAft>
                          <a:spcPts val="0"/>
                        </a:spcAft>
                        <a:buNone/>
                      </a:pPr>
                      <a:r>
                        <a:rPr lang="ru" sz="1000">
                          <a:solidFill>
                            <a:schemeClr val="dk1"/>
                          </a:solidFill>
                        </a:rPr>
                        <a:t>- </a:t>
                      </a:r>
                      <a:r>
                        <a:rPr lang="ru" sz="800">
                          <a:solidFill>
                            <a:srgbClr val="188038"/>
                          </a:solidFill>
                          <a:latin typeface="Roboto Mono"/>
                          <a:ea typeface="Roboto Mono"/>
                          <a:cs typeface="Roboto Mono"/>
                          <a:sym typeface="Roboto Mono"/>
                        </a:rPr>
                        <a:t>nn.Linear</a:t>
                      </a:r>
                      <a:r>
                        <a:rPr lang="ru" sz="1000">
                          <a:solidFill>
                            <a:schemeClr val="dk1"/>
                          </a:solidFill>
                        </a:rPr>
                        <a:t> for output layer</a:t>
                      </a:r>
                      <a:endParaRPr sz="900"/>
                    </a:p>
                  </a:txBody>
                  <a:tcPr marT="91425" marB="91425" marR="91425" marL="91425"/>
                </a:tc>
                <a:tc>
                  <a:txBody>
                    <a:bodyPr/>
                    <a:lstStyle/>
                    <a:p>
                      <a:pPr indent="-153499" lvl="0" marL="89999" rtl="0" algn="l">
                        <a:spcBef>
                          <a:spcPts val="0"/>
                        </a:spcBef>
                        <a:spcAft>
                          <a:spcPts val="0"/>
                        </a:spcAft>
                        <a:buSzPts val="1000"/>
                        <a:buChar char="-"/>
                      </a:pPr>
                      <a:r>
                        <a:rPr lang="ru" sz="1000"/>
                        <a:t> Captures sequential and long-term dependencies</a:t>
                      </a:r>
                      <a:endParaRPr sz="1000"/>
                    </a:p>
                  </a:txBody>
                  <a:tcPr marT="91425" marB="91425" marR="91425" marL="91425"/>
                </a:tc>
                <a:tc>
                  <a:txBody>
                    <a:bodyPr/>
                    <a:lstStyle/>
                    <a:p>
                      <a:pPr indent="-158750" lvl="0" marL="89999" rtl="0" algn="l">
                        <a:spcBef>
                          <a:spcPts val="0"/>
                        </a:spcBef>
                        <a:spcAft>
                          <a:spcPts val="0"/>
                        </a:spcAft>
                        <a:buSzPts val="1000"/>
                        <a:buChar char="-"/>
                      </a:pPr>
                      <a:r>
                        <a:rPr lang="ru" sz="1000"/>
                        <a:t>Computationally expensive for long sequences</a:t>
                      </a:r>
                      <a:endParaRPr sz="1000"/>
                    </a:p>
                  </a:txBody>
                  <a:tcPr marT="91425" marB="91425" marR="91425" marL="91425"/>
                </a:tc>
              </a:tr>
              <a:tr h="1088425">
                <a:tc>
                  <a:txBody>
                    <a:bodyPr/>
                    <a:lstStyle/>
                    <a:p>
                      <a:pPr indent="0" lvl="0" marL="0" rtl="0" algn="l">
                        <a:spcBef>
                          <a:spcPts val="0"/>
                        </a:spcBef>
                        <a:spcAft>
                          <a:spcPts val="0"/>
                        </a:spcAft>
                        <a:buNone/>
                      </a:pPr>
                      <a:r>
                        <a:rPr b="1" lang="ru" sz="1000"/>
                        <a:t>Transformer</a:t>
                      </a:r>
                      <a:endParaRPr b="1" sz="1000"/>
                    </a:p>
                  </a:txBody>
                  <a:tcPr marT="91425" marB="91425" marR="91425" marL="91425"/>
                </a:tc>
                <a:tc>
                  <a:txBody>
                    <a:bodyPr/>
                    <a:lstStyle/>
                    <a:p>
                      <a:pPr indent="0" lvl="0" marL="0" rtl="0" algn="l">
                        <a:spcBef>
                          <a:spcPts val="0"/>
                        </a:spcBef>
                        <a:spcAft>
                          <a:spcPts val="0"/>
                        </a:spcAft>
                        <a:buNone/>
                      </a:pPr>
                      <a:r>
                        <a:rPr lang="ru" sz="1000"/>
                        <a:t>Tokenized indexes + Positional Encoding + </a:t>
                      </a:r>
                      <a:r>
                        <a:rPr lang="ru" sz="800">
                          <a:solidFill>
                            <a:srgbClr val="188038"/>
                          </a:solidFill>
                          <a:latin typeface="Roboto Mono"/>
                          <a:ea typeface="Roboto Mono"/>
                          <a:cs typeface="Roboto Mono"/>
                          <a:sym typeface="Roboto Mono"/>
                        </a:rPr>
                        <a:t>[CLS]</a:t>
                      </a:r>
                      <a:r>
                        <a:rPr lang="ru" sz="1000">
                          <a:solidFill>
                            <a:schemeClr val="dk1"/>
                          </a:solidFill>
                        </a:rPr>
                        <a:t>token</a:t>
                      </a:r>
                      <a:endParaRPr sz="800"/>
                    </a:p>
                  </a:txBody>
                  <a:tcPr marT="91425" marB="91425" marR="91425" marL="91425"/>
                </a:tc>
                <a:tc>
                  <a:txBody>
                    <a:bodyPr/>
                    <a:lstStyle/>
                    <a:p>
                      <a:pPr indent="0" lvl="0" marL="0" rtl="0" algn="l">
                        <a:spcBef>
                          <a:spcPts val="0"/>
                        </a:spcBef>
                        <a:spcAft>
                          <a:spcPts val="0"/>
                        </a:spcAft>
                        <a:buNone/>
                      </a:pPr>
                      <a:r>
                        <a:rPr lang="ru" sz="800">
                          <a:solidFill>
                            <a:schemeClr val="dk1"/>
                          </a:solidFill>
                        </a:rPr>
                        <a:t>Library: PyTorch</a:t>
                      </a:r>
                      <a:endParaRPr sz="800">
                        <a:solidFill>
                          <a:schemeClr val="dk1"/>
                        </a:solidFill>
                      </a:endParaRPr>
                    </a:p>
                    <a:p>
                      <a:pPr indent="0" lvl="0" marL="0" rtl="0" algn="l">
                        <a:spcBef>
                          <a:spcPts val="0"/>
                        </a:spcBef>
                        <a:spcAft>
                          <a:spcPts val="0"/>
                        </a:spcAft>
                        <a:buNone/>
                      </a:pPr>
                      <a:r>
                        <a:rPr lang="ru" sz="1000">
                          <a:solidFill>
                            <a:schemeClr val="dk1"/>
                          </a:solidFill>
                        </a:rPr>
                        <a:t>- </a:t>
                      </a:r>
                      <a:r>
                        <a:rPr lang="ru" sz="800">
                          <a:solidFill>
                            <a:srgbClr val="188038"/>
                          </a:solidFill>
                          <a:latin typeface="Roboto Mono"/>
                          <a:ea typeface="Roboto Mono"/>
                          <a:cs typeface="Roboto Mono"/>
                          <a:sym typeface="Roboto Mono"/>
                        </a:rPr>
                        <a:t>nn.Embedding</a:t>
                      </a:r>
                      <a:r>
                        <a:rPr lang="ru" sz="1000">
                          <a:solidFill>
                            <a:schemeClr val="dk1"/>
                          </a:solidFill>
                        </a:rPr>
                        <a:t> for token embeddings</a:t>
                      </a:r>
                      <a:endParaRPr sz="800">
                        <a:solidFill>
                          <a:schemeClr val="dk1"/>
                        </a:solidFill>
                      </a:endParaRPr>
                    </a:p>
                    <a:p>
                      <a:pPr indent="0" lvl="0" marL="0" rtl="0" algn="l">
                        <a:spcBef>
                          <a:spcPts val="0"/>
                        </a:spcBef>
                        <a:spcAft>
                          <a:spcPts val="0"/>
                        </a:spcAft>
                        <a:buNone/>
                      </a:pPr>
                      <a:r>
                        <a:rPr lang="ru" sz="900"/>
                        <a:t>- </a:t>
                      </a:r>
                      <a:r>
                        <a:rPr lang="ru" sz="800">
                          <a:solidFill>
                            <a:srgbClr val="188038"/>
                          </a:solidFill>
                          <a:latin typeface="Roboto Mono"/>
                          <a:ea typeface="Roboto Mono"/>
                          <a:cs typeface="Roboto Mono"/>
                          <a:sym typeface="Roboto Mono"/>
                        </a:rPr>
                        <a:t>nn.TransformerEncoder </a:t>
                      </a:r>
                      <a:r>
                        <a:rPr lang="ru" sz="1000">
                          <a:solidFill>
                            <a:schemeClr val="dk1"/>
                          </a:solidFill>
                        </a:rPr>
                        <a:t>for MHSA transformer layers</a:t>
                      </a:r>
                      <a:endParaRPr sz="600"/>
                    </a:p>
                    <a:p>
                      <a:pPr indent="0" lvl="0" marL="0" rtl="0" algn="l">
                        <a:spcBef>
                          <a:spcPts val="0"/>
                        </a:spcBef>
                        <a:spcAft>
                          <a:spcPts val="0"/>
                        </a:spcAft>
                        <a:buNone/>
                      </a:pPr>
                      <a:r>
                        <a:rPr lang="ru" sz="900"/>
                        <a:t>- </a:t>
                      </a:r>
                      <a:r>
                        <a:rPr lang="ru" sz="1000">
                          <a:solidFill>
                            <a:schemeClr val="dk1"/>
                          </a:solidFill>
                        </a:rPr>
                        <a:t>The final </a:t>
                      </a:r>
                      <a:r>
                        <a:rPr lang="ru" sz="800">
                          <a:solidFill>
                            <a:srgbClr val="188038"/>
                          </a:solidFill>
                          <a:latin typeface="Roboto Mono"/>
                          <a:ea typeface="Roboto Mono"/>
                          <a:cs typeface="Roboto Mono"/>
                          <a:sym typeface="Roboto Mono"/>
                        </a:rPr>
                        <a:t>[CLS]</a:t>
                      </a:r>
                      <a:r>
                        <a:rPr lang="ru" sz="1000">
                          <a:solidFill>
                            <a:schemeClr val="dk1"/>
                          </a:solidFill>
                        </a:rPr>
                        <a:t> token representation is passed through a </a:t>
                      </a:r>
                      <a:r>
                        <a:rPr b="1" lang="ru" sz="1000">
                          <a:solidFill>
                            <a:schemeClr val="dk1"/>
                          </a:solidFill>
                        </a:rPr>
                        <a:t>linear layer</a:t>
                      </a:r>
                      <a:r>
                        <a:rPr lang="ru" sz="1000">
                          <a:solidFill>
                            <a:schemeClr val="dk1"/>
                          </a:solidFill>
                        </a:rPr>
                        <a:t> for classification</a:t>
                      </a:r>
                      <a:endParaRPr sz="1100">
                        <a:solidFill>
                          <a:schemeClr val="dk1"/>
                        </a:solidFill>
                      </a:endParaRPr>
                    </a:p>
                  </a:txBody>
                  <a:tcPr marT="91425" marB="91425" marR="91425" marL="91425"/>
                </a:tc>
                <a:tc>
                  <a:txBody>
                    <a:bodyPr/>
                    <a:lstStyle/>
                    <a:p>
                      <a:pPr indent="-153499" lvl="0" marL="89999" rtl="0" algn="l">
                        <a:spcBef>
                          <a:spcPts val="0"/>
                        </a:spcBef>
                        <a:spcAft>
                          <a:spcPts val="0"/>
                        </a:spcAft>
                        <a:buClr>
                          <a:schemeClr val="dk1"/>
                        </a:buClr>
                        <a:buSzPts val="1000"/>
                        <a:buChar char="-"/>
                      </a:pPr>
                      <a:r>
                        <a:rPr lang="ru" sz="1000">
                          <a:solidFill>
                            <a:schemeClr val="dk1"/>
                          </a:solidFill>
                        </a:rPr>
                        <a:t> Captures sequential and long-term dependencies</a:t>
                      </a:r>
                      <a:endParaRPr sz="1000">
                        <a:solidFill>
                          <a:schemeClr val="dk1"/>
                        </a:solidFill>
                      </a:endParaRPr>
                    </a:p>
                    <a:p>
                      <a:pPr indent="-153499" lvl="0" marL="89999" rtl="0" algn="l">
                        <a:spcBef>
                          <a:spcPts val="0"/>
                        </a:spcBef>
                        <a:spcAft>
                          <a:spcPts val="0"/>
                        </a:spcAft>
                        <a:buClr>
                          <a:schemeClr val="dk1"/>
                        </a:buClr>
                        <a:buSzPts val="1000"/>
                        <a:buChar char="-"/>
                      </a:pPr>
                      <a:r>
                        <a:rPr lang="ru" sz="1000">
                          <a:solidFill>
                            <a:schemeClr val="dk1"/>
                          </a:solidFill>
                        </a:rPr>
                        <a:t>Faster than RNNs</a:t>
                      </a:r>
                      <a:endParaRPr sz="1000">
                        <a:solidFill>
                          <a:schemeClr val="dk1"/>
                        </a:solidFill>
                      </a:endParaRPr>
                    </a:p>
                    <a:p>
                      <a:pPr indent="-153499" lvl="0" marL="89999" rtl="0" algn="l">
                        <a:spcBef>
                          <a:spcPts val="0"/>
                        </a:spcBef>
                        <a:spcAft>
                          <a:spcPts val="0"/>
                        </a:spcAft>
                        <a:buClr>
                          <a:schemeClr val="dk1"/>
                        </a:buClr>
                        <a:buSzPts val="1000"/>
                        <a:buChar char="-"/>
                      </a:pPr>
                      <a:r>
                        <a:rPr lang="ru" sz="1000">
                          <a:solidFill>
                            <a:schemeClr val="dk1"/>
                          </a:solidFill>
                        </a:rPr>
                        <a:t>Interpretability</a:t>
                      </a:r>
                      <a:endParaRPr sz="1000">
                        <a:solidFill>
                          <a:schemeClr val="dk1"/>
                        </a:solidFill>
                      </a:endParaRPr>
                    </a:p>
                  </a:txBody>
                  <a:tcPr marT="91425" marB="91425" marR="91425" marL="91425"/>
                </a:tc>
                <a:tc>
                  <a:txBody>
                    <a:bodyPr/>
                    <a:lstStyle/>
                    <a:p>
                      <a:pPr indent="-158750" lvl="0" marL="89999" rtl="0" algn="l">
                        <a:spcBef>
                          <a:spcPts val="0"/>
                        </a:spcBef>
                        <a:spcAft>
                          <a:spcPts val="0"/>
                        </a:spcAft>
                        <a:buSzPts val="1000"/>
                        <a:buChar char="-"/>
                      </a:pPr>
                      <a:r>
                        <a:rPr lang="ru" sz="1000"/>
                        <a:t>Needs large datasets for effective training</a:t>
                      </a:r>
                      <a:endParaRPr sz="1000"/>
                    </a:p>
                    <a:p>
                      <a:pPr indent="-158750" lvl="0" marL="89999" rtl="0" algn="l">
                        <a:spcBef>
                          <a:spcPts val="0"/>
                        </a:spcBef>
                        <a:spcAft>
                          <a:spcPts val="0"/>
                        </a:spcAft>
                        <a:buSzPts val="1000"/>
                        <a:buChar char="-"/>
                      </a:pPr>
                      <a:r>
                        <a:rPr lang="ru" sz="1000"/>
                        <a:t>Computational costs</a:t>
                      </a:r>
                      <a:endParaRPr sz="1000"/>
                    </a:p>
                  </a:txBody>
                  <a:tcPr marT="91425" marB="91425" marR="91425" marL="91425"/>
                </a:tc>
              </a:tr>
              <a:tr h="782250">
                <a:tc>
                  <a:txBody>
                    <a:bodyPr/>
                    <a:lstStyle/>
                    <a:p>
                      <a:pPr indent="0" lvl="0" marL="0" rtl="0" algn="l">
                        <a:spcBef>
                          <a:spcPts val="0"/>
                        </a:spcBef>
                        <a:spcAft>
                          <a:spcPts val="0"/>
                        </a:spcAft>
                        <a:buNone/>
                      </a:pPr>
                      <a:r>
                        <a:rPr b="1" lang="ru" sz="1000"/>
                        <a:t>BERT</a:t>
                      </a:r>
                      <a:endParaRPr b="1"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ru" sz="1000">
                          <a:solidFill>
                            <a:schemeClr val="dk1"/>
                          </a:solidFill>
                        </a:rPr>
                        <a:t>Tokenized indexes + Positional Encoding + </a:t>
                      </a:r>
                      <a:r>
                        <a:rPr lang="ru" sz="800">
                          <a:solidFill>
                            <a:srgbClr val="188038"/>
                          </a:solidFill>
                          <a:latin typeface="Roboto Mono"/>
                          <a:ea typeface="Roboto Mono"/>
                          <a:cs typeface="Roboto Mono"/>
                          <a:sym typeface="Roboto Mono"/>
                        </a:rPr>
                        <a:t>[CLS]</a:t>
                      </a:r>
                      <a:r>
                        <a:rPr lang="ru" sz="1000">
                          <a:solidFill>
                            <a:schemeClr val="dk1"/>
                          </a:solidFill>
                        </a:rPr>
                        <a:t>token</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ru" sz="800">
                          <a:solidFill>
                            <a:schemeClr val="dk1"/>
                          </a:solidFill>
                        </a:rPr>
                        <a:t>Library: Hugging Face Transformers</a:t>
                      </a:r>
                      <a:endParaRPr sz="800">
                        <a:solidFill>
                          <a:schemeClr val="dk1"/>
                        </a:solidFill>
                      </a:endParaRPr>
                    </a:p>
                    <a:p>
                      <a:pPr indent="0" lvl="0" marL="0" rtl="0" algn="l">
                        <a:spcBef>
                          <a:spcPts val="0"/>
                        </a:spcBef>
                        <a:spcAft>
                          <a:spcPts val="0"/>
                        </a:spcAft>
                        <a:buNone/>
                      </a:pPr>
                      <a:r>
                        <a:rPr lang="ru" sz="1000">
                          <a:solidFill>
                            <a:schemeClr val="dk1"/>
                          </a:solidFill>
                        </a:rPr>
                        <a:t>- Pre-trained model (</a:t>
                      </a:r>
                      <a:r>
                        <a:rPr lang="ru" sz="800">
                          <a:solidFill>
                            <a:srgbClr val="188038"/>
                          </a:solidFill>
                          <a:latin typeface="Roboto Mono"/>
                          <a:ea typeface="Roboto Mono"/>
                          <a:cs typeface="Roboto Mono"/>
                          <a:sym typeface="Roboto Mono"/>
                        </a:rPr>
                        <a:t>bert-base-uncased</a:t>
                      </a:r>
                      <a:r>
                        <a:rPr lang="ru" sz="1000">
                          <a:solidFill>
                            <a:schemeClr val="dk1"/>
                          </a:solidFill>
                        </a:rPr>
                        <a:t>) initialized with </a:t>
                      </a:r>
                      <a:r>
                        <a:rPr lang="ru" sz="800">
                          <a:solidFill>
                            <a:srgbClr val="188038"/>
                          </a:solidFill>
                          <a:latin typeface="Roboto Mono"/>
                          <a:ea typeface="Roboto Mono"/>
                          <a:cs typeface="Roboto Mono"/>
                          <a:sym typeface="Roboto Mono"/>
                        </a:rPr>
                        <a:t>AutoModelForSequenceClassification</a:t>
                      </a:r>
                      <a:r>
                        <a:rPr lang="ru" sz="1000">
                          <a:solidFill>
                            <a:schemeClr val="dk1"/>
                          </a:solidFill>
                        </a:rPr>
                        <a:t> and </a:t>
                      </a:r>
                      <a:r>
                        <a:rPr lang="ru" sz="800">
                          <a:solidFill>
                            <a:srgbClr val="188038"/>
                          </a:solidFill>
                          <a:latin typeface="Roboto Mono"/>
                          <a:ea typeface="Roboto Mono"/>
                          <a:cs typeface="Roboto Mono"/>
                          <a:sym typeface="Roboto Mono"/>
                        </a:rPr>
                        <a:t>problem_type="multi_label_classification"</a:t>
                      </a:r>
                      <a:endParaRPr sz="900"/>
                    </a:p>
                  </a:txBody>
                  <a:tcPr marT="91425" marB="91425" marR="91425" marL="91425"/>
                </a:tc>
                <a:tc>
                  <a:txBody>
                    <a:bodyPr/>
                    <a:lstStyle/>
                    <a:p>
                      <a:pPr indent="0" lvl="0" marL="0" rtl="0" algn="l">
                        <a:spcBef>
                          <a:spcPts val="0"/>
                        </a:spcBef>
                        <a:spcAft>
                          <a:spcPts val="0"/>
                        </a:spcAft>
                        <a:buNone/>
                      </a:pPr>
                      <a:r>
                        <a:rPr lang="ru" sz="1000"/>
                        <a:t>- Leverages pre-trained knowledge </a:t>
                      </a:r>
                      <a:endParaRPr sz="1000"/>
                    </a:p>
                    <a:p>
                      <a:pPr indent="0" lvl="0" marL="0" rtl="0" algn="l">
                        <a:spcBef>
                          <a:spcPts val="0"/>
                        </a:spcBef>
                        <a:spcAft>
                          <a:spcPts val="0"/>
                        </a:spcAft>
                        <a:buNone/>
                      </a:pPr>
                      <a:r>
                        <a:rPr lang="ru" sz="1000"/>
                        <a:t>- Minimal preprocessing needed</a:t>
                      </a:r>
                      <a:endParaRPr sz="1000"/>
                    </a:p>
                  </a:txBody>
                  <a:tcPr marT="91425" marB="91425" marR="91425" marL="91425"/>
                </a:tc>
                <a:tc>
                  <a:txBody>
                    <a:bodyPr/>
                    <a:lstStyle/>
                    <a:p>
                      <a:pPr indent="-158750" lvl="0" marL="89999" rtl="0" algn="l">
                        <a:spcBef>
                          <a:spcPts val="0"/>
                        </a:spcBef>
                        <a:spcAft>
                          <a:spcPts val="0"/>
                        </a:spcAft>
                        <a:buClr>
                          <a:schemeClr val="dk1"/>
                        </a:buClr>
                        <a:buSzPts val="1000"/>
                        <a:buChar char="-"/>
                      </a:pPr>
                      <a:r>
                        <a:rPr lang="ru" sz="1000">
                          <a:solidFill>
                            <a:schemeClr val="dk1"/>
                          </a:solidFill>
                        </a:rPr>
                        <a:t>Might not fine-tune properly to a specific task</a:t>
                      </a:r>
                      <a:r>
                        <a:rPr lang="ru" sz="1000">
                          <a:solidFill>
                            <a:schemeClr val="dk1"/>
                          </a:solidFill>
                        </a:rPr>
                        <a:t> </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024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ru" sz="2220"/>
              <a:t>Training</a:t>
            </a:r>
            <a:endParaRPr sz="2220"/>
          </a:p>
        </p:txBody>
      </p:sp>
      <p:sp>
        <p:nvSpPr>
          <p:cNvPr id="108" name="Google Shape;108;p21"/>
          <p:cNvSpPr txBox="1"/>
          <p:nvPr/>
        </p:nvSpPr>
        <p:spPr>
          <a:xfrm>
            <a:off x="458550" y="717450"/>
            <a:ext cx="8226900" cy="423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a:solidFill>
                  <a:schemeClr val="dk1"/>
                </a:solidFill>
              </a:rPr>
              <a:t>Models are run through the script with config with next </a:t>
            </a:r>
            <a:r>
              <a:rPr lang="ru">
                <a:solidFill>
                  <a:schemeClr val="dk1"/>
                </a:solidFill>
              </a:rPr>
              <a:t>parameters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ru">
                <a:solidFill>
                  <a:schemeClr val="dk1"/>
                </a:solidFill>
              </a:rPr>
              <a:t>example: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rPr>
              <a:t>model: </a:t>
            </a:r>
            <a:r>
              <a:rPr lang="ru">
                <a:solidFill>
                  <a:schemeClr val="dk1"/>
                </a:solidFill>
              </a:rPr>
              <a:t>'bert'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rPr>
              <a:t>epochs: </a:t>
            </a:r>
            <a:r>
              <a:rPr lang="ru">
                <a:solidFill>
                  <a:schemeClr val="dk1"/>
                </a:solidFill>
              </a:rPr>
              <a:t>20</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rPr>
              <a:t>batch_size: </a:t>
            </a:r>
            <a:r>
              <a:rPr lang="ru">
                <a:solidFill>
                  <a:schemeClr val="dk1"/>
                </a:solidFill>
              </a:rPr>
              <a:t>8</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rPr>
              <a:t>lr: </a:t>
            </a:r>
            <a:r>
              <a:rPr lang="ru">
                <a:solidFill>
                  <a:schemeClr val="dk1"/>
                </a:solidFill>
              </a:rPr>
              <a:t>5e-5</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ru">
                <a:solidFill>
                  <a:schemeClr val="dk1"/>
                </a:solidFill>
              </a:rPr>
              <a:t>val_split: </a:t>
            </a:r>
            <a:r>
              <a:rPr lang="ru">
                <a:solidFill>
                  <a:schemeClr val="dk1"/>
                </a:solidFill>
              </a:rPr>
              <a:t>0.2</a:t>
            </a:r>
            <a:endParaRPr>
              <a:solidFill>
                <a:schemeClr val="dk1"/>
              </a:solidFill>
            </a:endParaRPr>
          </a:p>
          <a:p>
            <a:pPr indent="0" lvl="0" marL="0" rtl="0" algn="l">
              <a:lnSpc>
                <a:spcPct val="115000"/>
              </a:lnSpc>
              <a:spcBef>
                <a:spcPts val="1200"/>
              </a:spcBef>
              <a:spcAft>
                <a:spcPts val="0"/>
              </a:spcAft>
              <a:buNone/>
            </a:pPr>
            <a:r>
              <a:rPr lang="ru">
                <a:solidFill>
                  <a:schemeClr val="dk1"/>
                </a:solidFill>
              </a:rPr>
              <a:t>During training metrics such as Loss (from loss.py), Accuracy, Precision, Recall and F1-score (from trainer.py) are </a:t>
            </a:r>
            <a:r>
              <a:rPr lang="ru">
                <a:solidFill>
                  <a:schemeClr val="dk1"/>
                </a:solidFill>
              </a:rPr>
              <a:t>observed</a:t>
            </a:r>
            <a:r>
              <a:rPr lang="ru">
                <a:solidFill>
                  <a:schemeClr val="dk1"/>
                </a:solidFill>
              </a:rPr>
              <a:t> in each epoch.</a:t>
            </a:r>
            <a:endParaRPr>
              <a:solidFill>
                <a:schemeClr val="dk1"/>
              </a:solidFill>
            </a:endParaRPr>
          </a:p>
          <a:p>
            <a:pPr indent="0" lvl="0" marL="0" rtl="0" algn="l">
              <a:lnSpc>
                <a:spcPct val="115000"/>
              </a:lnSpc>
              <a:spcBef>
                <a:spcPts val="1200"/>
              </a:spcBef>
              <a:spcAft>
                <a:spcPts val="0"/>
              </a:spcAft>
              <a:buNone/>
            </a:pPr>
            <a:r>
              <a:rPr lang="ru">
                <a:solidFill>
                  <a:schemeClr val="dk1"/>
                </a:solidFill>
              </a:rPr>
              <a:t>As an output of training, we get predicted labels for UA and CC topics </a:t>
            </a:r>
            <a:r>
              <a:rPr lang="ru">
                <a:solidFill>
                  <a:schemeClr val="dk1"/>
                </a:solidFill>
              </a:rPr>
              <a:t>separately</a:t>
            </a:r>
            <a:r>
              <a:rPr lang="ru">
                <a:solidFill>
                  <a:schemeClr val="dk1"/>
                </a:solidFill>
              </a:rPr>
              <a:t> with classification report and confusion matrix for analysis generated by utils.py.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