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erriweather-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1f02dbb68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1f02dbb68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1f05a3efe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1f05a3efe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1f05a3efe2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1f05a3efe2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1f05a3efe2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1f05a3efe2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1f05a3efe2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1f05a3efe2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f9fa864c1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f9fa864c1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this study, we aim to primarily focus on metropolitan areas in Texas and compare the walkability indexes of different major cities in the state. We also want to examine the counties within the Dallas-Fort Worth (DFW) area. As one of the largest and most rapidly growing metropolitan regions in the U.S., DFW provides a unique opportunity to investigate the relationship between walkability and health outcomes across diverse environments. We can analyze these patterns and trends to find correlations between walkability and the physical and mental health of residents. With these findings, we can provide insights into how urban design and infrastructure in Dallas and other cities can be optimized.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f9fa864c1d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f9fa864c1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1f02dbb6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1f02dbb6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f9fa864c1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f9fa864c1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Scores for all cities are below-average per the Walkability Index.</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f05a3efe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f05a3efe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1f05a3ef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1f05a3ef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f02dbb68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f02dbb68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Austin: 26% - 28%</a:t>
            </a:r>
            <a:endParaRPr/>
          </a:p>
          <a:p>
            <a:pPr indent="0" lvl="0" marL="0" rtl="0" algn="l">
              <a:spcBef>
                <a:spcPts val="0"/>
              </a:spcBef>
              <a:spcAft>
                <a:spcPts val="0"/>
              </a:spcAft>
              <a:buNone/>
            </a:pPr>
            <a:r>
              <a:rPr lang="en"/>
              <a:t>Dallas: 28% to 30%</a:t>
            </a:r>
            <a:endParaRPr/>
          </a:p>
          <a:p>
            <a:pPr indent="0" lvl="0" marL="0" rtl="0" algn="l">
              <a:spcBef>
                <a:spcPts val="0"/>
              </a:spcBef>
              <a:spcAft>
                <a:spcPts val="0"/>
              </a:spcAft>
              <a:buNone/>
            </a:pPr>
            <a:r>
              <a:rPr lang="en"/>
              <a:t>Houston: 28% to 30%</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1f05a3efe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1f05a3efe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impact of walkable cities in Texas on the mental health of its residents</a:t>
            </a:r>
            <a:endParaRPr/>
          </a:p>
        </p:txBody>
      </p:sp>
      <p:sp>
        <p:nvSpPr>
          <p:cNvPr id="65" name="Google Shape;65;p13"/>
          <p:cNvSpPr txBox="1"/>
          <p:nvPr>
            <p:ph idx="1" type="subTitle"/>
          </p:nvPr>
        </p:nvSpPr>
        <p:spPr>
          <a:xfrm>
            <a:off x="101600" y="2440999"/>
            <a:ext cx="4727700" cy="81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Malawika Gopinath, Raquel Luna, Richa Gandhi, and Bheshta Shahim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Findings/Summary &amp; Limitations</a:t>
            </a:r>
            <a:endParaRPr/>
          </a:p>
        </p:txBody>
      </p:sp>
      <p:sp>
        <p:nvSpPr>
          <p:cNvPr id="123" name="Google Shape;123;p22"/>
          <p:cNvSpPr txBox="1"/>
          <p:nvPr>
            <p:ph idx="1" type="body"/>
          </p:nvPr>
        </p:nvSpPr>
        <p:spPr>
          <a:xfrm>
            <a:off x="4644675" y="500925"/>
            <a:ext cx="4337400" cy="4328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Variables </a:t>
            </a:r>
            <a:endParaRPr/>
          </a:p>
          <a:p>
            <a:pPr indent="-304958" lvl="0" marL="457200" rtl="0" algn="l">
              <a:spcBef>
                <a:spcPts val="1200"/>
              </a:spcBef>
              <a:spcAft>
                <a:spcPts val="0"/>
              </a:spcAft>
              <a:buSzPct val="100000"/>
              <a:buChar char="●"/>
            </a:pPr>
            <a:r>
              <a:rPr lang="en"/>
              <a:t>Walkability - National Walkability Index, NHGIS, Walk Score, etc. (X- Independent)</a:t>
            </a:r>
            <a:endParaRPr/>
          </a:p>
          <a:p>
            <a:pPr indent="-304958" lvl="0" marL="457200" rtl="0" algn="l">
              <a:spcBef>
                <a:spcPts val="0"/>
              </a:spcBef>
              <a:spcAft>
                <a:spcPts val="0"/>
              </a:spcAft>
              <a:buSzPct val="100000"/>
              <a:buChar char="●"/>
            </a:pPr>
            <a:r>
              <a:rPr lang="en"/>
              <a:t>Mental Health Outcomes - Depression (Y-dependent)</a:t>
            </a:r>
            <a:endParaRPr/>
          </a:p>
          <a:p>
            <a:pPr indent="0" lvl="0" marL="0" rtl="0" algn="l">
              <a:spcBef>
                <a:spcPts val="1200"/>
              </a:spcBef>
              <a:spcAft>
                <a:spcPts val="0"/>
              </a:spcAft>
              <a:buNone/>
            </a:pPr>
            <a:r>
              <a:rPr lang="en"/>
              <a:t>Mental</a:t>
            </a:r>
            <a:r>
              <a:rPr lang="en"/>
              <a:t> Health Data</a:t>
            </a:r>
            <a:endParaRPr/>
          </a:p>
          <a:p>
            <a:pPr indent="-304958" lvl="0" marL="457200" rtl="0" algn="l">
              <a:spcBef>
                <a:spcPts val="1200"/>
              </a:spcBef>
              <a:spcAft>
                <a:spcPts val="0"/>
              </a:spcAft>
              <a:buSzPct val="100000"/>
              <a:buChar char="●"/>
            </a:pPr>
            <a:r>
              <a:rPr lang="en"/>
              <a:t>Raw data was inaccessible, hard to find</a:t>
            </a:r>
            <a:endParaRPr/>
          </a:p>
          <a:p>
            <a:pPr indent="-304958" lvl="0" marL="457200" rtl="0" algn="l">
              <a:spcBef>
                <a:spcPts val="0"/>
              </a:spcBef>
              <a:spcAft>
                <a:spcPts val="0"/>
              </a:spcAft>
              <a:buSzPct val="100000"/>
              <a:buChar char="●"/>
            </a:pPr>
            <a:r>
              <a:rPr lang="en"/>
              <a:t>Other factors that affect mental health (income levels/social and economic factors) </a:t>
            </a:r>
            <a:endParaRPr/>
          </a:p>
          <a:p>
            <a:pPr indent="0" lvl="0" marL="0" rtl="0" algn="l">
              <a:spcBef>
                <a:spcPts val="1200"/>
              </a:spcBef>
              <a:spcAft>
                <a:spcPts val="0"/>
              </a:spcAft>
              <a:buNone/>
            </a:pPr>
            <a:r>
              <a:rPr lang="en"/>
              <a:t>Walkability</a:t>
            </a:r>
            <a:endParaRPr/>
          </a:p>
          <a:p>
            <a:pPr indent="-304958" lvl="0" marL="457200" rtl="0" algn="l">
              <a:spcBef>
                <a:spcPts val="1200"/>
              </a:spcBef>
              <a:spcAft>
                <a:spcPts val="0"/>
              </a:spcAft>
              <a:buSzPct val="100000"/>
              <a:buChar char="●"/>
            </a:pPr>
            <a:r>
              <a:rPr lang="en"/>
              <a:t>Difficult to measure walkability (Ex: population and intersection density and public transit access)</a:t>
            </a:r>
            <a:endParaRPr/>
          </a:p>
          <a:p>
            <a:pPr indent="-304958" lvl="0" marL="457200" rtl="0" algn="l">
              <a:spcBef>
                <a:spcPts val="0"/>
              </a:spcBef>
              <a:spcAft>
                <a:spcPts val="0"/>
              </a:spcAft>
              <a:buSzPct val="100000"/>
              <a:buChar char="●"/>
            </a:pPr>
            <a:r>
              <a:rPr lang="en"/>
              <a:t>We aren’t able to draw conclusions on the strength or extent of the relationship</a:t>
            </a:r>
            <a:endParaRPr/>
          </a:p>
          <a:p>
            <a:pPr indent="-304958" lvl="0" marL="457200" rtl="0" algn="l">
              <a:spcBef>
                <a:spcPts val="0"/>
              </a:spcBef>
              <a:spcAft>
                <a:spcPts val="0"/>
              </a:spcAft>
              <a:buSzPct val="100000"/>
              <a:buChar char="●"/>
            </a:pPr>
            <a:r>
              <a:rPr lang="en"/>
              <a:t>Higher walkability index correlates with lower average depression rates, but causation cannot be established </a:t>
            </a:r>
            <a:endParaRPr/>
          </a:p>
          <a:p>
            <a:pPr indent="-304958" lvl="0" marL="457200" rtl="0" algn="l">
              <a:spcBef>
                <a:spcPts val="0"/>
              </a:spcBef>
              <a:spcAft>
                <a:spcPts val="0"/>
              </a:spcAft>
              <a:buSzPct val="100000"/>
              <a:buChar char="●"/>
            </a:pPr>
            <a:r>
              <a:rPr lang="en"/>
              <a:t>Illustrates the need for more nuanced/detailed research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29" name="Google Shape;129;p2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0" name="Google Shape;130;p23"/>
          <p:cNvPicPr preferRelativeResize="0"/>
          <p:nvPr/>
        </p:nvPicPr>
        <p:blipFill>
          <a:blip r:embed="rId3">
            <a:alphaModFix/>
          </a:blip>
          <a:stretch>
            <a:fillRect/>
          </a:stretch>
        </p:blipFill>
        <p:spPr>
          <a:xfrm>
            <a:off x="-458225" y="-185250"/>
            <a:ext cx="9269299" cy="5593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36" name="Google Shape;136;p2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7" name="Google Shape;137;p24"/>
          <p:cNvPicPr preferRelativeResize="0"/>
          <p:nvPr/>
        </p:nvPicPr>
        <p:blipFill>
          <a:blip r:embed="rId3">
            <a:alphaModFix/>
          </a:blip>
          <a:stretch>
            <a:fillRect/>
          </a:stretch>
        </p:blipFill>
        <p:spPr>
          <a:xfrm>
            <a:off x="-51625" y="0"/>
            <a:ext cx="8796124" cy="5083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43" name="Google Shape;143;p2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4" name="Google Shape;144;p25"/>
          <p:cNvPicPr preferRelativeResize="0"/>
          <p:nvPr/>
        </p:nvPicPr>
        <p:blipFill>
          <a:blip r:embed="rId3">
            <a:alphaModFix/>
          </a:blip>
          <a:stretch>
            <a:fillRect/>
          </a:stretch>
        </p:blipFill>
        <p:spPr>
          <a:xfrm>
            <a:off x="-295575" y="-67775"/>
            <a:ext cx="9317601" cy="5619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50" name="Google Shape;150;p2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1" name="Google Shape;151;p26"/>
          <p:cNvPicPr preferRelativeResize="0"/>
          <p:nvPr/>
        </p:nvPicPr>
        <p:blipFill>
          <a:blip r:embed="rId3">
            <a:alphaModFix/>
          </a:blip>
          <a:stretch>
            <a:fillRect/>
          </a:stretch>
        </p:blipFill>
        <p:spPr>
          <a:xfrm>
            <a:off x="-722800" y="-106550"/>
            <a:ext cx="9667052" cy="55372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Area of Study</a:t>
            </a:r>
            <a:endParaRPr b="1"/>
          </a:p>
          <a:p>
            <a:pPr indent="0" lvl="0" marL="0" rtl="0" algn="l">
              <a:spcBef>
                <a:spcPts val="0"/>
              </a:spcBef>
              <a:spcAft>
                <a:spcPts val="0"/>
              </a:spcAft>
              <a:buNone/>
            </a:pPr>
            <a:r>
              <a:t/>
            </a:r>
            <a:endParaRPr/>
          </a:p>
          <a:p>
            <a:pPr indent="-327378" lvl="0" marL="457200" rtl="0" algn="l">
              <a:spcBef>
                <a:spcPts val="0"/>
              </a:spcBef>
              <a:spcAft>
                <a:spcPts val="0"/>
              </a:spcAft>
              <a:buSzPts val="1556"/>
              <a:buChar char="❖"/>
            </a:pPr>
            <a:r>
              <a:rPr lang="en" sz="1555"/>
              <a:t>Metropolitan cities in Texas </a:t>
            </a:r>
            <a:endParaRPr sz="1555"/>
          </a:p>
          <a:p>
            <a:pPr indent="-327378" lvl="0" marL="457200" rtl="0" algn="l">
              <a:spcBef>
                <a:spcPts val="0"/>
              </a:spcBef>
              <a:spcAft>
                <a:spcPts val="0"/>
              </a:spcAft>
              <a:buSzPts val="1556"/>
              <a:buChar char="❖"/>
            </a:pPr>
            <a:r>
              <a:rPr lang="en" sz="1555"/>
              <a:t>Dallas - Fort Worth</a:t>
            </a:r>
            <a:endParaRPr sz="1555"/>
          </a:p>
          <a:p>
            <a:pPr indent="-327378" lvl="0" marL="457200" rtl="0" algn="l">
              <a:spcBef>
                <a:spcPts val="0"/>
              </a:spcBef>
              <a:spcAft>
                <a:spcPts val="0"/>
              </a:spcAft>
              <a:buSzPts val="1556"/>
              <a:buChar char="❖"/>
            </a:pPr>
            <a:r>
              <a:rPr lang="en" sz="1555"/>
              <a:t>Austin</a:t>
            </a:r>
            <a:endParaRPr sz="1555"/>
          </a:p>
          <a:p>
            <a:pPr indent="-327378" lvl="0" marL="457200" rtl="0" algn="l">
              <a:spcBef>
                <a:spcPts val="0"/>
              </a:spcBef>
              <a:spcAft>
                <a:spcPts val="0"/>
              </a:spcAft>
              <a:buSzPts val="1556"/>
              <a:buChar char="❖"/>
            </a:pPr>
            <a:r>
              <a:rPr lang="en" sz="1555"/>
              <a:t>Houston</a:t>
            </a:r>
            <a:endParaRPr sz="1555"/>
          </a:p>
        </p:txBody>
      </p:sp>
      <p:pic>
        <p:nvPicPr>
          <p:cNvPr id="71" name="Google Shape;71;p14"/>
          <p:cNvPicPr preferRelativeResize="0"/>
          <p:nvPr/>
        </p:nvPicPr>
        <p:blipFill rotWithShape="1">
          <a:blip r:embed="rId3">
            <a:alphaModFix/>
          </a:blip>
          <a:srcRect b="9580" l="4720" r="-4720" t="-9580"/>
          <a:stretch/>
        </p:blipFill>
        <p:spPr>
          <a:xfrm>
            <a:off x="4572000" y="280140"/>
            <a:ext cx="4311701" cy="43464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Research Question</a:t>
            </a:r>
            <a:endParaRPr/>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 walkable cities improve mental health outcomes for residents?</a:t>
            </a:r>
            <a:endParaRPr/>
          </a:p>
          <a:p>
            <a:pPr indent="-311150" lvl="0" marL="457200" rtl="0" algn="l">
              <a:spcBef>
                <a:spcPts val="1200"/>
              </a:spcBef>
              <a:spcAft>
                <a:spcPts val="0"/>
              </a:spcAft>
              <a:buSzPts val="1300"/>
              <a:buChar char="●"/>
            </a:pPr>
            <a:r>
              <a:rPr lang="en"/>
              <a:t>Impact of urban walkability on mental health outcomes.</a:t>
            </a:r>
            <a:endParaRPr/>
          </a:p>
          <a:p>
            <a:pPr indent="-311150" lvl="0" marL="457200" rtl="0" algn="l">
              <a:spcBef>
                <a:spcPts val="0"/>
              </a:spcBef>
              <a:spcAft>
                <a:spcPts val="0"/>
              </a:spcAft>
              <a:buSzPts val="1300"/>
              <a:buChar char="●"/>
            </a:pPr>
            <a:r>
              <a:rPr lang="en"/>
              <a:t>Focusing on depression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Why is this important?</a:t>
            </a:r>
            <a:endParaRPr/>
          </a:p>
          <a:p>
            <a:pPr indent="-311150" lvl="0" marL="457200" rtl="0" algn="l">
              <a:spcBef>
                <a:spcPts val="1200"/>
              </a:spcBef>
              <a:spcAft>
                <a:spcPts val="0"/>
              </a:spcAft>
              <a:buSzPts val="1300"/>
              <a:buChar char="●"/>
            </a:pPr>
            <a:r>
              <a:rPr lang="en"/>
              <a:t>Preventative</a:t>
            </a:r>
            <a:r>
              <a:rPr lang="en"/>
              <a:t> measure for mental health illness.</a:t>
            </a:r>
            <a:endParaRPr/>
          </a:p>
          <a:p>
            <a:pPr indent="-311150" lvl="0" marL="457200" rtl="0" algn="l">
              <a:spcBef>
                <a:spcPts val="0"/>
              </a:spcBef>
              <a:spcAft>
                <a:spcPts val="0"/>
              </a:spcAft>
              <a:buSzPts val="1300"/>
              <a:buChar char="●"/>
            </a:pPr>
            <a:r>
              <a:rPr lang="en"/>
              <a:t>A future where city design can improve mental health.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descr="00009 Magnifying Glass And Question Mark Free Stock Photo - Public ..." id="78" name="Google Shape;78;p15"/>
          <p:cNvPicPr preferRelativeResize="0"/>
          <p:nvPr/>
        </p:nvPicPr>
        <p:blipFill>
          <a:blip r:embed="rId3">
            <a:alphaModFix/>
          </a:blip>
          <a:stretch>
            <a:fillRect/>
          </a:stretch>
        </p:blipFill>
        <p:spPr>
          <a:xfrm>
            <a:off x="607500" y="1881650"/>
            <a:ext cx="2743312" cy="1828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Measures</a:t>
            </a:r>
            <a:endParaRPr/>
          </a:p>
        </p:txBody>
      </p:sp>
      <p:sp>
        <p:nvSpPr>
          <p:cNvPr id="84" name="Google Shape;84;p16"/>
          <p:cNvSpPr txBox="1"/>
          <p:nvPr>
            <p:ph idx="1" type="body"/>
          </p:nvPr>
        </p:nvSpPr>
        <p:spPr>
          <a:xfrm>
            <a:off x="4679775" y="522450"/>
            <a:ext cx="4166400" cy="40986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2100"/>
              <a:t>In</a:t>
            </a:r>
            <a:r>
              <a:rPr lang="en" sz="2100"/>
              <a:t>dependent: Walkability Index (EPA)</a:t>
            </a:r>
            <a:endParaRPr sz="2100"/>
          </a:p>
          <a:p>
            <a:pPr indent="-311963" lvl="0" marL="457200" rtl="0" algn="l">
              <a:spcBef>
                <a:spcPts val="1200"/>
              </a:spcBef>
              <a:spcAft>
                <a:spcPts val="0"/>
              </a:spcAft>
              <a:buSzPct val="100000"/>
              <a:buChar char="●"/>
            </a:pPr>
            <a:r>
              <a:rPr lang="en" sz="2100"/>
              <a:t>Gives a quantifiable score for the walkability of a “block” which is smaller than a census block.</a:t>
            </a:r>
            <a:endParaRPr sz="2100"/>
          </a:p>
          <a:p>
            <a:pPr indent="-311963" lvl="0" marL="457200" rtl="0" algn="l">
              <a:spcBef>
                <a:spcPts val="0"/>
              </a:spcBef>
              <a:spcAft>
                <a:spcPts val="0"/>
              </a:spcAft>
              <a:buSzPct val="100000"/>
              <a:buChar char="●"/>
            </a:pPr>
            <a:r>
              <a:rPr lang="en" sz="2100"/>
              <a:t>Represents the parts of urban design that may influence mental health outcomes.  </a:t>
            </a:r>
            <a:endParaRPr sz="2100"/>
          </a:p>
          <a:p>
            <a:pPr indent="0" lvl="0" marL="0" rtl="0" algn="l">
              <a:spcBef>
                <a:spcPts val="1200"/>
              </a:spcBef>
              <a:spcAft>
                <a:spcPts val="0"/>
              </a:spcAft>
              <a:buNone/>
            </a:pPr>
            <a:r>
              <a:rPr lang="en" sz="2100"/>
              <a:t>Dependent: Depression (CDC)</a:t>
            </a:r>
            <a:endParaRPr sz="2100"/>
          </a:p>
          <a:p>
            <a:pPr indent="-311963" lvl="0" marL="457200" rtl="0" algn="l">
              <a:spcBef>
                <a:spcPts val="1200"/>
              </a:spcBef>
              <a:spcAft>
                <a:spcPts val="0"/>
              </a:spcAft>
              <a:buSzPct val="100000"/>
              <a:buChar char="●"/>
            </a:pPr>
            <a:r>
              <a:rPr lang="en" sz="2100"/>
              <a:t>Provides insight in mental well-being of residents. </a:t>
            </a:r>
            <a:endParaRPr sz="2100"/>
          </a:p>
          <a:p>
            <a:pPr indent="-311963" lvl="0" marL="457200" rtl="0" algn="l">
              <a:spcBef>
                <a:spcPts val="0"/>
              </a:spcBef>
              <a:spcAft>
                <a:spcPts val="0"/>
              </a:spcAft>
              <a:buSzPct val="100000"/>
              <a:buChar char="●"/>
            </a:pPr>
            <a:r>
              <a:rPr lang="en" sz="2100"/>
              <a:t>Helps us understand the mental health impacts of urban planning.</a:t>
            </a:r>
            <a:endParaRPr sz="21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5" name="Google Shape;85;p16"/>
          <p:cNvPicPr preferRelativeResize="0"/>
          <p:nvPr/>
        </p:nvPicPr>
        <p:blipFill>
          <a:blip r:embed="rId3">
            <a:alphaModFix/>
          </a:blip>
          <a:stretch>
            <a:fillRect/>
          </a:stretch>
        </p:blipFill>
        <p:spPr>
          <a:xfrm>
            <a:off x="526575" y="1303025"/>
            <a:ext cx="3048125" cy="1828875"/>
          </a:xfrm>
          <a:prstGeom prst="rect">
            <a:avLst/>
          </a:prstGeom>
          <a:noFill/>
          <a:ln>
            <a:noFill/>
          </a:ln>
        </p:spPr>
      </p:pic>
      <p:pic>
        <p:nvPicPr>
          <p:cNvPr id="86" name="Google Shape;86;p16"/>
          <p:cNvPicPr preferRelativeResize="0"/>
          <p:nvPr/>
        </p:nvPicPr>
        <p:blipFill>
          <a:blip r:embed="rId4">
            <a:alphaModFix/>
          </a:blip>
          <a:stretch>
            <a:fillRect/>
          </a:stretch>
        </p:blipFill>
        <p:spPr>
          <a:xfrm>
            <a:off x="4836848" y="3373069"/>
            <a:ext cx="4009326" cy="119890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idx="4294967295"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2" name="Google Shape;92;p17"/>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800"/>
              <a:t>Austin, Dallas, and Houston Average Walkability Score</a:t>
            </a:r>
            <a:endParaRPr sz="1800"/>
          </a:p>
        </p:txBody>
      </p:sp>
      <p:pic>
        <p:nvPicPr>
          <p:cNvPr id="93" name="Google Shape;93;p17"/>
          <p:cNvPicPr preferRelativeResize="0"/>
          <p:nvPr/>
        </p:nvPicPr>
        <p:blipFill>
          <a:blip r:embed="rId3">
            <a:alphaModFix/>
          </a:blip>
          <a:stretch>
            <a:fillRect/>
          </a:stretch>
        </p:blipFill>
        <p:spPr>
          <a:xfrm>
            <a:off x="1785938" y="88900"/>
            <a:ext cx="5572125" cy="3819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800"/>
              <a:t>Austin, Dallas, and </a:t>
            </a:r>
            <a:r>
              <a:rPr lang="en" sz="1800"/>
              <a:t>Houston</a:t>
            </a:r>
            <a:r>
              <a:rPr lang="en" sz="1800"/>
              <a:t> Average Depression Rates</a:t>
            </a:r>
            <a:endParaRPr sz="1800"/>
          </a:p>
        </p:txBody>
      </p:sp>
      <p:pic>
        <p:nvPicPr>
          <p:cNvPr id="99" name="Google Shape;99;p18"/>
          <p:cNvPicPr preferRelativeResize="0"/>
          <p:nvPr/>
        </p:nvPicPr>
        <p:blipFill>
          <a:blip r:embed="rId3">
            <a:alphaModFix/>
          </a:blip>
          <a:stretch>
            <a:fillRect/>
          </a:stretch>
        </p:blipFill>
        <p:spPr>
          <a:xfrm>
            <a:off x="1501125" y="43975"/>
            <a:ext cx="6141756" cy="42166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800"/>
              <a:t>Austin, Dallas, and Houston Depression Rates by Measure Type</a:t>
            </a:r>
            <a:endParaRPr sz="1800"/>
          </a:p>
        </p:txBody>
      </p:sp>
      <p:pic>
        <p:nvPicPr>
          <p:cNvPr id="105" name="Google Shape;105;p19"/>
          <p:cNvPicPr preferRelativeResize="0"/>
          <p:nvPr/>
        </p:nvPicPr>
        <p:blipFill>
          <a:blip r:embed="rId3">
            <a:alphaModFix/>
          </a:blip>
          <a:stretch>
            <a:fillRect/>
          </a:stretch>
        </p:blipFill>
        <p:spPr>
          <a:xfrm>
            <a:off x="1469750" y="181475"/>
            <a:ext cx="5943600" cy="4076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800"/>
              <a:t>Average Depression Rate (%) by County in Texas</a:t>
            </a:r>
            <a:endParaRPr sz="1800"/>
          </a:p>
        </p:txBody>
      </p:sp>
      <p:pic>
        <p:nvPicPr>
          <p:cNvPr id="111" name="Google Shape;111;p20"/>
          <p:cNvPicPr preferRelativeResize="0"/>
          <p:nvPr/>
        </p:nvPicPr>
        <p:blipFill>
          <a:blip r:embed="rId3">
            <a:alphaModFix/>
          </a:blip>
          <a:stretch>
            <a:fillRect/>
          </a:stretch>
        </p:blipFill>
        <p:spPr>
          <a:xfrm>
            <a:off x="1458188" y="67750"/>
            <a:ext cx="5686425" cy="4076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fontScale="92500"/>
          </a:bodyPr>
          <a:lstStyle/>
          <a:p>
            <a:pPr indent="0" lvl="0" marL="0" rtl="0" algn="ctr">
              <a:spcBef>
                <a:spcPts val="0"/>
              </a:spcBef>
              <a:spcAft>
                <a:spcPts val="0"/>
              </a:spcAft>
              <a:buNone/>
            </a:pPr>
            <a:r>
              <a:rPr lang="en" sz="1800"/>
              <a:t>Scatter Plot of Average Depression Rates and Average Walkability Index</a:t>
            </a:r>
            <a:endParaRPr sz="1800"/>
          </a:p>
        </p:txBody>
      </p:sp>
      <p:pic>
        <p:nvPicPr>
          <p:cNvPr id="117" name="Google Shape;117;p21"/>
          <p:cNvPicPr preferRelativeResize="0"/>
          <p:nvPr/>
        </p:nvPicPr>
        <p:blipFill>
          <a:blip r:embed="rId3">
            <a:alphaModFix/>
          </a:blip>
          <a:stretch>
            <a:fillRect/>
          </a:stretch>
        </p:blipFill>
        <p:spPr>
          <a:xfrm>
            <a:off x="1711900" y="162075"/>
            <a:ext cx="5943600" cy="4076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