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
      <p:font typeface="Merriweather"/>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erriweather-regular.fntdata"/><Relationship Id="rId14" Type="http://schemas.openxmlformats.org/officeDocument/2006/relationships/font" Target="fonts/Roboto-boldItalic.fntdata"/><Relationship Id="rId17" Type="http://schemas.openxmlformats.org/officeDocument/2006/relationships/font" Target="fonts/Merriweather-italic.fntdata"/><Relationship Id="rId16"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f9fa864c1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f9fa864c1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this study, we aim to primarily focus on metropolitan areas in Texas and compare the walkability indexes of different major cities in the state. We also want to examine the counties within the Dallas-Fort Worth (DFW) area. As one of the largest and most rapidly growing metropolitan regions in the U.S., DFW provides a unique opportunity to investigate the relationship between walkability and health outcomes across diverse environments. We can analyze these patterns and trends to find correlations between walkability and the physical and mental health of residents. With these findings, we can provide insights into how urban design and infrastructure in Dallas and other cities can be optimized.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f9fa864c1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f9fa864c1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f9fa864c1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f9fa864c1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The first method we have chosen to evaluate are heat maps. This is because it can measure walkability index scores where its characterized by the ease of walkability. With our target of specifically looking at the DFW area to map the scores this allows for a correlation identification of seeing regions that have these higher scores. By looking at these scores we can see the relationship to rates of anxiety and depression. By doing this it can also highlight potential hotspots for improved urban design that can positively affect community mental health.</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f9fa864c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f9fa864c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impact of walkable cities in Texas on the mental health of its residents</a:t>
            </a:r>
            <a:endParaRPr/>
          </a:p>
        </p:txBody>
      </p:sp>
      <p:sp>
        <p:nvSpPr>
          <p:cNvPr id="65" name="Google Shape;65;p13"/>
          <p:cNvSpPr txBox="1"/>
          <p:nvPr>
            <p:ph idx="1" type="subTitle"/>
          </p:nvPr>
        </p:nvSpPr>
        <p:spPr>
          <a:xfrm>
            <a:off x="101600" y="2440999"/>
            <a:ext cx="4727700" cy="81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Malawika Gopinath, Raquel Luna, Richa Gandhi, and Bheshta Shahim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Area of Study</a:t>
            </a:r>
            <a:endParaRPr b="1"/>
          </a:p>
          <a:p>
            <a:pPr indent="0" lvl="0" marL="0" rtl="0" algn="l">
              <a:spcBef>
                <a:spcPts val="0"/>
              </a:spcBef>
              <a:spcAft>
                <a:spcPts val="0"/>
              </a:spcAft>
              <a:buNone/>
            </a:pPr>
            <a:r>
              <a:t/>
            </a:r>
            <a:endParaRPr/>
          </a:p>
          <a:p>
            <a:pPr indent="-327378" lvl="0" marL="457200" rtl="0" algn="l">
              <a:spcBef>
                <a:spcPts val="0"/>
              </a:spcBef>
              <a:spcAft>
                <a:spcPts val="0"/>
              </a:spcAft>
              <a:buSzPts val="1556"/>
              <a:buChar char="❖"/>
            </a:pPr>
            <a:r>
              <a:rPr lang="en" sz="1555"/>
              <a:t>Metropolitan cities in Texas </a:t>
            </a:r>
            <a:endParaRPr sz="1555"/>
          </a:p>
          <a:p>
            <a:pPr indent="0" lvl="0" marL="0" rtl="0" algn="l">
              <a:spcBef>
                <a:spcPts val="0"/>
              </a:spcBef>
              <a:spcAft>
                <a:spcPts val="0"/>
              </a:spcAft>
              <a:buNone/>
            </a:pPr>
            <a:r>
              <a:t/>
            </a:r>
            <a:endParaRPr sz="1555"/>
          </a:p>
          <a:p>
            <a:pPr indent="-327378" lvl="0" marL="457200" rtl="0" algn="l">
              <a:spcBef>
                <a:spcPts val="0"/>
              </a:spcBef>
              <a:spcAft>
                <a:spcPts val="0"/>
              </a:spcAft>
              <a:buSzPts val="1556"/>
              <a:buChar char="❖"/>
            </a:pPr>
            <a:r>
              <a:rPr lang="en" sz="1555"/>
              <a:t>Counties in DFW </a:t>
            </a:r>
            <a:endParaRPr sz="1555"/>
          </a:p>
          <a:p>
            <a:pPr indent="0" lvl="0" marL="0" rtl="0" algn="l">
              <a:spcBef>
                <a:spcPts val="0"/>
              </a:spcBef>
              <a:spcAft>
                <a:spcPts val="0"/>
              </a:spcAft>
              <a:buNone/>
            </a:pPr>
            <a:r>
              <a:t/>
            </a:r>
            <a:endParaRPr sz="1555"/>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2" name="Google Shape;72;p14"/>
          <p:cNvPicPr preferRelativeResize="0"/>
          <p:nvPr/>
        </p:nvPicPr>
        <p:blipFill>
          <a:blip r:embed="rId3">
            <a:alphaModFix/>
          </a:blip>
          <a:stretch>
            <a:fillRect/>
          </a:stretch>
        </p:blipFill>
        <p:spPr>
          <a:xfrm>
            <a:off x="4572025" y="376990"/>
            <a:ext cx="4311701" cy="43464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 Question</a:t>
            </a:r>
            <a:endParaRPr/>
          </a:p>
        </p:txBody>
      </p:sp>
      <p:sp>
        <p:nvSpPr>
          <p:cNvPr id="78" name="Google Shape;78;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 walkable cities improve mental health?</a:t>
            </a:r>
            <a:endParaRPr/>
          </a:p>
          <a:p>
            <a:pPr indent="-311150" lvl="0" marL="457200" rtl="0" algn="l">
              <a:spcBef>
                <a:spcPts val="1200"/>
              </a:spcBef>
              <a:spcAft>
                <a:spcPts val="0"/>
              </a:spcAft>
              <a:buSzPts val="1300"/>
              <a:buChar char="●"/>
            </a:pPr>
            <a:r>
              <a:rPr lang="en"/>
              <a:t>Impact of urban walkability on mental health outcomes.</a:t>
            </a:r>
            <a:endParaRPr/>
          </a:p>
          <a:p>
            <a:pPr indent="-311150" lvl="0" marL="457200" rtl="0" algn="l">
              <a:spcBef>
                <a:spcPts val="0"/>
              </a:spcBef>
              <a:spcAft>
                <a:spcPts val="0"/>
              </a:spcAft>
              <a:buSzPts val="1300"/>
              <a:buChar char="●"/>
            </a:pPr>
            <a:r>
              <a:rPr lang="en"/>
              <a:t>Focusing on depression and anxiety. (X)</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Why is this important?</a:t>
            </a:r>
            <a:endParaRPr/>
          </a:p>
          <a:p>
            <a:pPr indent="-311150" lvl="0" marL="457200" rtl="0" algn="l">
              <a:spcBef>
                <a:spcPts val="1200"/>
              </a:spcBef>
              <a:spcAft>
                <a:spcPts val="0"/>
              </a:spcAft>
              <a:buSzPts val="1300"/>
              <a:buChar char="●"/>
            </a:pPr>
            <a:r>
              <a:rPr lang="en"/>
              <a:t>Preventative</a:t>
            </a:r>
            <a:r>
              <a:rPr lang="en"/>
              <a:t> measure for mental health illness.</a:t>
            </a:r>
            <a:endParaRPr/>
          </a:p>
          <a:p>
            <a:pPr indent="-311150" lvl="0" marL="457200" rtl="0" algn="l">
              <a:spcBef>
                <a:spcPts val="0"/>
              </a:spcBef>
              <a:spcAft>
                <a:spcPts val="0"/>
              </a:spcAft>
              <a:buSzPts val="1300"/>
              <a:buChar char="●"/>
            </a:pPr>
            <a:r>
              <a:rPr lang="en"/>
              <a:t>A future where city design can improve mental health.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descr="00009 Magnifying Glass And Question Mark Free Stock Photo - Public ..." id="79" name="Google Shape;79;p15"/>
          <p:cNvPicPr preferRelativeResize="0"/>
          <p:nvPr/>
        </p:nvPicPr>
        <p:blipFill>
          <a:blip r:embed="rId3">
            <a:alphaModFix/>
          </a:blip>
          <a:stretch>
            <a:fillRect/>
          </a:stretch>
        </p:blipFill>
        <p:spPr>
          <a:xfrm>
            <a:off x="607500" y="1881650"/>
            <a:ext cx="2743312" cy="1828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Methods: Heat maps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5" name="Google Shape;85;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500"/>
              <a:t>Utilize heat maps to </a:t>
            </a:r>
            <a:r>
              <a:rPr lang="en" sz="1500"/>
              <a:t>measure</a:t>
            </a:r>
            <a:r>
              <a:rPr lang="en" sz="1500"/>
              <a:t> walkability and its correlation with mental health outcomes</a:t>
            </a:r>
            <a:r>
              <a:rPr lang="en"/>
              <a:t> </a:t>
            </a:r>
            <a:endParaRPr/>
          </a:p>
          <a:p>
            <a:pPr indent="-323850" lvl="0" marL="457200" rtl="0" algn="l">
              <a:spcBef>
                <a:spcPts val="0"/>
              </a:spcBef>
              <a:spcAft>
                <a:spcPts val="0"/>
              </a:spcAft>
              <a:buSzPts val="1500"/>
              <a:buChar char="●"/>
            </a:pPr>
            <a:r>
              <a:rPr lang="en" sz="1500"/>
              <a:t>Looking specifically at DFW area to map walkability scores</a:t>
            </a:r>
            <a:endParaRPr sz="1500"/>
          </a:p>
          <a:p>
            <a:pPr indent="-323850" lvl="0" marL="457200" rtl="0" algn="l">
              <a:spcBef>
                <a:spcPts val="0"/>
              </a:spcBef>
              <a:spcAft>
                <a:spcPts val="0"/>
              </a:spcAft>
              <a:buSzPts val="1500"/>
              <a:buChar char="●"/>
            </a:pPr>
            <a:r>
              <a:rPr lang="en" sz="1500"/>
              <a:t>Correlation identification: Identify regions with higher walkability scores and their relationship to depression and anxiety rates</a:t>
            </a:r>
            <a:endParaRPr sz="1500"/>
          </a:p>
          <a:p>
            <a:pPr indent="-323850" lvl="0" marL="457200" rtl="0" algn="l">
              <a:spcBef>
                <a:spcPts val="0"/>
              </a:spcBef>
              <a:spcAft>
                <a:spcPts val="0"/>
              </a:spcAft>
              <a:buSzPts val="1500"/>
              <a:buChar char="●"/>
            </a:pPr>
            <a:r>
              <a:rPr lang="en" sz="1500"/>
              <a:t>Would be able to highlight potential hotspots for improved urban design that positively affects community mental health </a:t>
            </a:r>
            <a:endParaRPr sz="1500"/>
          </a:p>
        </p:txBody>
      </p:sp>
      <p:pic>
        <p:nvPicPr>
          <p:cNvPr id="86" name="Google Shape;86;p16"/>
          <p:cNvPicPr preferRelativeResize="0"/>
          <p:nvPr/>
        </p:nvPicPr>
        <p:blipFill>
          <a:blip r:embed="rId3">
            <a:alphaModFix/>
          </a:blip>
          <a:stretch>
            <a:fillRect/>
          </a:stretch>
        </p:blipFill>
        <p:spPr>
          <a:xfrm>
            <a:off x="495300" y="1840625"/>
            <a:ext cx="2914650" cy="2178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Methods </a:t>
            </a:r>
            <a:endParaRPr/>
          </a:p>
        </p:txBody>
      </p:sp>
      <p:sp>
        <p:nvSpPr>
          <p:cNvPr id="92" name="Google Shape;92;p17"/>
          <p:cNvSpPr txBox="1"/>
          <p:nvPr>
            <p:ph idx="1" type="body"/>
          </p:nvPr>
        </p:nvSpPr>
        <p:spPr>
          <a:xfrm>
            <a:off x="4644675" y="309975"/>
            <a:ext cx="4166400" cy="458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Variables </a:t>
            </a:r>
            <a:endParaRPr/>
          </a:p>
          <a:p>
            <a:pPr indent="-311150" lvl="0" marL="457200" rtl="0" algn="l">
              <a:spcBef>
                <a:spcPts val="1200"/>
              </a:spcBef>
              <a:spcAft>
                <a:spcPts val="0"/>
              </a:spcAft>
              <a:buSzPts val="1300"/>
              <a:buChar char="●"/>
            </a:pPr>
            <a:r>
              <a:rPr lang="en"/>
              <a:t>Walkability - National Walkability Index, NHGIS, Walk Score, etc. </a:t>
            </a:r>
            <a:endParaRPr/>
          </a:p>
          <a:p>
            <a:pPr indent="-311150" lvl="0" marL="457200" rtl="0" algn="l">
              <a:spcBef>
                <a:spcPts val="0"/>
              </a:spcBef>
              <a:spcAft>
                <a:spcPts val="0"/>
              </a:spcAft>
              <a:buSzPts val="1300"/>
              <a:buChar char="●"/>
            </a:pPr>
            <a:r>
              <a:rPr lang="en"/>
              <a:t>Mental Health Outcomes - depression, anxiety, social isolation, quality of life, sense of community, etc. </a:t>
            </a:r>
            <a:endParaRPr/>
          </a:p>
          <a:p>
            <a:pPr indent="0" lvl="0" marL="0" rtl="0" algn="l">
              <a:spcBef>
                <a:spcPts val="1200"/>
              </a:spcBef>
              <a:spcAft>
                <a:spcPts val="0"/>
              </a:spcAft>
              <a:buNone/>
            </a:pPr>
            <a:r>
              <a:rPr lang="en"/>
              <a:t>Charts </a:t>
            </a:r>
            <a:endParaRPr/>
          </a:p>
          <a:p>
            <a:pPr indent="-311150" lvl="0" marL="457200" rtl="0" algn="l">
              <a:spcBef>
                <a:spcPts val="1200"/>
              </a:spcBef>
              <a:spcAft>
                <a:spcPts val="0"/>
              </a:spcAft>
              <a:buSzPts val="1300"/>
              <a:buChar char="●"/>
            </a:pPr>
            <a:r>
              <a:rPr lang="en"/>
              <a:t>Bar chart, dot plot </a:t>
            </a:r>
            <a:endParaRPr/>
          </a:p>
          <a:p>
            <a:pPr indent="-311150" lvl="0" marL="457200" rtl="0" algn="l">
              <a:spcBef>
                <a:spcPts val="0"/>
              </a:spcBef>
              <a:spcAft>
                <a:spcPts val="0"/>
              </a:spcAft>
              <a:buSzPts val="1300"/>
              <a:buChar char="●"/>
            </a:pPr>
            <a:r>
              <a:rPr lang="en"/>
              <a:t>Heat map, choropleth map </a:t>
            </a:r>
            <a:endParaRPr/>
          </a:p>
          <a:p>
            <a:pPr indent="-311150" lvl="0" marL="457200" rtl="0" algn="l">
              <a:spcBef>
                <a:spcPts val="0"/>
              </a:spcBef>
              <a:spcAft>
                <a:spcPts val="0"/>
              </a:spcAft>
              <a:buSzPts val="1300"/>
              <a:buChar char="●"/>
            </a:pPr>
            <a:r>
              <a:rPr lang="en"/>
              <a:t>Scatter plot </a:t>
            </a:r>
            <a:endParaRPr/>
          </a:p>
          <a:p>
            <a:pPr indent="0" lvl="0" marL="0" rtl="0" algn="l">
              <a:spcBef>
                <a:spcPts val="1200"/>
              </a:spcBef>
              <a:spcAft>
                <a:spcPts val="0"/>
              </a:spcAft>
              <a:buNone/>
            </a:pPr>
            <a:r>
              <a:rPr lang="en"/>
              <a:t>Data visualization concepts </a:t>
            </a:r>
            <a:endParaRPr/>
          </a:p>
          <a:p>
            <a:pPr indent="-311150" lvl="0" marL="457200" rtl="0" algn="l">
              <a:spcBef>
                <a:spcPts val="1200"/>
              </a:spcBef>
              <a:spcAft>
                <a:spcPts val="0"/>
              </a:spcAft>
              <a:buSzPts val="1300"/>
              <a:buChar char="●"/>
            </a:pPr>
            <a:r>
              <a:rPr lang="en"/>
              <a:t>Wilkinson - Statistical summarization; Geometric layers  </a:t>
            </a:r>
            <a:endParaRPr/>
          </a:p>
          <a:p>
            <a:pPr indent="-311150" lvl="0" marL="457200" rtl="0" algn="l">
              <a:spcBef>
                <a:spcPts val="0"/>
              </a:spcBef>
              <a:spcAft>
                <a:spcPts val="0"/>
              </a:spcAft>
              <a:buSzPts val="1300"/>
              <a:buChar char="●"/>
            </a:pPr>
            <a:r>
              <a:rPr lang="en"/>
              <a:t>Murrell - High-level plot functions</a:t>
            </a:r>
            <a:endParaRPr/>
          </a:p>
          <a:p>
            <a:pPr indent="-311150" lvl="0" marL="457200" rtl="0" algn="l">
              <a:spcBef>
                <a:spcPts val="0"/>
              </a:spcBef>
              <a:spcAft>
                <a:spcPts val="0"/>
              </a:spcAft>
              <a:buSzPts val="1300"/>
              <a:buChar char="●"/>
            </a:pPr>
            <a:r>
              <a:rPr lang="en"/>
              <a:t>Ware - Encoding visual variables; Color theory and perception  </a:t>
            </a:r>
            <a:endParaRPr/>
          </a:p>
        </p:txBody>
      </p:sp>
      <p:pic>
        <p:nvPicPr>
          <p:cNvPr descr="Pedestrian-oriented cities | La Citta Vita | Flickr" id="93" name="Google Shape;93;p17"/>
          <p:cNvPicPr preferRelativeResize="0"/>
          <p:nvPr/>
        </p:nvPicPr>
        <p:blipFill>
          <a:blip r:embed="rId3">
            <a:alphaModFix/>
          </a:blip>
          <a:stretch>
            <a:fillRect/>
          </a:stretch>
        </p:blipFill>
        <p:spPr>
          <a:xfrm>
            <a:off x="249250" y="1202175"/>
            <a:ext cx="2724475" cy="2043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