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 Serif"/>
      <p:regular r:id="rId33"/>
      <p:bold r:id="rId34"/>
      <p:italic r:id="rId35"/>
      <p:boldItalic r:id="rId36"/>
    </p:embeddedFont>
    <p:embeddedFont>
      <p:font typeface="Roboto Serif Thin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erifThin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Serif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Serif-italic.fntdata"/><Relationship Id="rId12" Type="http://schemas.openxmlformats.org/officeDocument/2006/relationships/slide" Target="slides/slide6.xml"/><Relationship Id="rId34" Type="http://schemas.openxmlformats.org/officeDocument/2006/relationships/font" Target="fonts/RobotoSerif-bold.fntdata"/><Relationship Id="rId15" Type="http://schemas.openxmlformats.org/officeDocument/2006/relationships/slide" Target="slides/slide9.xml"/><Relationship Id="rId37" Type="http://schemas.openxmlformats.org/officeDocument/2006/relationships/font" Target="fonts/RobotoSerifThin-regular.fntdata"/><Relationship Id="rId14" Type="http://schemas.openxmlformats.org/officeDocument/2006/relationships/slide" Target="slides/slide8.xml"/><Relationship Id="rId36" Type="http://schemas.openxmlformats.org/officeDocument/2006/relationships/font" Target="fonts/RobotoSerif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SerifThin-italic.fntdata"/><Relationship Id="rId16" Type="http://schemas.openxmlformats.org/officeDocument/2006/relationships/slide" Target="slides/slide10.xml"/><Relationship Id="rId38" Type="http://schemas.openxmlformats.org/officeDocument/2006/relationships/font" Target="fonts/RobotoSerifThin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8a48e2c6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8a48e2c6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1d847f46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1d847f46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1d847f463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1d847f463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1d847f46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1d847f46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1d847f46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1d847f46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963340c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963340c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963340c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963340c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a71190c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a71190c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a71190c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a71190c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963340cc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963340c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1d8dba6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1d8dba6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1d8dba68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1d8dba68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1d8dba6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1d8dba6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1d8dba6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1d8dba6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1d8dba6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e1d8dba6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1d8dba68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1d8dba6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1d8dba68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1d8dba68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1f5918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1f5918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8a48e2c6d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8a48e2c6d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8a48e2c6d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8a48e2c6d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8a48e2c6d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8a48e2c6d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8a48e2c6d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8a48e2c6d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963340cc2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3963340cc2_2_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963340cc2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3963340cc2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963340c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963340c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 Serif"/>
                <a:ea typeface="Roboto Serif"/>
                <a:cs typeface="Roboto Serif"/>
                <a:sym typeface="Roboto Serif"/>
              </a:rPr>
              <a:t>Team Hot Wheels</a:t>
            </a:r>
            <a:endParaRPr b="1">
              <a:solidFill>
                <a:srgbClr val="434343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1901400"/>
            <a:ext cx="8520600" cy="26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 Thin"/>
              <a:buChar char="●"/>
            </a:pPr>
            <a:r>
              <a:rPr lang="en">
                <a:solidFill>
                  <a:schemeClr val="dk1"/>
                </a:solidFill>
                <a:latin typeface="Roboto Serif Thin"/>
                <a:ea typeface="Roboto Serif Thin"/>
                <a:cs typeface="Roboto Serif Thin"/>
                <a:sym typeface="Roboto Serif Thin"/>
              </a:rPr>
              <a:t>Sharara Hossain</a:t>
            </a:r>
            <a:endParaRPr>
              <a:solidFill>
                <a:schemeClr val="dk1"/>
              </a:solidFill>
              <a:latin typeface="Roboto Serif Thin"/>
              <a:ea typeface="Roboto Serif Thin"/>
              <a:cs typeface="Roboto Serif Thin"/>
              <a:sym typeface="Roboto Serif Th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 Thin"/>
              <a:buChar char="●"/>
            </a:pPr>
            <a:r>
              <a:rPr lang="en">
                <a:solidFill>
                  <a:schemeClr val="dk1"/>
                </a:solidFill>
                <a:latin typeface="Roboto Serif Thin"/>
                <a:ea typeface="Roboto Serif Thin"/>
                <a:cs typeface="Roboto Serif Thin"/>
                <a:sym typeface="Roboto Serif Thin"/>
              </a:rPr>
              <a:t>Sangeetha Mydam</a:t>
            </a:r>
            <a:endParaRPr>
              <a:solidFill>
                <a:schemeClr val="dk1"/>
              </a:solidFill>
              <a:latin typeface="Roboto Serif Thin"/>
              <a:ea typeface="Roboto Serif Thin"/>
              <a:cs typeface="Roboto Serif Thin"/>
              <a:sym typeface="Roboto Serif Th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 Thin"/>
              <a:buChar char="●"/>
            </a:pPr>
            <a:r>
              <a:rPr lang="en">
                <a:solidFill>
                  <a:schemeClr val="dk1"/>
                </a:solidFill>
                <a:latin typeface="Roboto Serif Thin"/>
                <a:ea typeface="Roboto Serif Thin"/>
                <a:cs typeface="Roboto Serif Thin"/>
                <a:sym typeface="Roboto Serif Thin"/>
              </a:rPr>
              <a:t>Devnath Reddy Motati</a:t>
            </a:r>
            <a:endParaRPr>
              <a:solidFill>
                <a:schemeClr val="dk1"/>
              </a:solidFill>
              <a:latin typeface="Roboto Serif Thin"/>
              <a:ea typeface="Roboto Serif Thin"/>
              <a:cs typeface="Roboto Serif Thin"/>
              <a:sym typeface="Roboto Serif Thin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125" y="1690688"/>
            <a:ext cx="25908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Iteration 1</a:t>
            </a:r>
            <a:endParaRPr/>
          </a:p>
        </p:txBody>
      </p:sp>
      <p:sp>
        <p:nvSpPr>
          <p:cNvPr id="154" name="Google Shape;154;p34"/>
          <p:cNvSpPr txBox="1"/>
          <p:nvPr/>
        </p:nvSpPr>
        <p:spPr>
          <a:xfrm>
            <a:off x="275100" y="1192100"/>
            <a:ext cx="87699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Race type: </a:t>
            </a:r>
            <a:r>
              <a:rPr lang="en" sz="1800">
                <a:solidFill>
                  <a:schemeClr val="dk2"/>
                </a:solidFill>
              </a:rPr>
              <a:t>time trial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RL algorithm: </a:t>
            </a:r>
            <a:r>
              <a:rPr lang="en" sz="1800">
                <a:solidFill>
                  <a:schemeClr val="dk2"/>
                </a:solidFill>
              </a:rPr>
              <a:t>PPO (Proximal Policy Optimization)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Gradient Descent Batch Size: </a:t>
            </a:r>
            <a:r>
              <a:rPr lang="en" sz="1800">
                <a:solidFill>
                  <a:schemeClr val="dk2"/>
                </a:solidFill>
              </a:rPr>
              <a:t>64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Number of Epochs: </a:t>
            </a:r>
            <a:r>
              <a:rPr lang="en" sz="1800">
                <a:solidFill>
                  <a:schemeClr val="dk2"/>
                </a:solidFill>
              </a:rPr>
              <a:t>10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Learning Rate: </a:t>
            </a:r>
            <a:r>
              <a:rPr lang="en" sz="1800">
                <a:solidFill>
                  <a:schemeClr val="dk2"/>
                </a:solidFill>
              </a:rPr>
              <a:t>0.0003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Entropy: </a:t>
            </a:r>
            <a:r>
              <a:rPr lang="en" sz="1800">
                <a:solidFill>
                  <a:schemeClr val="dk2"/>
                </a:solidFill>
              </a:rPr>
              <a:t>0.005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Loss type: </a:t>
            </a:r>
            <a:r>
              <a:rPr lang="en" sz="1800">
                <a:solidFill>
                  <a:schemeClr val="dk2"/>
                </a:solidFill>
              </a:rPr>
              <a:t>Huber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Number of experience episodes between each policy-updating iteration: </a:t>
            </a:r>
            <a:r>
              <a:rPr lang="en" sz="1800">
                <a:solidFill>
                  <a:schemeClr val="dk2"/>
                </a:solidFill>
              </a:rPr>
              <a:t>20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Discount factor: </a:t>
            </a:r>
            <a:r>
              <a:rPr lang="en" sz="1800">
                <a:solidFill>
                  <a:schemeClr val="dk2"/>
                </a:solidFill>
              </a:rPr>
              <a:t>0.999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00" y="152400"/>
            <a:ext cx="78295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75" y="294375"/>
            <a:ext cx="5610475" cy="45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450" y="1891550"/>
            <a:ext cx="3208550" cy="133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25" y="152400"/>
            <a:ext cx="810274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Iteration 1</a:t>
            </a:r>
            <a:endParaRPr/>
          </a:p>
        </p:txBody>
      </p:sp>
      <p:sp>
        <p:nvSpPr>
          <p:cNvPr id="176" name="Google Shape;17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Race type: </a:t>
            </a:r>
            <a:r>
              <a:rPr lang="en"/>
              <a:t>time trial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RL algorithm: </a:t>
            </a:r>
            <a:r>
              <a:rPr lang="en"/>
              <a:t>PPO (Proximal Policy Optimization)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Gradient Descent Batch Size: </a:t>
            </a:r>
            <a:r>
              <a:rPr lang="en"/>
              <a:t>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Number of Epochs: </a:t>
            </a:r>
            <a:r>
              <a:rPr lang="en"/>
              <a:t>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Learning Rate: </a:t>
            </a:r>
            <a:r>
              <a:rPr lang="en"/>
              <a:t>0.0003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Entropy: </a:t>
            </a:r>
            <a:r>
              <a:rPr lang="en"/>
              <a:t>0.01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Loss type: </a:t>
            </a:r>
            <a:r>
              <a:rPr lang="en"/>
              <a:t>Huber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Number of experience episodes between each policy-updating iteration: </a:t>
            </a:r>
            <a:r>
              <a:rPr lang="en"/>
              <a:t>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Discount factor: </a:t>
            </a:r>
            <a:r>
              <a:rPr lang="en"/>
              <a:t>0.999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281" y="0"/>
            <a:ext cx="637943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90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738" y="279201"/>
            <a:ext cx="5500526" cy="45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88" y="152400"/>
            <a:ext cx="845862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 2: Iteration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Race type: </a:t>
            </a:r>
            <a:r>
              <a:rPr lang="en"/>
              <a:t>time trial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RL algorithm: </a:t>
            </a:r>
            <a:r>
              <a:rPr lang="en"/>
              <a:t>PPO (Proximal Policy Optimization)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Gradient Descent Batch Size: </a:t>
            </a:r>
            <a:r>
              <a:rPr lang="en"/>
              <a:t>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Number of Epochs: </a:t>
            </a:r>
            <a:r>
              <a:rPr lang="en"/>
              <a:t>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Learning Rate: </a:t>
            </a:r>
            <a:r>
              <a:rPr lang="en"/>
              <a:t>0.0005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Entropy: </a:t>
            </a:r>
            <a:r>
              <a:rPr lang="en"/>
              <a:t>0.045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Loss type: </a:t>
            </a:r>
            <a:r>
              <a:rPr lang="en"/>
              <a:t>Huber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Number of experience episodes between each policy-updating iteration: </a:t>
            </a:r>
            <a:r>
              <a:rPr lang="en"/>
              <a:t>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Discount factor: </a:t>
            </a:r>
            <a:r>
              <a:rPr lang="en"/>
              <a:t>0.999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663" y="152400"/>
            <a:ext cx="67346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>
            <a:off x="311700" y="1367150"/>
            <a:ext cx="8520600" cy="22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 Serif Thin"/>
                <a:ea typeface="Roboto Serif Thin"/>
                <a:cs typeface="Roboto Serif Thin"/>
                <a:sym typeface="Roboto Serif Thin"/>
              </a:rPr>
              <a:t>Reinforcement Learning for Autonomous Vehicles </a:t>
            </a:r>
            <a:endParaRPr>
              <a:solidFill>
                <a:srgbClr val="EFEFEF"/>
              </a:solidFill>
              <a:latin typeface="Roboto Serif Thin"/>
              <a:ea typeface="Roboto Serif Thin"/>
              <a:cs typeface="Roboto Serif Thin"/>
              <a:sym typeface="Roboto Serif Th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 Serif Thin"/>
                <a:ea typeface="Roboto Serif Thin"/>
                <a:cs typeface="Roboto Serif Thin"/>
                <a:sym typeface="Roboto Serif Thin"/>
              </a:rPr>
              <a:t>With AWS DeepRacer</a:t>
            </a:r>
            <a:endParaRPr>
              <a:solidFill>
                <a:srgbClr val="EFEFEF"/>
              </a:solidFill>
              <a:latin typeface="Roboto Serif Thin"/>
              <a:ea typeface="Roboto Serif Thin"/>
              <a:cs typeface="Roboto Serif Thin"/>
              <a:sym typeface="Roboto Serif Th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825" y="152400"/>
            <a:ext cx="56703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575"/>
            <a:ext cx="8839197" cy="4768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 2: Iteration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Race type: </a:t>
            </a:r>
            <a:r>
              <a:rPr lang="en"/>
              <a:t>time trial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RL algorithm: </a:t>
            </a:r>
            <a:r>
              <a:rPr lang="en"/>
              <a:t>PPO (Proximal Policy Optimization)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Gradient Descent Batch Size: </a:t>
            </a:r>
            <a:r>
              <a:rPr lang="en"/>
              <a:t>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Number of Epochs: </a:t>
            </a:r>
            <a:r>
              <a:rPr lang="en"/>
              <a:t>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Learning Rate: </a:t>
            </a:r>
            <a:r>
              <a:rPr lang="en"/>
              <a:t>0.00025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Entropy: </a:t>
            </a:r>
            <a:r>
              <a:rPr lang="en"/>
              <a:t>0.035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Loss type: </a:t>
            </a:r>
            <a:r>
              <a:rPr lang="en"/>
              <a:t>Huber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Number of experience episodes between each policy-updating iteration: </a:t>
            </a:r>
            <a:r>
              <a:rPr lang="en"/>
              <a:t>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Discount factor: </a:t>
            </a:r>
            <a:r>
              <a:rPr lang="en"/>
              <a:t>0.999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513" y="152400"/>
            <a:ext cx="687498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450" y="152400"/>
            <a:ext cx="603711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4125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75" y="152400"/>
            <a:ext cx="883725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/>
          <p:nvPr/>
        </p:nvSpPr>
        <p:spPr>
          <a:xfrm>
            <a:off x="2495550" y="2094600"/>
            <a:ext cx="4152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2"/>
                </a:solidFill>
              </a:rPr>
              <a:t>Thank you!</a:t>
            </a:r>
            <a:endParaRPr sz="5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Objectives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1564125"/>
            <a:ext cx="8520600" cy="30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Build a reinforcement learning model for self-driving cars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Deploy the model on AWS DeepRacer virtual simulator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Train and fine-tune the model for optimal performance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Compete in a virtual circuit race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Approach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311700" y="1606300"/>
            <a:ext cx="8520600" cy="29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b="1" lang="en">
                <a:solidFill>
                  <a:srgbClr val="EFEFEF"/>
                </a:solidFill>
              </a:rPr>
              <a:t>Model training:</a:t>
            </a:r>
            <a:r>
              <a:rPr lang="en">
                <a:solidFill>
                  <a:srgbClr val="EFEFEF"/>
                </a:solidFill>
              </a:rPr>
              <a:t> AWS DeepRacer, AWS SageMaker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b="1" lang="en">
                <a:solidFill>
                  <a:srgbClr val="EFEFEF"/>
                </a:solidFill>
              </a:rPr>
              <a:t>Hyperparameter tuning:</a:t>
            </a:r>
            <a:r>
              <a:rPr lang="en">
                <a:solidFill>
                  <a:srgbClr val="EFEFEF"/>
                </a:solidFill>
              </a:rPr>
              <a:t> AWS SageMaker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b="1" lang="en">
                <a:solidFill>
                  <a:srgbClr val="EFEFEF"/>
                </a:solidFill>
              </a:rPr>
              <a:t>Deployment:</a:t>
            </a:r>
            <a:r>
              <a:rPr lang="en">
                <a:solidFill>
                  <a:srgbClr val="EFEFEF"/>
                </a:solidFill>
              </a:rPr>
              <a:t> AWS SageMaker, DeepRacer virtual simulator, DeepRacer league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b="1" lang="en">
                <a:solidFill>
                  <a:srgbClr val="EFEFEF"/>
                </a:solidFill>
              </a:rPr>
              <a:t>Model Storage:</a:t>
            </a:r>
            <a:r>
              <a:rPr lang="en">
                <a:solidFill>
                  <a:srgbClr val="EFEFEF"/>
                </a:solidFill>
              </a:rPr>
              <a:t> AWS S3 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b="1" lang="en">
                <a:solidFill>
                  <a:srgbClr val="EFEFEF"/>
                </a:solidFill>
              </a:rPr>
              <a:t>Monitoring:</a:t>
            </a:r>
            <a:r>
              <a:rPr lang="en">
                <a:solidFill>
                  <a:srgbClr val="EFEFEF"/>
                </a:solidFill>
              </a:rPr>
              <a:t> AWS CloudWatch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Evaluation Methodology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311700" y="1659000"/>
            <a:ext cx="8520600" cy="29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Reward Graph displaying model performance over time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AWS DeepRacer virtual simulator test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League leaderboard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Deliverables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311700" y="1490350"/>
            <a:ext cx="8520600" cy="30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SageMaker notebook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demo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presentation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Reinforcement learning (RL) is a type of machine learning, in which an </a:t>
            </a:r>
            <a:r>
              <a:rPr i="1" lang="en">
                <a:solidFill>
                  <a:schemeClr val="dk1"/>
                </a:solidFill>
              </a:rPr>
              <a:t>agent</a:t>
            </a:r>
            <a:r>
              <a:rPr lang="en">
                <a:solidFill>
                  <a:schemeClr val="dk1"/>
                </a:solidFill>
              </a:rPr>
              <a:t> explores an </a:t>
            </a:r>
            <a:r>
              <a:rPr i="1" lang="en">
                <a:solidFill>
                  <a:schemeClr val="dk1"/>
                </a:solidFill>
              </a:rPr>
              <a:t>environment</a:t>
            </a:r>
            <a:r>
              <a:rPr lang="en">
                <a:solidFill>
                  <a:schemeClr val="dk1"/>
                </a:solidFill>
              </a:rPr>
              <a:t> to learn how to perform desired tasks by taking </a:t>
            </a:r>
            <a:r>
              <a:rPr i="1" lang="en">
                <a:solidFill>
                  <a:schemeClr val="dk1"/>
                </a:solidFill>
              </a:rPr>
              <a:t>actions</a:t>
            </a:r>
            <a:r>
              <a:rPr lang="en">
                <a:solidFill>
                  <a:schemeClr val="dk1"/>
                </a:solidFill>
              </a:rPr>
              <a:t> with good outcomes and avoiding actions with bad outcomes.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reinforcement learning model will learn from its experience and over time will be able to identify which actions lead to the best rewards.</a:t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1000"/>
              <a:t>From the AWS DeepRacer Guide </a:t>
            </a:r>
            <a:endParaRPr/>
          </a:p>
        </p:txBody>
      </p:sp>
      <p:pic>
        <p:nvPicPr>
          <p:cNvPr id="137" name="Google Shape;13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7900" y="2893710"/>
            <a:ext cx="3086100" cy="2249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781" y="661560"/>
            <a:ext cx="8072438" cy="382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148" name="Google Shape;14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Exploitation makes use of given information, while exploitation can find undiscovered high reward paths. The hyperparameter associated with exploration is entropy. Higher entropy → higher exploration.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 determines how </a:t>
            </a:r>
            <a:r>
              <a:rPr lang="en"/>
              <a:t>fast and how well the model learns from each episode. There is a tradeoff between faster learning and accuracy, a higher learning rate means faster training but a low value can take a long time for better convergence.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