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Conferences,</a:t>
            </a:r>
            <a:endParaRPr/>
          </a:p>
          <a:p>
            <a:pPr indent="0" lvl="0" marL="0">
              <a:spcBef>
                <a:spcPts val="0"/>
              </a:spcBef>
              <a:spcAft>
                <a:spcPts val="0"/>
              </a:spcAft>
              <a:buNone/>
            </a:pPr>
            <a:r>
              <a:rPr lang="en"/>
              <a:t>Conventions, and Hacking, oh my!</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Alex Malm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Where is “there”?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480500" y="24695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CONS!!</a:t>
            </a:r>
            <a:endParaRPr/>
          </a:p>
        </p:txBody>
      </p:sp>
      <p:pic>
        <p:nvPicPr>
          <p:cNvPr id="205" name="Shape 205"/>
          <p:cNvPicPr preferRelativeResize="0"/>
          <p:nvPr/>
        </p:nvPicPr>
        <p:blipFill>
          <a:blip r:embed="rId3">
            <a:alphaModFix/>
          </a:blip>
          <a:stretch>
            <a:fillRect/>
          </a:stretch>
        </p:blipFill>
        <p:spPr>
          <a:xfrm>
            <a:off x="857250" y="1395650"/>
            <a:ext cx="7429500" cy="347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But.. where are these cons?</a:t>
            </a:r>
            <a:endParaRPr/>
          </a:p>
        </p:txBody>
      </p:sp>
      <p:sp>
        <p:nvSpPr>
          <p:cNvPr id="211" name="Shape 211"/>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THEY’RE FREAKIN EVERYWHERE!</a:t>
            </a:r>
            <a:endParaRPr/>
          </a:p>
        </p:txBody>
      </p:sp>
      <p:sp>
        <p:nvSpPr>
          <p:cNvPr id="212" name="Shape 212"/>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hope.net</a:t>
            </a:r>
            <a:endParaRPr/>
          </a:p>
          <a:p>
            <a:pPr indent="0" lvl="0" marL="0">
              <a:spcBef>
                <a:spcPts val="1600"/>
              </a:spcBef>
              <a:spcAft>
                <a:spcPts val="0"/>
              </a:spcAft>
              <a:buNone/>
            </a:pPr>
            <a:r>
              <a:rPr lang="en"/>
              <a:t>securitybsides.com</a:t>
            </a:r>
            <a:endParaRPr/>
          </a:p>
          <a:p>
            <a:pPr indent="0" lvl="0" marL="0">
              <a:spcBef>
                <a:spcPts val="1600"/>
              </a:spcBef>
              <a:spcAft>
                <a:spcPts val="0"/>
              </a:spcAft>
              <a:buNone/>
            </a:pPr>
            <a:r>
              <a:rPr lang="en"/>
              <a:t>brrcon.com</a:t>
            </a:r>
            <a:endParaRPr/>
          </a:p>
          <a:p>
            <a:pPr indent="0" lvl="0" marL="0">
              <a:spcBef>
                <a:spcPts val="1600"/>
              </a:spcBef>
              <a:spcAft>
                <a:spcPts val="0"/>
              </a:spcAft>
              <a:buNone/>
            </a:pPr>
            <a:r>
              <a:rPr lang="en"/>
              <a:t>rsaconference.com</a:t>
            </a:r>
            <a:endParaRPr/>
          </a:p>
          <a:p>
            <a:pPr indent="0" lvl="0" marL="0">
              <a:spcBef>
                <a:spcPts val="1600"/>
              </a:spcBef>
              <a:spcAft>
                <a:spcPts val="0"/>
              </a:spcAft>
              <a:buNone/>
            </a:pPr>
            <a:r>
              <a:rPr lang="en"/>
              <a:t>carolinacon.org</a:t>
            </a:r>
            <a:endParaRPr/>
          </a:p>
          <a:p>
            <a:pPr indent="0" lvl="0" mar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Ok... but when do I go?</a:t>
            </a:r>
            <a:endParaRPr/>
          </a:p>
        </p:txBody>
      </p:sp>
      <p:sp>
        <p:nvSpPr>
          <p:cNvPr id="218" name="Shape 218"/>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Right Meow!</a:t>
            </a:r>
            <a:endParaRPr/>
          </a:p>
        </p:txBody>
      </p:sp>
      <p:sp>
        <p:nvSpPr>
          <p:cNvPr id="219" name="Shape 21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20" name="Shape 220"/>
          <p:cNvPicPr preferRelativeResize="0"/>
          <p:nvPr/>
        </p:nvPicPr>
        <p:blipFill>
          <a:blip r:embed="rId3">
            <a:alphaModFix/>
          </a:blip>
          <a:stretch>
            <a:fillRect/>
          </a:stretch>
        </p:blipFill>
        <p:spPr>
          <a:xfrm>
            <a:off x="4648200" y="1696600"/>
            <a:ext cx="4171703" cy="2347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What’s so great about these anyway?	</a:t>
            </a:r>
            <a:endParaRPr/>
          </a:p>
        </p:txBody>
      </p:sp>
      <p:sp>
        <p:nvSpPr>
          <p:cNvPr id="226" name="Shape 226"/>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Well I’ll tell ya!</a:t>
            </a:r>
            <a:endParaRPr/>
          </a:p>
        </p:txBody>
      </p:sp>
      <p:sp>
        <p:nvSpPr>
          <p:cNvPr id="227" name="Shape 227"/>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Ability to learn (from the best)</a:t>
            </a:r>
            <a:endParaRPr/>
          </a:p>
          <a:p>
            <a:pPr indent="0" lvl="0" marL="0">
              <a:spcBef>
                <a:spcPts val="1600"/>
              </a:spcBef>
              <a:spcAft>
                <a:spcPts val="0"/>
              </a:spcAft>
              <a:buNone/>
            </a:pPr>
            <a:r>
              <a:rPr lang="en"/>
              <a:t>Ability to connect with others (Time is $$, Conversation, hey maybe make some friends too) </a:t>
            </a:r>
            <a:endParaRPr/>
          </a:p>
          <a:p>
            <a:pPr indent="0" lvl="0" marL="0">
              <a:spcBef>
                <a:spcPts val="1600"/>
              </a:spcBef>
              <a:spcAft>
                <a:spcPts val="0"/>
              </a:spcAft>
              <a:buNone/>
            </a:pPr>
            <a:r>
              <a:rPr lang="en"/>
              <a:t>Ability to Network (Get yourself out there!)</a:t>
            </a:r>
            <a:endParaRPr/>
          </a:p>
          <a:p>
            <a:pPr indent="0" lvl="0" marL="0">
              <a:spcBef>
                <a:spcPts val="1600"/>
              </a:spcBef>
              <a:spcAft>
                <a:spcPts val="0"/>
              </a:spcAft>
              <a:buNone/>
            </a:pPr>
            <a:r>
              <a:rPr lang="en"/>
              <a:t>Ability to show off skills ( Participate! )</a:t>
            </a:r>
            <a:endParaRPr/>
          </a:p>
          <a:p>
            <a:pPr indent="0" lvl="0" marL="0">
              <a:spcBef>
                <a:spcPts val="1600"/>
              </a:spcBef>
              <a:spcAft>
                <a:spcPts val="0"/>
              </a:spcAft>
              <a:buNone/>
            </a:pPr>
            <a:r>
              <a:rPr lang="en"/>
              <a:t>HAVE FUN (Big)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What’s so great about these anyway?	</a:t>
            </a:r>
            <a:endParaRPr/>
          </a:p>
          <a:p>
            <a:pPr indent="0" lvl="0" marL="0">
              <a:spcBef>
                <a:spcPts val="0"/>
              </a:spcBef>
              <a:spcAft>
                <a:spcPts val="0"/>
              </a:spcAft>
              <a:buNone/>
            </a:pPr>
            <a:r>
              <a:t/>
            </a:r>
            <a:endParaRPr/>
          </a:p>
        </p:txBody>
      </p:sp>
      <p:sp>
        <p:nvSpPr>
          <p:cNvPr id="233" name="Shape 233"/>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professionals!</a:t>
            </a:r>
            <a:endParaRPr/>
          </a:p>
        </p:txBody>
      </p:sp>
      <p:sp>
        <p:nvSpPr>
          <p:cNvPr id="234" name="Shape 234"/>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35" name="Shape 235"/>
          <p:cNvPicPr preferRelativeResize="0"/>
          <p:nvPr/>
        </p:nvPicPr>
        <p:blipFill>
          <a:blip r:embed="rId3">
            <a:alphaModFix/>
          </a:blip>
          <a:stretch>
            <a:fillRect/>
          </a:stretch>
        </p:blipFill>
        <p:spPr>
          <a:xfrm>
            <a:off x="4648200" y="1696600"/>
            <a:ext cx="3676801" cy="275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241" name="Shape 241"/>
          <p:cNvPicPr preferRelativeResize="0"/>
          <p:nvPr/>
        </p:nvPicPr>
        <p:blipFill>
          <a:blip r:embed="rId3">
            <a:alphaModFix/>
          </a:blip>
          <a:stretch>
            <a:fillRect/>
          </a:stretch>
        </p:blipFill>
        <p:spPr>
          <a:xfrm>
            <a:off x="0" y="0"/>
            <a:ext cx="9144000" cy="48589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What’s so great about these anyway?	</a:t>
            </a:r>
            <a:endParaRPr/>
          </a:p>
          <a:p>
            <a:pPr indent="0" lvl="0" marL="0">
              <a:spcBef>
                <a:spcPts val="0"/>
              </a:spcBef>
              <a:spcAft>
                <a:spcPts val="0"/>
              </a:spcAft>
              <a:buNone/>
            </a:pPr>
            <a:r>
              <a:t/>
            </a:r>
            <a:endParaRPr/>
          </a:p>
        </p:txBody>
      </p:sp>
      <p:sp>
        <p:nvSpPr>
          <p:cNvPr id="247" name="Shape 247"/>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Human Element!</a:t>
            </a:r>
            <a:endParaRPr/>
          </a:p>
        </p:txBody>
      </p:sp>
      <p:sp>
        <p:nvSpPr>
          <p:cNvPr id="248" name="Shape 248"/>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as humans are social creatures, getting together gives us the ability to connect with people that have similar interests, share our ideas, and get ideas from others. This is what we as a species are built for!  Broaden your horizons, find a way to contribute to humanity, even if only one person is affected, you have done your job.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your idea of a computer “person”?</a:t>
            </a:r>
            <a:endParaRPr/>
          </a:p>
        </p:txBody>
      </p:sp>
      <p:sp>
        <p:nvSpPr>
          <p:cNvPr id="141" name="Shape 141"/>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142" name="Shape 142"/>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3" name="Shape 143"/>
          <p:cNvPicPr preferRelativeResize="0"/>
          <p:nvPr/>
        </p:nvPicPr>
        <p:blipFill>
          <a:blip r:embed="rId3">
            <a:alphaModFix/>
          </a:blip>
          <a:stretch>
            <a:fillRect/>
          </a:stretch>
        </p:blipFill>
        <p:spPr>
          <a:xfrm>
            <a:off x="1543500" y="1567550"/>
            <a:ext cx="2911199" cy="2911199"/>
          </a:xfrm>
          <a:prstGeom prst="rect">
            <a:avLst/>
          </a:prstGeom>
          <a:noFill/>
          <a:ln>
            <a:noFill/>
          </a:ln>
        </p:spPr>
      </p:pic>
      <p:pic>
        <p:nvPicPr>
          <p:cNvPr id="144" name="Shape 144"/>
          <p:cNvPicPr preferRelativeResize="0"/>
          <p:nvPr/>
        </p:nvPicPr>
        <p:blipFill>
          <a:blip r:embed="rId4">
            <a:alphaModFix/>
          </a:blip>
          <a:stretch>
            <a:fillRect/>
          </a:stretch>
        </p:blipFill>
        <p:spPr>
          <a:xfrm>
            <a:off x="4769325" y="1567550"/>
            <a:ext cx="3730999" cy="2100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is your idea of a computer “person”?</a:t>
            </a:r>
            <a:endParaRPr/>
          </a:p>
        </p:txBody>
      </p:sp>
      <p:sp>
        <p:nvSpPr>
          <p:cNvPr id="150" name="Shape 150"/>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Society’s View:</a:t>
            </a:r>
            <a:endParaRPr/>
          </a:p>
          <a:p>
            <a:pPr indent="-311150" lvl="0" marL="457200" rtl="0">
              <a:spcBef>
                <a:spcPts val="1600"/>
              </a:spcBef>
              <a:spcAft>
                <a:spcPts val="0"/>
              </a:spcAft>
              <a:buSzPts val="1300"/>
              <a:buChar char="●"/>
            </a:pPr>
            <a:r>
              <a:rPr lang="en"/>
              <a:t>Socially awkward</a:t>
            </a:r>
            <a:endParaRPr/>
          </a:p>
          <a:p>
            <a:pPr indent="-311150" lvl="0" marL="457200" rtl="0">
              <a:spcBef>
                <a:spcPts val="0"/>
              </a:spcBef>
              <a:spcAft>
                <a:spcPts val="0"/>
              </a:spcAft>
              <a:buSzPts val="1300"/>
              <a:buChar char="●"/>
            </a:pPr>
            <a:r>
              <a:rPr lang="en"/>
              <a:t>Lone wolf</a:t>
            </a:r>
            <a:endParaRPr/>
          </a:p>
          <a:p>
            <a:pPr indent="-311150" lvl="0" marL="457200" rtl="0">
              <a:spcBef>
                <a:spcPts val="0"/>
              </a:spcBef>
              <a:spcAft>
                <a:spcPts val="0"/>
              </a:spcAft>
              <a:buSzPts val="1300"/>
              <a:buChar char="●"/>
            </a:pPr>
            <a:r>
              <a:rPr lang="en"/>
              <a:t>Video games</a:t>
            </a:r>
            <a:endParaRPr/>
          </a:p>
          <a:p>
            <a:pPr indent="-311150" lvl="0" marL="457200">
              <a:spcBef>
                <a:spcPts val="0"/>
              </a:spcBef>
              <a:spcAft>
                <a:spcPts val="0"/>
              </a:spcAft>
              <a:buSzPts val="1300"/>
              <a:buChar char="●"/>
            </a:pPr>
            <a:r>
              <a:rPr lang="en"/>
              <a:t>ENHANCE!</a:t>
            </a:r>
            <a:endParaRPr/>
          </a:p>
        </p:txBody>
      </p:sp>
      <p:sp>
        <p:nvSpPr>
          <p:cNvPr id="151" name="Shape 151"/>
          <p:cNvSpPr txBox="1"/>
          <p:nvPr>
            <p:ph idx="2" type="body"/>
          </p:nvPr>
        </p:nvSpPr>
        <p:spPr>
          <a:xfrm>
            <a:off x="4933196" y="1567550"/>
            <a:ext cx="34032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Reality:</a:t>
            </a:r>
            <a:endParaRPr/>
          </a:p>
          <a:p>
            <a:pPr indent="-311150" lvl="0" marL="457200" rtl="0">
              <a:spcBef>
                <a:spcPts val="1600"/>
              </a:spcBef>
              <a:spcAft>
                <a:spcPts val="0"/>
              </a:spcAft>
              <a:buSzPts val="1300"/>
              <a:buChar char="●"/>
            </a:pPr>
            <a:r>
              <a:rPr lang="en"/>
              <a:t>Tinkering</a:t>
            </a:r>
            <a:endParaRPr/>
          </a:p>
          <a:p>
            <a:pPr indent="-311150" lvl="0" marL="457200" rtl="0">
              <a:spcBef>
                <a:spcPts val="0"/>
              </a:spcBef>
              <a:spcAft>
                <a:spcPts val="0"/>
              </a:spcAft>
              <a:buSzPts val="1300"/>
              <a:buChar char="●"/>
            </a:pPr>
            <a:r>
              <a:rPr lang="en"/>
              <a:t>Learning</a:t>
            </a:r>
            <a:endParaRPr/>
          </a:p>
          <a:p>
            <a:pPr indent="-311150" lvl="0" marL="457200" rtl="0">
              <a:spcBef>
                <a:spcPts val="0"/>
              </a:spcBef>
              <a:spcAft>
                <a:spcPts val="0"/>
              </a:spcAft>
              <a:buSzPts val="1300"/>
              <a:buChar char="●"/>
            </a:pPr>
            <a:r>
              <a:rPr lang="en"/>
              <a:t>Passion for technology</a:t>
            </a:r>
            <a:endParaRPr/>
          </a:p>
          <a:p>
            <a:pPr indent="-311150" lvl="0" marL="457200">
              <a:spcBef>
                <a:spcPts val="0"/>
              </a:spcBef>
              <a:spcAft>
                <a:spcPts val="0"/>
              </a:spcAft>
              <a:buSzPts val="1300"/>
              <a:buChar char="●"/>
            </a:pPr>
            <a:r>
              <a:rPr lang="en"/>
              <a:t>FUN!</a:t>
            </a:r>
            <a:endParaRPr/>
          </a:p>
        </p:txBody>
      </p:sp>
      <p:pic>
        <p:nvPicPr>
          <p:cNvPr descr="Image result for maurice moss larger glasses" id="152" name="Shape 152"/>
          <p:cNvPicPr preferRelativeResize="0"/>
          <p:nvPr/>
        </p:nvPicPr>
        <p:blipFill>
          <a:blip r:embed="rId3">
            <a:alphaModFix/>
          </a:blip>
          <a:stretch>
            <a:fillRect/>
          </a:stretch>
        </p:blipFill>
        <p:spPr>
          <a:xfrm>
            <a:off x="1297500" y="3229975"/>
            <a:ext cx="1913525" cy="1913525"/>
          </a:xfrm>
          <a:prstGeom prst="rect">
            <a:avLst/>
          </a:prstGeom>
          <a:noFill/>
          <a:ln>
            <a:noFill/>
          </a:ln>
        </p:spPr>
      </p:pic>
      <p:pic>
        <p:nvPicPr>
          <p:cNvPr descr="Image result for linus tech tips" id="153" name="Shape 153"/>
          <p:cNvPicPr preferRelativeResize="0"/>
          <p:nvPr/>
        </p:nvPicPr>
        <p:blipFill>
          <a:blip r:embed="rId4">
            <a:alphaModFix/>
          </a:blip>
          <a:stretch>
            <a:fillRect/>
          </a:stretch>
        </p:blipFill>
        <p:spPr>
          <a:xfrm>
            <a:off x="4933200" y="3120012"/>
            <a:ext cx="2023500" cy="202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got you interested in computers?</a:t>
            </a:r>
            <a:endParaRPr/>
          </a:p>
        </p:txBody>
      </p:sp>
      <p:sp>
        <p:nvSpPr>
          <p:cNvPr id="159" name="Shape 15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60" name="Shape 160"/>
          <p:cNvPicPr preferRelativeResize="0"/>
          <p:nvPr/>
        </p:nvPicPr>
        <p:blipFill>
          <a:blip r:embed="rId3">
            <a:alphaModFix/>
          </a:blip>
          <a:stretch>
            <a:fillRect/>
          </a:stretch>
        </p:blipFill>
        <p:spPr>
          <a:xfrm>
            <a:off x="2235074" y="1307850"/>
            <a:ext cx="4673843" cy="317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 you want to make money from this field?</a:t>
            </a:r>
            <a:endParaRPr/>
          </a:p>
        </p:txBody>
      </p:sp>
      <p:sp>
        <p:nvSpPr>
          <p:cNvPr id="166" name="Shape 16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Image result for money computers stock image" id="167" name="Shape 167"/>
          <p:cNvPicPr preferRelativeResize="0"/>
          <p:nvPr/>
        </p:nvPicPr>
        <p:blipFill>
          <a:blip r:embed="rId3">
            <a:alphaModFix/>
          </a:blip>
          <a:stretch>
            <a:fillRect/>
          </a:stretch>
        </p:blipFill>
        <p:spPr>
          <a:xfrm>
            <a:off x="2632175" y="1567550"/>
            <a:ext cx="4369530" cy="2911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 you want to make money from this field?</a:t>
            </a:r>
            <a:endParaRPr/>
          </a:p>
        </p:txBody>
      </p:sp>
      <p:sp>
        <p:nvSpPr>
          <p:cNvPr id="173" name="Shape 17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Of course!!!</a:t>
            </a:r>
            <a:endParaRPr/>
          </a:p>
          <a:p>
            <a:pPr indent="0" lvl="0" marL="0">
              <a:spcBef>
                <a:spcPts val="1600"/>
              </a:spcBef>
              <a:spcAft>
                <a:spcPts val="1600"/>
              </a:spcAft>
              <a:buNone/>
            </a:pPr>
            <a:r>
              <a:rPr lang="en"/>
              <a:t>But... how?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do you learn best?</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179" name="Shape 17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80" name="Shape 180"/>
          <p:cNvPicPr preferRelativeResize="0"/>
          <p:nvPr/>
        </p:nvPicPr>
        <p:blipFill>
          <a:blip r:embed="rId3">
            <a:alphaModFix/>
          </a:blip>
          <a:stretch>
            <a:fillRect/>
          </a:stretch>
        </p:blipFill>
        <p:spPr>
          <a:xfrm>
            <a:off x="2435700" y="1297400"/>
            <a:ext cx="4762500" cy="318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do I network?	</a:t>
            </a:r>
            <a:endParaRPr/>
          </a:p>
        </p:txBody>
      </p:sp>
      <p:sp>
        <p:nvSpPr>
          <p:cNvPr id="186" name="Shape 18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87" name="Shape 187"/>
          <p:cNvPicPr preferRelativeResize="0"/>
          <p:nvPr/>
        </p:nvPicPr>
        <p:blipFill>
          <a:blip r:embed="rId3">
            <a:alphaModFix/>
          </a:blip>
          <a:stretch>
            <a:fillRect/>
          </a:stretch>
        </p:blipFill>
        <p:spPr>
          <a:xfrm>
            <a:off x="4616725" y="1567550"/>
            <a:ext cx="3741427" cy="2911199"/>
          </a:xfrm>
          <a:prstGeom prst="rect">
            <a:avLst/>
          </a:prstGeom>
          <a:noFill/>
          <a:ln>
            <a:noFill/>
          </a:ln>
        </p:spPr>
      </p:pic>
      <p:pic>
        <p:nvPicPr>
          <p:cNvPr id="188" name="Shape 188"/>
          <p:cNvPicPr preferRelativeResize="0"/>
          <p:nvPr/>
        </p:nvPicPr>
        <p:blipFill>
          <a:blip r:embed="rId4">
            <a:alphaModFix/>
          </a:blip>
          <a:stretch>
            <a:fillRect/>
          </a:stretch>
        </p:blipFill>
        <p:spPr>
          <a:xfrm>
            <a:off x="249912" y="1567550"/>
            <a:ext cx="4366813" cy="2911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2278500" y="19974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GET YOURSELF OUT THERE</a:t>
            </a:r>
            <a:endParaRPr/>
          </a:p>
        </p:txBody>
      </p:sp>
      <p:sp>
        <p:nvSpPr>
          <p:cNvPr id="194" name="Shape 194"/>
          <p:cNvSpPr txBox="1"/>
          <p:nvPr>
            <p:ph idx="4294967295" type="body"/>
          </p:nvPr>
        </p:nvSpPr>
        <p:spPr>
          <a:xfrm>
            <a:off x="5685625" y="338375"/>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How do I network?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