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Noto Serif Bold" charset="1" panose="02020800060500020200"/>
      <p:regular r:id="rId23"/>
    </p:embeddedFont>
    <p:embeddedFont>
      <p:font typeface="Noto Serif" charset="1" panose="02020600060500020200"/>
      <p:regular r:id="rId24"/>
    </p:embeddedFont>
    <p:embeddedFont>
      <p:font typeface="Roboto" charset="1" panose="02000000000000000000"/>
      <p:regular r:id="rId25"/>
    </p:embeddedFont>
    <p:embeddedFont>
      <p:font typeface="Roboto Bold" charset="1" panose="02000000000000000000"/>
      <p:regular r:id="rId26"/>
    </p:embeddedFont>
    <p:embeddedFont>
      <p:font typeface="Noto Serif Bold Italics" charset="1" panose="020208000605000902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2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https://colab.research.google.com/drive/1AB2r-FYlbu2JKD2bKXBQP7hDrR-JiXF8?usp=sharing" TargetMode="External" Type="http://schemas.openxmlformats.org/officeDocument/2006/relationships/hyperlink"/><Relationship Id="rId8" Target="https://drive.google.com/file/d/1vKfPPPmmw0wiXrkPDi8ZqN1EczyLxGxQ/view?usp=sharing" TargetMode="External" Type="http://schemas.openxmlformats.org/officeDocument/2006/relationships/hyperlink"/><Relationship Id="rId9" Target="https://drive.google.com/file/d/1zUQ-mWnlw444KU2a6wGsyYhpANd8Q6jM/view?usp=sharing" TargetMode="External" Type="http://schemas.openxmlformats.org/officeDocument/2006/relationships/hyperlink"/></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6.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jpe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9452">
            <a:off x="-1534625" y="-2663151"/>
            <a:ext cx="8439968" cy="7383703"/>
          </a:xfrm>
          <a:custGeom>
            <a:avLst/>
            <a:gdLst/>
            <a:ahLst/>
            <a:cxnLst/>
            <a:rect r="r" b="b" t="t" l="l"/>
            <a:pathLst>
              <a:path h="7383703" w="8439968">
                <a:moveTo>
                  <a:pt x="0" y="0"/>
                </a:moveTo>
                <a:lnTo>
                  <a:pt x="8439969" y="0"/>
                </a:lnTo>
                <a:lnTo>
                  <a:pt x="8439969" y="7383702"/>
                </a:lnTo>
                <a:lnTo>
                  <a:pt x="0" y="73837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0"/>
            <a:ext cx="1804963" cy="1804963"/>
            <a:chOff x="0" y="0"/>
            <a:chExt cx="475381" cy="475381"/>
          </a:xfrm>
        </p:grpSpPr>
        <p:sp>
          <p:nvSpPr>
            <p:cNvPr name="Freeform 4" id="4"/>
            <p:cNvSpPr/>
            <p:nvPr/>
          </p:nvSpPr>
          <p:spPr>
            <a:xfrm flipH="false" flipV="false" rot="0">
              <a:off x="0" y="0"/>
              <a:ext cx="475381" cy="475381"/>
            </a:xfrm>
            <a:custGeom>
              <a:avLst/>
              <a:gdLst/>
              <a:ahLst/>
              <a:cxnLst/>
              <a:rect r="r" b="b" t="t" l="l"/>
              <a:pathLst>
                <a:path h="475381" w="475381">
                  <a:moveTo>
                    <a:pt x="0" y="0"/>
                  </a:moveTo>
                  <a:lnTo>
                    <a:pt x="475381" y="0"/>
                  </a:lnTo>
                  <a:lnTo>
                    <a:pt x="475381" y="475381"/>
                  </a:lnTo>
                  <a:lnTo>
                    <a:pt x="0" y="475381"/>
                  </a:lnTo>
                  <a:close/>
                </a:path>
              </a:pathLst>
            </a:custGeom>
            <a:solidFill>
              <a:srgbClr val="233D4D"/>
            </a:solidFill>
          </p:spPr>
        </p:sp>
        <p:sp>
          <p:nvSpPr>
            <p:cNvPr name="TextBox 5" id="5"/>
            <p:cNvSpPr txBox="true"/>
            <p:nvPr/>
          </p:nvSpPr>
          <p:spPr>
            <a:xfrm>
              <a:off x="0" y="-38100"/>
              <a:ext cx="475381" cy="513481"/>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3903863" y="5482907"/>
            <a:ext cx="4384137" cy="4804093"/>
            <a:chOff x="0" y="0"/>
            <a:chExt cx="1154670" cy="1265275"/>
          </a:xfrm>
        </p:grpSpPr>
        <p:sp>
          <p:nvSpPr>
            <p:cNvPr name="Freeform 7" id="7"/>
            <p:cNvSpPr/>
            <p:nvPr/>
          </p:nvSpPr>
          <p:spPr>
            <a:xfrm flipH="false" flipV="false" rot="0">
              <a:off x="0" y="0"/>
              <a:ext cx="1154670" cy="1265275"/>
            </a:xfrm>
            <a:custGeom>
              <a:avLst/>
              <a:gdLst/>
              <a:ahLst/>
              <a:cxnLst/>
              <a:rect r="r" b="b" t="t" l="l"/>
              <a:pathLst>
                <a:path h="1265275" w="1154670">
                  <a:moveTo>
                    <a:pt x="0" y="0"/>
                  </a:moveTo>
                  <a:lnTo>
                    <a:pt x="1154670" y="0"/>
                  </a:lnTo>
                  <a:lnTo>
                    <a:pt x="1154670" y="1265275"/>
                  </a:lnTo>
                  <a:lnTo>
                    <a:pt x="0" y="1265275"/>
                  </a:lnTo>
                  <a:close/>
                </a:path>
              </a:pathLst>
            </a:custGeom>
            <a:solidFill>
              <a:srgbClr val="233D4D"/>
            </a:solidFill>
          </p:spPr>
        </p:sp>
        <p:sp>
          <p:nvSpPr>
            <p:cNvPr name="TextBox 8" id="8"/>
            <p:cNvSpPr txBox="true"/>
            <p:nvPr/>
          </p:nvSpPr>
          <p:spPr>
            <a:xfrm>
              <a:off x="0" y="-38100"/>
              <a:ext cx="1154670" cy="1303375"/>
            </a:xfrm>
            <a:prstGeom prst="rect">
              <a:avLst/>
            </a:prstGeom>
          </p:spPr>
          <p:txBody>
            <a:bodyPr anchor="ctr" rtlCol="false" tIns="50800" lIns="50800" bIns="50800" rIns="50800"/>
            <a:lstStyle/>
            <a:p>
              <a:pPr algn="ctr">
                <a:lnSpc>
                  <a:spcPts val="2659"/>
                </a:lnSpc>
                <a:spcBef>
                  <a:spcPct val="0"/>
                </a:spcBef>
              </a:pPr>
            </a:p>
          </p:txBody>
        </p:sp>
      </p:grpSp>
      <p:grpSp>
        <p:nvGrpSpPr>
          <p:cNvPr name="Group 9" id="9"/>
          <p:cNvGrpSpPr/>
          <p:nvPr/>
        </p:nvGrpSpPr>
        <p:grpSpPr>
          <a:xfrm rot="0">
            <a:off x="11676219" y="2162639"/>
            <a:ext cx="4843900" cy="5961722"/>
            <a:chOff x="0" y="0"/>
            <a:chExt cx="660400" cy="812800"/>
          </a:xfrm>
        </p:grpSpPr>
        <p:sp>
          <p:nvSpPr>
            <p:cNvPr name="Freeform 10" id="10"/>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4"/>
              <a:stretch>
                <a:fillRect l="-42307" t="0" r="-42307" b="0"/>
              </a:stretch>
            </a:blipFill>
          </p:spPr>
        </p:sp>
      </p:grpSp>
      <p:sp>
        <p:nvSpPr>
          <p:cNvPr name="Freeform 11" id="11"/>
          <p:cNvSpPr/>
          <p:nvPr/>
        </p:nvSpPr>
        <p:spPr>
          <a:xfrm flipH="false" flipV="false" rot="0">
            <a:off x="16520118" y="1028700"/>
            <a:ext cx="739182" cy="178493"/>
          </a:xfrm>
          <a:custGeom>
            <a:avLst/>
            <a:gdLst/>
            <a:ahLst/>
            <a:cxnLst/>
            <a:rect r="r" b="b" t="t" l="l"/>
            <a:pathLst>
              <a:path h="178493" w="739182">
                <a:moveTo>
                  <a:pt x="0" y="0"/>
                </a:moveTo>
                <a:lnTo>
                  <a:pt x="739182" y="0"/>
                </a:lnTo>
                <a:lnTo>
                  <a:pt x="739182" y="178493"/>
                </a:lnTo>
                <a:lnTo>
                  <a:pt x="0" y="1784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2" id="12"/>
          <p:cNvSpPr/>
          <p:nvPr/>
        </p:nvSpPr>
        <p:spPr>
          <a:xfrm flipV="true">
            <a:off x="1767882" y="9239250"/>
            <a:ext cx="10582758" cy="0"/>
          </a:xfrm>
          <a:prstGeom prst="line">
            <a:avLst/>
          </a:prstGeom>
          <a:ln cap="rnd" w="19050">
            <a:solidFill>
              <a:srgbClr val="954C2E"/>
            </a:solidFill>
            <a:prstDash val="solid"/>
            <a:headEnd type="none" len="sm" w="sm"/>
            <a:tailEnd type="none" len="sm" w="sm"/>
          </a:ln>
        </p:spPr>
      </p:sp>
      <p:sp>
        <p:nvSpPr>
          <p:cNvPr name="TextBox 13" id="13"/>
          <p:cNvSpPr txBox="true"/>
          <p:nvPr/>
        </p:nvSpPr>
        <p:spPr>
          <a:xfrm rot="0">
            <a:off x="1804963" y="3479117"/>
            <a:ext cx="9424836" cy="2628896"/>
          </a:xfrm>
          <a:prstGeom prst="rect">
            <a:avLst/>
          </a:prstGeom>
        </p:spPr>
        <p:txBody>
          <a:bodyPr anchor="t" rtlCol="false" tIns="0" lIns="0" bIns="0" rIns="0">
            <a:spAutoFit/>
          </a:bodyPr>
          <a:lstStyle/>
          <a:p>
            <a:pPr algn="l">
              <a:lnSpc>
                <a:spcPts val="10500"/>
              </a:lnSpc>
            </a:pPr>
            <a:r>
              <a:rPr lang="en-US" sz="7500" b="true">
                <a:solidFill>
                  <a:srgbClr val="131D4F"/>
                </a:solidFill>
                <a:latin typeface="Noto Serif Bold"/>
                <a:ea typeface="Noto Serif Bold"/>
                <a:cs typeface="Noto Serif Bold"/>
                <a:sym typeface="Noto Serif Bold"/>
              </a:rPr>
              <a:t>JOB SATISFACTION REPORT</a:t>
            </a:r>
          </a:p>
        </p:txBody>
      </p:sp>
      <p:sp>
        <p:nvSpPr>
          <p:cNvPr name="TextBox 14" id="14"/>
          <p:cNvSpPr txBox="true"/>
          <p:nvPr/>
        </p:nvSpPr>
        <p:spPr>
          <a:xfrm rot="0">
            <a:off x="1804963" y="6322695"/>
            <a:ext cx="5434280" cy="396240"/>
          </a:xfrm>
          <a:prstGeom prst="rect">
            <a:avLst/>
          </a:prstGeom>
        </p:spPr>
        <p:txBody>
          <a:bodyPr anchor="t" rtlCol="false" tIns="0" lIns="0" bIns="0" rIns="0">
            <a:spAutoFit/>
          </a:bodyPr>
          <a:lstStyle/>
          <a:p>
            <a:pPr algn="l">
              <a:lnSpc>
                <a:spcPts val="3359"/>
              </a:lnSpc>
            </a:pPr>
            <a:r>
              <a:rPr lang="en-US" sz="2400">
                <a:solidFill>
                  <a:srgbClr val="254D70"/>
                </a:solidFill>
                <a:latin typeface="Noto Serif"/>
                <a:ea typeface="Noto Serif"/>
                <a:cs typeface="Noto Serif"/>
                <a:sym typeface="Noto Serif"/>
              </a:rPr>
              <a:t>by Rahma Anggana Rarastyasa</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35314" cy="10287000"/>
            <a:chOff x="0" y="0"/>
            <a:chExt cx="430700" cy="2709333"/>
          </a:xfrm>
        </p:grpSpPr>
        <p:sp>
          <p:nvSpPr>
            <p:cNvPr name="Freeform 3" id="3"/>
            <p:cNvSpPr/>
            <p:nvPr/>
          </p:nvSpPr>
          <p:spPr>
            <a:xfrm flipH="false" flipV="false" rot="0">
              <a:off x="0" y="0"/>
              <a:ext cx="430700" cy="2709333"/>
            </a:xfrm>
            <a:custGeom>
              <a:avLst/>
              <a:gdLst/>
              <a:ahLst/>
              <a:cxnLst/>
              <a:rect r="r" b="b" t="t" l="l"/>
              <a:pathLst>
                <a:path h="2709333" w="430700">
                  <a:moveTo>
                    <a:pt x="0" y="0"/>
                  </a:moveTo>
                  <a:lnTo>
                    <a:pt x="430700" y="0"/>
                  </a:lnTo>
                  <a:lnTo>
                    <a:pt x="430700" y="2709333"/>
                  </a:lnTo>
                  <a:lnTo>
                    <a:pt x="0" y="2709333"/>
                  </a:lnTo>
                  <a:close/>
                </a:path>
              </a:pathLst>
            </a:custGeom>
            <a:solidFill>
              <a:srgbClr val="EFE4D2"/>
            </a:solidFill>
          </p:spPr>
        </p:sp>
        <p:sp>
          <p:nvSpPr>
            <p:cNvPr name="TextBox 4" id="4"/>
            <p:cNvSpPr txBox="true"/>
            <p:nvPr/>
          </p:nvSpPr>
          <p:spPr>
            <a:xfrm>
              <a:off x="0" y="-38100"/>
              <a:ext cx="43070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807475" y="7006486"/>
            <a:ext cx="8990884" cy="2798624"/>
            <a:chOff x="0" y="0"/>
            <a:chExt cx="2367969" cy="737086"/>
          </a:xfrm>
        </p:grpSpPr>
        <p:sp>
          <p:nvSpPr>
            <p:cNvPr name="Freeform 6" id="6"/>
            <p:cNvSpPr/>
            <p:nvPr/>
          </p:nvSpPr>
          <p:spPr>
            <a:xfrm flipH="false" flipV="false" rot="0">
              <a:off x="0" y="0"/>
              <a:ext cx="2367969" cy="737086"/>
            </a:xfrm>
            <a:custGeom>
              <a:avLst/>
              <a:gdLst/>
              <a:ahLst/>
              <a:cxnLst/>
              <a:rect r="r" b="b" t="t" l="l"/>
              <a:pathLst>
                <a:path h="737086" w="2367969">
                  <a:moveTo>
                    <a:pt x="43915" y="0"/>
                  </a:moveTo>
                  <a:lnTo>
                    <a:pt x="2324054" y="0"/>
                  </a:lnTo>
                  <a:cubicBezTo>
                    <a:pt x="2348308" y="0"/>
                    <a:pt x="2367969" y="19662"/>
                    <a:pt x="2367969" y="43915"/>
                  </a:cubicBezTo>
                  <a:lnTo>
                    <a:pt x="2367969" y="693171"/>
                  </a:lnTo>
                  <a:cubicBezTo>
                    <a:pt x="2367969" y="717424"/>
                    <a:pt x="2348308" y="737086"/>
                    <a:pt x="2324054" y="737086"/>
                  </a:cubicBezTo>
                  <a:lnTo>
                    <a:pt x="43915" y="737086"/>
                  </a:lnTo>
                  <a:cubicBezTo>
                    <a:pt x="19662" y="737086"/>
                    <a:pt x="0" y="717424"/>
                    <a:pt x="0" y="693171"/>
                  </a:cubicBezTo>
                  <a:lnTo>
                    <a:pt x="0" y="43915"/>
                  </a:lnTo>
                  <a:cubicBezTo>
                    <a:pt x="0" y="19662"/>
                    <a:pt x="19662" y="0"/>
                    <a:pt x="43915" y="0"/>
                  </a:cubicBezTo>
                  <a:close/>
                </a:path>
              </a:pathLst>
            </a:custGeom>
            <a:solidFill>
              <a:srgbClr val="EFE4D2"/>
            </a:solidFill>
          </p:spPr>
        </p:sp>
        <p:sp>
          <p:nvSpPr>
            <p:cNvPr name="TextBox 7" id="7"/>
            <p:cNvSpPr txBox="true"/>
            <p:nvPr/>
          </p:nvSpPr>
          <p:spPr>
            <a:xfrm>
              <a:off x="0" y="-38100"/>
              <a:ext cx="2367969" cy="775186"/>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Insight:</a:t>
              </a:r>
            </a:p>
            <a:p>
              <a:pPr algn="ctr">
                <a:lnSpc>
                  <a:spcPts val="2659"/>
                </a:lnSpc>
              </a:pPr>
            </a:p>
            <a:p>
              <a:pPr algn="ctr">
                <a:lnSpc>
                  <a:spcPts val="2659"/>
                </a:lnSpc>
              </a:pPr>
              <a:r>
                <a:rPr lang="en-US" sz="1899">
                  <a:solidFill>
                    <a:srgbClr val="254D70"/>
                  </a:solidFill>
                  <a:latin typeface="Noto Serif"/>
                  <a:ea typeface="Noto Serif"/>
                  <a:cs typeface="Noto Serif"/>
                  <a:sym typeface="Noto Serif"/>
                </a:rPr>
                <a:t>Karyawan dengan</a:t>
              </a:r>
              <a:r>
                <a:rPr lang="en-US" b="true" sz="1899">
                  <a:solidFill>
                    <a:srgbClr val="954C2E"/>
                  </a:solidFill>
                  <a:latin typeface="Noto Serif Bold"/>
                  <a:ea typeface="Noto Serif Bold"/>
                  <a:cs typeface="Noto Serif Bold"/>
                  <a:sym typeface="Noto Serif Bold"/>
                </a:rPr>
                <a:t> beban kerja rendah</a:t>
              </a:r>
              <a:r>
                <a:rPr lang="en-US" sz="1899">
                  <a:solidFill>
                    <a:srgbClr val="254D70"/>
                  </a:solidFill>
                  <a:latin typeface="Noto Serif"/>
                  <a:ea typeface="Noto Serif"/>
                  <a:cs typeface="Noto Serif"/>
                  <a:sym typeface="Noto Serif"/>
                </a:rPr>
                <a:t> atau</a:t>
              </a:r>
              <a:r>
                <a:rPr lang="en-US" sz="1899">
                  <a:solidFill>
                    <a:srgbClr val="254D70"/>
                  </a:solidFill>
                  <a:latin typeface="Noto Serif"/>
                  <a:ea typeface="Noto Serif"/>
                  <a:cs typeface="Noto Serif"/>
                  <a:sym typeface="Noto Serif"/>
                </a:rPr>
                <a:t> </a:t>
              </a:r>
              <a:r>
                <a:rPr lang="en-US" sz="1899">
                  <a:solidFill>
                    <a:srgbClr val="254D70"/>
                  </a:solidFill>
                  <a:latin typeface="Noto Serif"/>
                  <a:ea typeface="Noto Serif"/>
                  <a:cs typeface="Noto Serif"/>
                  <a:sym typeface="Noto Serif"/>
                </a:rPr>
                <a:t>se</a:t>
              </a:r>
              <a:r>
                <a:rPr lang="en-US" sz="1899">
                  <a:solidFill>
                    <a:srgbClr val="254D70"/>
                  </a:solidFill>
                  <a:latin typeface="Noto Serif"/>
                  <a:ea typeface="Noto Serif"/>
                  <a:cs typeface="Noto Serif"/>
                  <a:sym typeface="Noto Serif"/>
                </a:rPr>
                <a:t>dan</a:t>
              </a:r>
              <a:r>
                <a:rPr lang="en-US" sz="1899">
                  <a:solidFill>
                    <a:srgbClr val="254D70"/>
                  </a:solidFill>
                  <a:latin typeface="Noto Serif"/>
                  <a:ea typeface="Noto Serif"/>
                  <a:cs typeface="Noto Serif"/>
                  <a:sym typeface="Noto Serif"/>
                </a:rPr>
                <a:t>g</a:t>
              </a:r>
              <a:r>
                <a:rPr lang="en-US" sz="1899">
                  <a:solidFill>
                    <a:srgbClr val="254D70"/>
                  </a:solidFill>
                  <a:latin typeface="Noto Serif"/>
                  <a:ea typeface="Noto Serif"/>
                  <a:cs typeface="Noto Serif"/>
                  <a:sym typeface="Noto Serif"/>
                </a:rPr>
                <a:t> </a:t>
              </a:r>
              <a:r>
                <a:rPr lang="en-US" sz="1899">
                  <a:solidFill>
                    <a:srgbClr val="254D70"/>
                  </a:solidFill>
                  <a:latin typeface="Noto Serif"/>
                  <a:ea typeface="Noto Serif"/>
                  <a:cs typeface="Noto Serif"/>
                  <a:sym typeface="Noto Serif"/>
                </a:rPr>
                <a:t>melaporkan tingkat </a:t>
              </a:r>
              <a:r>
                <a:rPr lang="en-US" b="true" sz="1899">
                  <a:solidFill>
                    <a:srgbClr val="954C2E"/>
                  </a:solidFill>
                  <a:latin typeface="Noto Serif Bold"/>
                  <a:ea typeface="Noto Serif Bold"/>
                  <a:cs typeface="Noto Serif Bold"/>
                  <a:sym typeface="Noto Serif Bold"/>
                </a:rPr>
                <a:t>kepuasan kerja yang</a:t>
              </a:r>
              <a:r>
                <a:rPr lang="en-US" sz="1899">
                  <a:solidFill>
                    <a:srgbClr val="254D70"/>
                  </a:solidFill>
                  <a:latin typeface="Noto Serif"/>
                  <a:ea typeface="Noto Serif"/>
                  <a:cs typeface="Noto Serif"/>
                  <a:sym typeface="Noto Serif"/>
                </a:rPr>
                <a:t> </a:t>
              </a:r>
              <a:r>
                <a:rPr lang="en-US" b="true" sz="1899">
                  <a:solidFill>
                    <a:srgbClr val="954C2E"/>
                  </a:solidFill>
                  <a:latin typeface="Noto Serif Bold"/>
                  <a:ea typeface="Noto Serif Bold"/>
                  <a:cs typeface="Noto Serif Bold"/>
                  <a:sym typeface="Noto Serif Bold"/>
                </a:rPr>
                <a:t>lebih tinggi</a:t>
              </a:r>
              <a:r>
                <a:rPr lang="en-US" sz="1899">
                  <a:solidFill>
                    <a:srgbClr val="254D70"/>
                  </a:solidFill>
                  <a:latin typeface="Noto Serif"/>
                  <a:ea typeface="Noto Serif"/>
                  <a:cs typeface="Noto Serif"/>
                  <a:sym typeface="Noto Serif"/>
                </a:rPr>
                <a:t>, sementara mereka yang memiliki </a:t>
              </a:r>
              <a:r>
                <a:rPr lang="en-US" b="true" sz="1899" i="true">
                  <a:solidFill>
                    <a:srgbClr val="B7171C"/>
                  </a:solidFill>
                  <a:latin typeface="Noto Serif Bold Italics"/>
                  <a:ea typeface="Noto Serif Bold Italics"/>
                  <a:cs typeface="Noto Serif Bold Italics"/>
                  <a:sym typeface="Noto Serif Bold Italics"/>
                </a:rPr>
                <a:t>beban kerja berat</a:t>
              </a:r>
              <a:r>
                <a:rPr lang="en-US" sz="1899">
                  <a:solidFill>
                    <a:srgbClr val="254D70"/>
                  </a:solidFill>
                  <a:latin typeface="Noto Serif"/>
                  <a:ea typeface="Noto Serif"/>
                  <a:cs typeface="Noto Serif"/>
                  <a:sym typeface="Noto Serif"/>
                </a:rPr>
                <a:t> </a:t>
              </a:r>
              <a:r>
                <a:rPr lang="en-US" sz="1899">
                  <a:solidFill>
                    <a:srgbClr val="254D70"/>
                  </a:solidFill>
                  <a:latin typeface="Noto Serif"/>
                  <a:ea typeface="Noto Serif"/>
                  <a:cs typeface="Noto Serif"/>
                  <a:sym typeface="Noto Serif"/>
                </a:rPr>
                <a:t>cenderung menunjukkan </a:t>
              </a:r>
              <a:r>
                <a:rPr lang="en-US" b="true" sz="1899" i="true">
                  <a:solidFill>
                    <a:srgbClr val="B7171C"/>
                  </a:solidFill>
                  <a:latin typeface="Noto Serif Bold Italics"/>
                  <a:ea typeface="Noto Serif Bold Italics"/>
                  <a:cs typeface="Noto Serif Bold Italics"/>
                  <a:sym typeface="Noto Serif Bold Italics"/>
                </a:rPr>
                <a:t>kepuasan yang lebih rendah</a:t>
              </a:r>
              <a:r>
                <a:rPr lang="en-US" sz="1899">
                  <a:solidFill>
                    <a:srgbClr val="254D70"/>
                  </a:solidFill>
                  <a:latin typeface="Noto Serif"/>
                  <a:ea typeface="Noto Serif"/>
                  <a:cs typeface="Noto Serif"/>
                  <a:sym typeface="Noto Serif"/>
                </a:rPr>
                <a:t>. Hal ini menunjukkan bahwa beban kerja yang berlebihan dapat berdampak negatif pada moral dan keterlibatan karyawan.</a:t>
              </a:r>
            </a:p>
          </p:txBody>
        </p:sp>
      </p:grpSp>
      <p:grpSp>
        <p:nvGrpSpPr>
          <p:cNvPr name="Group 8" id="8"/>
          <p:cNvGrpSpPr/>
          <p:nvPr/>
        </p:nvGrpSpPr>
        <p:grpSpPr>
          <a:xfrm rot="0">
            <a:off x="10969809" y="7006486"/>
            <a:ext cx="6683124" cy="2798624"/>
            <a:chOff x="0" y="0"/>
            <a:chExt cx="1760164" cy="737086"/>
          </a:xfrm>
        </p:grpSpPr>
        <p:sp>
          <p:nvSpPr>
            <p:cNvPr name="Freeform 9" id="9"/>
            <p:cNvSpPr/>
            <p:nvPr/>
          </p:nvSpPr>
          <p:spPr>
            <a:xfrm flipH="false" flipV="false" rot="0">
              <a:off x="0" y="0"/>
              <a:ext cx="1760164" cy="737086"/>
            </a:xfrm>
            <a:custGeom>
              <a:avLst/>
              <a:gdLst/>
              <a:ahLst/>
              <a:cxnLst/>
              <a:rect r="r" b="b" t="t" l="l"/>
              <a:pathLst>
                <a:path h="737086" w="1760164">
                  <a:moveTo>
                    <a:pt x="59080" y="0"/>
                  </a:moveTo>
                  <a:lnTo>
                    <a:pt x="1701084" y="0"/>
                  </a:lnTo>
                  <a:cubicBezTo>
                    <a:pt x="1733713" y="0"/>
                    <a:pt x="1760164" y="26451"/>
                    <a:pt x="1760164" y="59080"/>
                  </a:cubicBezTo>
                  <a:lnTo>
                    <a:pt x="1760164" y="678006"/>
                  </a:lnTo>
                  <a:cubicBezTo>
                    <a:pt x="1760164" y="693675"/>
                    <a:pt x="1753940" y="708702"/>
                    <a:pt x="1742860" y="719782"/>
                  </a:cubicBezTo>
                  <a:cubicBezTo>
                    <a:pt x="1731781" y="730862"/>
                    <a:pt x="1716753" y="737086"/>
                    <a:pt x="1701084" y="737086"/>
                  </a:cubicBezTo>
                  <a:lnTo>
                    <a:pt x="59080" y="737086"/>
                  </a:lnTo>
                  <a:cubicBezTo>
                    <a:pt x="26451" y="737086"/>
                    <a:pt x="0" y="710635"/>
                    <a:pt x="0" y="678006"/>
                  </a:cubicBezTo>
                  <a:lnTo>
                    <a:pt x="0" y="59080"/>
                  </a:lnTo>
                  <a:cubicBezTo>
                    <a:pt x="0" y="26451"/>
                    <a:pt x="26451" y="0"/>
                    <a:pt x="59080" y="0"/>
                  </a:cubicBezTo>
                  <a:close/>
                </a:path>
              </a:pathLst>
            </a:custGeom>
            <a:solidFill>
              <a:srgbClr val="EFE4D2"/>
            </a:solidFill>
          </p:spPr>
        </p:sp>
        <p:sp>
          <p:nvSpPr>
            <p:cNvPr name="TextBox 10" id="10"/>
            <p:cNvSpPr txBox="true"/>
            <p:nvPr/>
          </p:nvSpPr>
          <p:spPr>
            <a:xfrm>
              <a:off x="0" y="-38100"/>
              <a:ext cx="1760164" cy="775186"/>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Rekomendasi:</a:t>
              </a:r>
            </a:p>
            <a:p>
              <a:pPr algn="ctr">
                <a:lnSpc>
                  <a:spcPts val="3079"/>
                </a:lnSpc>
              </a:pPr>
            </a:p>
            <a:p>
              <a:pPr algn="ctr">
                <a:lnSpc>
                  <a:spcPts val="2659"/>
                </a:lnSpc>
              </a:pPr>
              <a:r>
                <a:rPr lang="en-US" sz="1899">
                  <a:solidFill>
                    <a:srgbClr val="254D70"/>
                  </a:solidFill>
                  <a:latin typeface="Noto Serif"/>
                  <a:ea typeface="Noto Serif"/>
                  <a:cs typeface="Noto Serif"/>
                  <a:sym typeface="Noto Serif"/>
                </a:rPr>
                <a:t>Untuk meningkat</a:t>
              </a:r>
              <a:r>
                <a:rPr lang="en-US" sz="1899">
                  <a:solidFill>
                    <a:srgbClr val="254D70"/>
                  </a:solidFill>
                  <a:latin typeface="Noto Serif"/>
                  <a:ea typeface="Noto Serif"/>
                  <a:cs typeface="Noto Serif"/>
                  <a:sym typeface="Noto Serif"/>
                </a:rPr>
                <a:t>kan kepuasan kerja, perusahaan harus mengevaluasi dan mendistribusikan ulang beban kerja secara adil, mengoptimalkan proses, serta meningkatkan dukungan dan fleksibilitas bagi karyawan.</a:t>
              </a:r>
            </a:p>
          </p:txBody>
        </p:sp>
      </p:grpSp>
      <p:sp>
        <p:nvSpPr>
          <p:cNvPr name="Freeform 11" id="11"/>
          <p:cNvSpPr/>
          <p:nvPr/>
        </p:nvSpPr>
        <p:spPr>
          <a:xfrm flipH="false" flipV="false" rot="0">
            <a:off x="1807475" y="2378003"/>
            <a:ext cx="16159562" cy="3837896"/>
          </a:xfrm>
          <a:custGeom>
            <a:avLst/>
            <a:gdLst/>
            <a:ahLst/>
            <a:cxnLst/>
            <a:rect r="r" b="b" t="t" l="l"/>
            <a:pathLst>
              <a:path h="3837896" w="16159562">
                <a:moveTo>
                  <a:pt x="0" y="0"/>
                </a:moveTo>
                <a:lnTo>
                  <a:pt x="16159562" y="0"/>
                </a:lnTo>
                <a:lnTo>
                  <a:pt x="16159562" y="3837896"/>
                </a:lnTo>
                <a:lnTo>
                  <a:pt x="0" y="3837896"/>
                </a:lnTo>
                <a:lnTo>
                  <a:pt x="0" y="0"/>
                </a:lnTo>
                <a:close/>
              </a:path>
            </a:pathLst>
          </a:custGeom>
          <a:blipFill>
            <a:blip r:embed="rId2"/>
            <a:stretch>
              <a:fillRect l="0" t="0" r="0" b="0"/>
            </a:stretch>
          </a:blipFill>
        </p:spPr>
      </p:sp>
      <p:sp>
        <p:nvSpPr>
          <p:cNvPr name="TextBox 12" id="12"/>
          <p:cNvSpPr txBox="true"/>
          <p:nvPr/>
        </p:nvSpPr>
        <p:spPr>
          <a:xfrm rot="0">
            <a:off x="2065704" y="322740"/>
            <a:ext cx="14891723" cy="2262503"/>
          </a:xfrm>
          <a:prstGeom prst="rect">
            <a:avLst/>
          </a:prstGeom>
        </p:spPr>
        <p:txBody>
          <a:bodyPr anchor="t" rtlCol="false" tIns="0" lIns="0" bIns="0" rIns="0">
            <a:spAutoFit/>
          </a:bodyPr>
          <a:lstStyle/>
          <a:p>
            <a:pPr algn="l">
              <a:lnSpc>
                <a:spcPts val="6020"/>
              </a:lnSpc>
            </a:pPr>
            <a:r>
              <a:rPr lang="en-US" sz="4300" b="true">
                <a:solidFill>
                  <a:srgbClr val="131D4F"/>
                </a:solidFill>
                <a:latin typeface="Noto Serif Bold"/>
                <a:ea typeface="Noto Serif Bold"/>
                <a:cs typeface="Noto Serif Bold"/>
                <a:sym typeface="Noto Serif Bold"/>
              </a:rPr>
              <a:t>4. Bagaimana beban kerja memengaruhi kepuasan kerja karyawan?</a:t>
            </a:r>
          </a:p>
          <a:p>
            <a:pPr algn="l">
              <a:lnSpc>
                <a:spcPts val="6020"/>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35314" cy="10287000"/>
            <a:chOff x="0" y="0"/>
            <a:chExt cx="430700" cy="2709333"/>
          </a:xfrm>
        </p:grpSpPr>
        <p:sp>
          <p:nvSpPr>
            <p:cNvPr name="Freeform 3" id="3"/>
            <p:cNvSpPr/>
            <p:nvPr/>
          </p:nvSpPr>
          <p:spPr>
            <a:xfrm flipH="false" flipV="false" rot="0">
              <a:off x="0" y="0"/>
              <a:ext cx="430700" cy="2709333"/>
            </a:xfrm>
            <a:custGeom>
              <a:avLst/>
              <a:gdLst/>
              <a:ahLst/>
              <a:cxnLst/>
              <a:rect r="r" b="b" t="t" l="l"/>
              <a:pathLst>
                <a:path h="2709333" w="430700">
                  <a:moveTo>
                    <a:pt x="0" y="0"/>
                  </a:moveTo>
                  <a:lnTo>
                    <a:pt x="430700" y="0"/>
                  </a:lnTo>
                  <a:lnTo>
                    <a:pt x="430700" y="2709333"/>
                  </a:lnTo>
                  <a:lnTo>
                    <a:pt x="0" y="2709333"/>
                  </a:lnTo>
                  <a:close/>
                </a:path>
              </a:pathLst>
            </a:custGeom>
            <a:solidFill>
              <a:srgbClr val="EFE4D2"/>
            </a:solidFill>
          </p:spPr>
        </p:sp>
        <p:sp>
          <p:nvSpPr>
            <p:cNvPr name="TextBox 4" id="4"/>
            <p:cNvSpPr txBox="true"/>
            <p:nvPr/>
          </p:nvSpPr>
          <p:spPr>
            <a:xfrm>
              <a:off x="0" y="-38100"/>
              <a:ext cx="43070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807475" y="7006486"/>
            <a:ext cx="8990884" cy="2842479"/>
            <a:chOff x="0" y="0"/>
            <a:chExt cx="2367969" cy="748636"/>
          </a:xfrm>
        </p:grpSpPr>
        <p:sp>
          <p:nvSpPr>
            <p:cNvPr name="Freeform 6" id="6"/>
            <p:cNvSpPr/>
            <p:nvPr/>
          </p:nvSpPr>
          <p:spPr>
            <a:xfrm flipH="false" flipV="false" rot="0">
              <a:off x="0" y="0"/>
              <a:ext cx="2367969" cy="748636"/>
            </a:xfrm>
            <a:custGeom>
              <a:avLst/>
              <a:gdLst/>
              <a:ahLst/>
              <a:cxnLst/>
              <a:rect r="r" b="b" t="t" l="l"/>
              <a:pathLst>
                <a:path h="748636" w="2367969">
                  <a:moveTo>
                    <a:pt x="43915" y="0"/>
                  </a:moveTo>
                  <a:lnTo>
                    <a:pt x="2324054" y="0"/>
                  </a:lnTo>
                  <a:cubicBezTo>
                    <a:pt x="2348308" y="0"/>
                    <a:pt x="2367969" y="19662"/>
                    <a:pt x="2367969" y="43915"/>
                  </a:cubicBezTo>
                  <a:lnTo>
                    <a:pt x="2367969" y="704721"/>
                  </a:lnTo>
                  <a:cubicBezTo>
                    <a:pt x="2367969" y="728975"/>
                    <a:pt x="2348308" y="748636"/>
                    <a:pt x="2324054" y="748636"/>
                  </a:cubicBezTo>
                  <a:lnTo>
                    <a:pt x="43915" y="748636"/>
                  </a:lnTo>
                  <a:cubicBezTo>
                    <a:pt x="19662" y="748636"/>
                    <a:pt x="0" y="728975"/>
                    <a:pt x="0" y="704721"/>
                  </a:cubicBezTo>
                  <a:lnTo>
                    <a:pt x="0" y="43915"/>
                  </a:lnTo>
                  <a:cubicBezTo>
                    <a:pt x="0" y="19662"/>
                    <a:pt x="19662" y="0"/>
                    <a:pt x="43915" y="0"/>
                  </a:cubicBezTo>
                  <a:close/>
                </a:path>
              </a:pathLst>
            </a:custGeom>
            <a:solidFill>
              <a:srgbClr val="EFE4D2"/>
            </a:solidFill>
          </p:spPr>
        </p:sp>
        <p:sp>
          <p:nvSpPr>
            <p:cNvPr name="TextBox 7" id="7"/>
            <p:cNvSpPr txBox="true"/>
            <p:nvPr/>
          </p:nvSpPr>
          <p:spPr>
            <a:xfrm>
              <a:off x="0" y="-38100"/>
              <a:ext cx="2367969" cy="786736"/>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Insight:</a:t>
              </a:r>
            </a:p>
            <a:p>
              <a:pPr algn="ctr">
                <a:lnSpc>
                  <a:spcPts val="2659"/>
                </a:lnSpc>
              </a:pPr>
            </a:p>
            <a:p>
              <a:pPr algn="ctr">
                <a:lnSpc>
                  <a:spcPts val="2659"/>
                </a:lnSpc>
              </a:pPr>
              <a:r>
                <a:rPr lang="en-US" sz="1899" b="true">
                  <a:solidFill>
                    <a:srgbClr val="954C2E"/>
                  </a:solidFill>
                  <a:latin typeface="Noto Serif Bold"/>
                  <a:ea typeface="Noto Serif Bold"/>
                  <a:cs typeface="Noto Serif Bold"/>
                  <a:sym typeface="Noto Serif Bold"/>
                </a:rPr>
                <a:t>Kepuasan kerja tertinggi</a:t>
              </a:r>
              <a:r>
                <a:rPr lang="en-US" sz="1899">
                  <a:solidFill>
                    <a:srgbClr val="254D70"/>
                  </a:solidFill>
                  <a:latin typeface="Noto Serif"/>
                  <a:ea typeface="Noto Serif"/>
                  <a:cs typeface="Noto Serif"/>
                  <a:sym typeface="Noto Serif"/>
                </a:rPr>
                <a:t> t</a:t>
              </a:r>
              <a:r>
                <a:rPr lang="en-US" sz="1899">
                  <a:solidFill>
                    <a:srgbClr val="254D70"/>
                  </a:solidFill>
                  <a:latin typeface="Noto Serif"/>
                  <a:ea typeface="Noto Serif"/>
                  <a:cs typeface="Noto Serif"/>
                  <a:sym typeface="Noto Serif"/>
                </a:rPr>
                <a:t>e</a:t>
              </a:r>
              <a:r>
                <a:rPr lang="en-US" sz="1899">
                  <a:solidFill>
                    <a:srgbClr val="254D70"/>
                  </a:solidFill>
                  <a:latin typeface="Noto Serif"/>
                  <a:ea typeface="Noto Serif"/>
                  <a:cs typeface="Noto Serif"/>
                  <a:sym typeface="Noto Serif"/>
                </a:rPr>
                <a:t>rli</a:t>
              </a:r>
              <a:r>
                <a:rPr lang="en-US" sz="1899">
                  <a:solidFill>
                    <a:srgbClr val="254D70"/>
                  </a:solidFill>
                  <a:latin typeface="Noto Serif"/>
                  <a:ea typeface="Noto Serif"/>
                  <a:cs typeface="Noto Serif"/>
                  <a:sym typeface="Noto Serif"/>
                </a:rPr>
                <a:t>h</a:t>
              </a:r>
              <a:r>
                <a:rPr lang="en-US" sz="1899">
                  <a:solidFill>
                    <a:srgbClr val="254D70"/>
                  </a:solidFill>
                  <a:latin typeface="Noto Serif"/>
                  <a:ea typeface="Noto Serif"/>
                  <a:cs typeface="Noto Serif"/>
                  <a:sym typeface="Noto Serif"/>
                </a:rPr>
                <a:t>at pa</a:t>
              </a:r>
              <a:r>
                <a:rPr lang="en-US" sz="1899">
                  <a:solidFill>
                    <a:srgbClr val="254D70"/>
                  </a:solidFill>
                  <a:latin typeface="Noto Serif"/>
                  <a:ea typeface="Noto Serif"/>
                  <a:cs typeface="Noto Serif"/>
                  <a:sym typeface="Noto Serif"/>
                </a:rPr>
                <a:t>da ti</a:t>
              </a:r>
              <a:r>
                <a:rPr lang="en-US" sz="1899">
                  <a:solidFill>
                    <a:srgbClr val="254D70"/>
                  </a:solidFill>
                  <a:latin typeface="Noto Serif"/>
                  <a:ea typeface="Noto Serif"/>
                  <a:cs typeface="Noto Serif"/>
                  <a:sym typeface="Noto Serif"/>
                </a:rPr>
                <a:t>m berukuran </a:t>
              </a:r>
              <a:r>
                <a:rPr lang="en-US" sz="1899" b="true">
                  <a:solidFill>
                    <a:srgbClr val="954C2E"/>
                  </a:solidFill>
                  <a:latin typeface="Noto Serif Bold"/>
                  <a:ea typeface="Noto Serif Bold"/>
                  <a:cs typeface="Noto Serif Bold"/>
                  <a:sym typeface="Noto Serif Bold"/>
                </a:rPr>
                <a:t>10-20</a:t>
              </a:r>
              <a:r>
                <a:rPr lang="en-US" sz="1899">
                  <a:solidFill>
                    <a:srgbClr val="254D70"/>
                  </a:solidFill>
                  <a:latin typeface="Noto Serif"/>
                  <a:ea typeface="Noto Serif"/>
                  <a:cs typeface="Noto Serif"/>
                  <a:sym typeface="Noto Serif"/>
                </a:rPr>
                <a:t> anggota.</a:t>
              </a:r>
            </a:p>
            <a:p>
              <a:pPr algn="ctr">
                <a:lnSpc>
                  <a:spcPts val="2659"/>
                </a:lnSpc>
              </a:pPr>
              <a:r>
                <a:rPr lang="en-US" b="true" sz="1899" i="true">
                  <a:solidFill>
                    <a:srgbClr val="B7171C"/>
                  </a:solidFill>
                  <a:latin typeface="Noto Serif Bold Italics"/>
                  <a:ea typeface="Noto Serif Bold Italics"/>
                  <a:cs typeface="Noto Serif Bold Italics"/>
                  <a:sym typeface="Noto Serif Bold Italics"/>
                </a:rPr>
                <a:t>Kepuasan kerja terendah</a:t>
              </a:r>
              <a:r>
                <a:rPr lang="en-US" sz="1899">
                  <a:solidFill>
                    <a:srgbClr val="254D70"/>
                  </a:solidFill>
                  <a:latin typeface="Noto Serif"/>
                  <a:ea typeface="Noto Serif"/>
                  <a:cs typeface="Noto Serif"/>
                  <a:sym typeface="Noto Serif"/>
                </a:rPr>
                <a:t> ce</a:t>
              </a:r>
              <a:r>
                <a:rPr lang="en-US" sz="1899">
                  <a:solidFill>
                    <a:srgbClr val="254D70"/>
                  </a:solidFill>
                  <a:latin typeface="Noto Serif"/>
                  <a:ea typeface="Noto Serif"/>
                  <a:cs typeface="Noto Serif"/>
                  <a:sym typeface="Noto Serif"/>
                </a:rPr>
                <a:t>n</a:t>
              </a:r>
              <a:r>
                <a:rPr lang="en-US" sz="1899">
                  <a:solidFill>
                    <a:srgbClr val="254D70"/>
                  </a:solidFill>
                  <a:latin typeface="Noto Serif"/>
                  <a:ea typeface="Noto Serif"/>
                  <a:cs typeface="Noto Serif"/>
                  <a:sym typeface="Noto Serif"/>
                </a:rPr>
                <a:t>d</a:t>
              </a:r>
              <a:r>
                <a:rPr lang="en-US" sz="1899">
                  <a:solidFill>
                    <a:srgbClr val="254D70"/>
                  </a:solidFill>
                  <a:latin typeface="Noto Serif"/>
                  <a:ea typeface="Noto Serif"/>
                  <a:cs typeface="Noto Serif"/>
                  <a:sym typeface="Noto Serif"/>
                </a:rPr>
                <a:t>e</a:t>
              </a:r>
              <a:r>
                <a:rPr lang="en-US" sz="1899">
                  <a:solidFill>
                    <a:srgbClr val="254D70"/>
                  </a:solidFill>
                  <a:latin typeface="Noto Serif"/>
                  <a:ea typeface="Noto Serif"/>
                  <a:cs typeface="Noto Serif"/>
                  <a:sym typeface="Noto Serif"/>
                </a:rPr>
                <a:t>ru</a:t>
              </a:r>
              <a:r>
                <a:rPr lang="en-US" sz="1899">
                  <a:solidFill>
                    <a:srgbClr val="254D70"/>
                  </a:solidFill>
                  <a:latin typeface="Noto Serif"/>
                  <a:ea typeface="Noto Serif"/>
                  <a:cs typeface="Noto Serif"/>
                  <a:sym typeface="Noto Serif"/>
                </a:rPr>
                <a:t>ng</a:t>
              </a:r>
              <a:r>
                <a:rPr lang="en-US" sz="1899">
                  <a:solidFill>
                    <a:srgbClr val="254D70"/>
                  </a:solidFill>
                  <a:latin typeface="Noto Serif"/>
                  <a:ea typeface="Noto Serif"/>
                  <a:cs typeface="Noto Serif"/>
                  <a:sym typeface="Noto Serif"/>
                </a:rPr>
                <a:t> ada pada tim yang </a:t>
              </a:r>
              <a:r>
                <a:rPr lang="en-US" b="true" sz="1899" i="true">
                  <a:solidFill>
                    <a:srgbClr val="B7171C"/>
                  </a:solidFill>
                  <a:latin typeface="Noto Serif Bold Italics"/>
                  <a:ea typeface="Noto Serif Bold Italics"/>
                  <a:cs typeface="Noto Serif Bold Italics"/>
                  <a:sym typeface="Noto Serif Bold Italics"/>
                </a:rPr>
                <a:t>lebih besar (20-30 anggota)</a:t>
              </a:r>
              <a:r>
                <a:rPr lang="en-US" sz="1899">
                  <a:solidFill>
                    <a:srgbClr val="254D70"/>
                  </a:solidFill>
                  <a:latin typeface="Noto Serif"/>
                  <a:ea typeface="Noto Serif"/>
                  <a:cs typeface="Noto Serif"/>
                  <a:sym typeface="Noto Serif"/>
                </a:rPr>
                <a:t>. Tim</a:t>
              </a:r>
              <a:r>
                <a:rPr lang="en-US" sz="1899">
                  <a:solidFill>
                    <a:srgbClr val="254D70"/>
                  </a:solidFill>
                  <a:latin typeface="Noto Serif"/>
                  <a:ea typeface="Noto Serif"/>
                  <a:cs typeface="Noto Serif"/>
                  <a:sym typeface="Noto Serif"/>
                </a:rPr>
                <a:t> </a:t>
              </a:r>
              <a:r>
                <a:rPr lang="en-US" sz="1899">
                  <a:solidFill>
                    <a:srgbClr val="254D70"/>
                  </a:solidFill>
                  <a:latin typeface="Noto Serif"/>
                  <a:ea typeface="Noto Serif"/>
                  <a:cs typeface="Noto Serif"/>
                  <a:sym typeface="Noto Serif"/>
                </a:rPr>
                <a:t>dengan </a:t>
              </a:r>
              <a:r>
                <a:rPr lang="en-US" sz="1899">
                  <a:solidFill>
                    <a:srgbClr val="254D70"/>
                  </a:solidFill>
                  <a:latin typeface="Noto Serif"/>
                  <a:ea typeface="Noto Serif"/>
                  <a:cs typeface="Noto Serif"/>
                  <a:sym typeface="Noto Serif"/>
                </a:rPr>
                <a:t>kepuasan ne</a:t>
              </a:r>
              <a:r>
                <a:rPr lang="en-US" sz="1899">
                  <a:solidFill>
                    <a:srgbClr val="254D70"/>
                  </a:solidFill>
                  <a:latin typeface="Noto Serif"/>
                  <a:ea typeface="Noto Serif"/>
                  <a:cs typeface="Noto Serif"/>
                  <a:sym typeface="Noto Serif"/>
                </a:rPr>
                <a:t>t</a:t>
              </a:r>
              <a:r>
                <a:rPr lang="en-US" sz="1899">
                  <a:solidFill>
                    <a:srgbClr val="254D70"/>
                  </a:solidFill>
                  <a:latin typeface="Noto Serif"/>
                  <a:ea typeface="Noto Serif"/>
                  <a:cs typeface="Noto Serif"/>
                  <a:sym typeface="Noto Serif"/>
                </a:rPr>
                <a:t>r</a:t>
              </a:r>
              <a:r>
                <a:rPr lang="en-US" sz="1899">
                  <a:solidFill>
                    <a:srgbClr val="254D70"/>
                  </a:solidFill>
                  <a:latin typeface="Noto Serif"/>
                  <a:ea typeface="Noto Serif"/>
                  <a:cs typeface="Noto Serif"/>
                  <a:sym typeface="Noto Serif"/>
                </a:rPr>
                <a:t>al menunjukkan distribusi yang relatif merata di seluruh ukuran tim (10-30). Tim yang lebih kecil lebih tinggi kemungkinan karena komunikasi yang lebih baik dan dinamika tim yang lebih kuat.</a:t>
              </a:r>
            </a:p>
          </p:txBody>
        </p:sp>
      </p:grpSp>
      <p:grpSp>
        <p:nvGrpSpPr>
          <p:cNvPr name="Group 8" id="8"/>
          <p:cNvGrpSpPr/>
          <p:nvPr/>
        </p:nvGrpSpPr>
        <p:grpSpPr>
          <a:xfrm rot="0">
            <a:off x="10969809" y="7006486"/>
            <a:ext cx="6683124" cy="2899629"/>
            <a:chOff x="0" y="0"/>
            <a:chExt cx="1760164" cy="763688"/>
          </a:xfrm>
        </p:grpSpPr>
        <p:sp>
          <p:nvSpPr>
            <p:cNvPr name="Freeform 9" id="9"/>
            <p:cNvSpPr/>
            <p:nvPr/>
          </p:nvSpPr>
          <p:spPr>
            <a:xfrm flipH="false" flipV="false" rot="0">
              <a:off x="0" y="0"/>
              <a:ext cx="1760164" cy="763688"/>
            </a:xfrm>
            <a:custGeom>
              <a:avLst/>
              <a:gdLst/>
              <a:ahLst/>
              <a:cxnLst/>
              <a:rect r="r" b="b" t="t" l="l"/>
              <a:pathLst>
                <a:path h="763688" w="1760164">
                  <a:moveTo>
                    <a:pt x="59080" y="0"/>
                  </a:moveTo>
                  <a:lnTo>
                    <a:pt x="1701084" y="0"/>
                  </a:lnTo>
                  <a:cubicBezTo>
                    <a:pt x="1733713" y="0"/>
                    <a:pt x="1760164" y="26451"/>
                    <a:pt x="1760164" y="59080"/>
                  </a:cubicBezTo>
                  <a:lnTo>
                    <a:pt x="1760164" y="704608"/>
                  </a:lnTo>
                  <a:cubicBezTo>
                    <a:pt x="1760164" y="720277"/>
                    <a:pt x="1753940" y="735305"/>
                    <a:pt x="1742860" y="746384"/>
                  </a:cubicBezTo>
                  <a:cubicBezTo>
                    <a:pt x="1731781" y="757464"/>
                    <a:pt x="1716753" y="763688"/>
                    <a:pt x="1701084" y="763688"/>
                  </a:cubicBezTo>
                  <a:lnTo>
                    <a:pt x="59080" y="763688"/>
                  </a:lnTo>
                  <a:cubicBezTo>
                    <a:pt x="26451" y="763688"/>
                    <a:pt x="0" y="737237"/>
                    <a:pt x="0" y="704608"/>
                  </a:cubicBezTo>
                  <a:lnTo>
                    <a:pt x="0" y="59080"/>
                  </a:lnTo>
                  <a:cubicBezTo>
                    <a:pt x="0" y="26451"/>
                    <a:pt x="26451" y="0"/>
                    <a:pt x="59080" y="0"/>
                  </a:cubicBezTo>
                  <a:close/>
                </a:path>
              </a:pathLst>
            </a:custGeom>
            <a:solidFill>
              <a:srgbClr val="EFE4D2"/>
            </a:solidFill>
          </p:spPr>
        </p:sp>
        <p:sp>
          <p:nvSpPr>
            <p:cNvPr name="TextBox 10" id="10"/>
            <p:cNvSpPr txBox="true"/>
            <p:nvPr/>
          </p:nvSpPr>
          <p:spPr>
            <a:xfrm>
              <a:off x="0" y="-38100"/>
              <a:ext cx="1760164" cy="801788"/>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Rekomendasi:</a:t>
              </a:r>
            </a:p>
            <a:p>
              <a:pPr algn="ctr">
                <a:lnSpc>
                  <a:spcPts val="3079"/>
                </a:lnSpc>
              </a:pPr>
            </a:p>
            <a:p>
              <a:pPr algn="ctr">
                <a:lnSpc>
                  <a:spcPts val="2659"/>
                </a:lnSpc>
              </a:pPr>
              <a:r>
                <a:rPr lang="en-US" sz="1899">
                  <a:solidFill>
                    <a:srgbClr val="254D70"/>
                  </a:solidFill>
                  <a:latin typeface="Noto Serif"/>
                  <a:ea typeface="Noto Serif"/>
                  <a:cs typeface="Noto Serif"/>
                  <a:sym typeface="Noto Serif"/>
                </a:rPr>
                <a:t>Untuk menjaga kepuasan kerja, perusahaan disarankan untuk mengelola ukuran tim agar tetap berada di rentang optimal (10-20 anggota), karena ukuran tersebut memfasilitasi komunikasi yang efektif dan meningkatkan rasa kontribusi personal, yang cenderung menurun pada tim yang lebih besar.</a:t>
              </a:r>
            </a:p>
          </p:txBody>
        </p:sp>
      </p:grpSp>
      <p:sp>
        <p:nvSpPr>
          <p:cNvPr name="Freeform 11" id="11"/>
          <p:cNvSpPr/>
          <p:nvPr/>
        </p:nvSpPr>
        <p:spPr>
          <a:xfrm flipH="false" flipV="false" rot="0">
            <a:off x="1807475" y="2378003"/>
            <a:ext cx="16159562" cy="3837896"/>
          </a:xfrm>
          <a:custGeom>
            <a:avLst/>
            <a:gdLst/>
            <a:ahLst/>
            <a:cxnLst/>
            <a:rect r="r" b="b" t="t" l="l"/>
            <a:pathLst>
              <a:path h="3837896" w="16159562">
                <a:moveTo>
                  <a:pt x="0" y="0"/>
                </a:moveTo>
                <a:lnTo>
                  <a:pt x="16159562" y="0"/>
                </a:lnTo>
                <a:lnTo>
                  <a:pt x="16159562" y="3837896"/>
                </a:lnTo>
                <a:lnTo>
                  <a:pt x="0" y="3837896"/>
                </a:lnTo>
                <a:lnTo>
                  <a:pt x="0" y="0"/>
                </a:lnTo>
                <a:close/>
              </a:path>
            </a:pathLst>
          </a:custGeom>
          <a:blipFill>
            <a:blip r:embed="rId2"/>
            <a:stretch>
              <a:fillRect l="0" t="0" r="0" b="0"/>
            </a:stretch>
          </a:blipFill>
        </p:spPr>
      </p:sp>
      <p:sp>
        <p:nvSpPr>
          <p:cNvPr name="TextBox 12" id="12"/>
          <p:cNvSpPr txBox="true"/>
          <p:nvPr/>
        </p:nvSpPr>
        <p:spPr>
          <a:xfrm rot="0">
            <a:off x="2065704" y="322740"/>
            <a:ext cx="14891723" cy="2262503"/>
          </a:xfrm>
          <a:prstGeom prst="rect">
            <a:avLst/>
          </a:prstGeom>
        </p:spPr>
        <p:txBody>
          <a:bodyPr anchor="t" rtlCol="false" tIns="0" lIns="0" bIns="0" rIns="0">
            <a:spAutoFit/>
          </a:bodyPr>
          <a:lstStyle/>
          <a:p>
            <a:pPr algn="l">
              <a:lnSpc>
                <a:spcPts val="6020"/>
              </a:lnSpc>
            </a:pPr>
            <a:r>
              <a:rPr lang="en-US" sz="4300" b="true">
                <a:solidFill>
                  <a:srgbClr val="131D4F"/>
                </a:solidFill>
                <a:latin typeface="Noto Serif Bold"/>
                <a:ea typeface="Noto Serif Bold"/>
                <a:cs typeface="Noto Serif Bold"/>
                <a:sym typeface="Noto Serif Bold"/>
              </a:rPr>
              <a:t>5. Bagaimana ukuran tim memengaruhi kepuasan kerja karyawan?</a:t>
            </a:r>
          </a:p>
          <a:p>
            <a:pPr algn="l">
              <a:lnSpc>
                <a:spcPts val="6020"/>
              </a:lnSpc>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9452">
            <a:off x="-216252" y="-709671"/>
            <a:ext cx="6029905" cy="5275259"/>
          </a:xfrm>
          <a:custGeom>
            <a:avLst/>
            <a:gdLst/>
            <a:ahLst/>
            <a:cxnLst/>
            <a:rect r="r" b="b" t="t" l="l"/>
            <a:pathLst>
              <a:path h="5275259" w="6029905">
                <a:moveTo>
                  <a:pt x="0" y="0"/>
                </a:moveTo>
                <a:lnTo>
                  <a:pt x="6029905" y="0"/>
                </a:lnTo>
                <a:lnTo>
                  <a:pt x="6029905" y="5275260"/>
                </a:lnTo>
                <a:lnTo>
                  <a:pt x="0" y="5275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3" id="3"/>
          <p:cNvSpPr/>
          <p:nvPr/>
        </p:nvSpPr>
        <p:spPr>
          <a:xfrm flipV="true">
            <a:off x="2698924" y="9258300"/>
            <a:ext cx="14560376" cy="0"/>
          </a:xfrm>
          <a:prstGeom prst="line">
            <a:avLst/>
          </a:prstGeom>
          <a:ln cap="rnd" w="19050">
            <a:solidFill>
              <a:srgbClr val="954C2E"/>
            </a:solidFill>
            <a:prstDash val="solid"/>
            <a:headEnd type="none" len="sm" w="sm"/>
            <a:tailEnd type="none" len="sm" w="sm"/>
          </a:ln>
        </p:spPr>
      </p:sp>
      <p:grpSp>
        <p:nvGrpSpPr>
          <p:cNvPr name="Group 4" id="4"/>
          <p:cNvGrpSpPr/>
          <p:nvPr/>
        </p:nvGrpSpPr>
        <p:grpSpPr>
          <a:xfrm rot="0">
            <a:off x="12893943" y="0"/>
            <a:ext cx="5394057" cy="4160369"/>
            <a:chOff x="0" y="0"/>
            <a:chExt cx="1420657" cy="1095735"/>
          </a:xfrm>
        </p:grpSpPr>
        <p:sp>
          <p:nvSpPr>
            <p:cNvPr name="Freeform 5" id="5"/>
            <p:cNvSpPr/>
            <p:nvPr/>
          </p:nvSpPr>
          <p:spPr>
            <a:xfrm flipH="false" flipV="false" rot="0">
              <a:off x="0" y="0"/>
              <a:ext cx="1420657" cy="1095735"/>
            </a:xfrm>
            <a:custGeom>
              <a:avLst/>
              <a:gdLst/>
              <a:ahLst/>
              <a:cxnLst/>
              <a:rect r="r" b="b" t="t" l="l"/>
              <a:pathLst>
                <a:path h="1095735" w="1420657">
                  <a:moveTo>
                    <a:pt x="0" y="0"/>
                  </a:moveTo>
                  <a:lnTo>
                    <a:pt x="1420657" y="0"/>
                  </a:lnTo>
                  <a:lnTo>
                    <a:pt x="1420657" y="1095735"/>
                  </a:lnTo>
                  <a:lnTo>
                    <a:pt x="0" y="1095735"/>
                  </a:lnTo>
                  <a:close/>
                </a:path>
              </a:pathLst>
            </a:custGeom>
            <a:solidFill>
              <a:srgbClr val="233D4D"/>
            </a:solidFill>
          </p:spPr>
        </p:sp>
        <p:sp>
          <p:nvSpPr>
            <p:cNvPr name="TextBox 6" id="6"/>
            <p:cNvSpPr txBox="true"/>
            <p:nvPr/>
          </p:nvSpPr>
          <p:spPr>
            <a:xfrm>
              <a:off x="0" y="-38100"/>
              <a:ext cx="1420657" cy="113383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0" y="8707885"/>
            <a:ext cx="2034630" cy="1579115"/>
            <a:chOff x="0" y="0"/>
            <a:chExt cx="535870" cy="415899"/>
          </a:xfrm>
        </p:grpSpPr>
        <p:sp>
          <p:nvSpPr>
            <p:cNvPr name="Freeform 8" id="8"/>
            <p:cNvSpPr/>
            <p:nvPr/>
          </p:nvSpPr>
          <p:spPr>
            <a:xfrm flipH="false" flipV="false" rot="0">
              <a:off x="0" y="0"/>
              <a:ext cx="535870" cy="415898"/>
            </a:xfrm>
            <a:custGeom>
              <a:avLst/>
              <a:gdLst/>
              <a:ahLst/>
              <a:cxnLst/>
              <a:rect r="r" b="b" t="t" l="l"/>
              <a:pathLst>
                <a:path h="415898" w="535870">
                  <a:moveTo>
                    <a:pt x="0" y="0"/>
                  </a:moveTo>
                  <a:lnTo>
                    <a:pt x="535870" y="0"/>
                  </a:lnTo>
                  <a:lnTo>
                    <a:pt x="535870" y="415898"/>
                  </a:lnTo>
                  <a:lnTo>
                    <a:pt x="0" y="415898"/>
                  </a:lnTo>
                  <a:close/>
                </a:path>
              </a:pathLst>
            </a:custGeom>
            <a:solidFill>
              <a:srgbClr val="233D4D"/>
            </a:solidFill>
          </p:spPr>
        </p:sp>
        <p:sp>
          <p:nvSpPr>
            <p:cNvPr name="TextBox 9" id="9"/>
            <p:cNvSpPr txBox="true"/>
            <p:nvPr/>
          </p:nvSpPr>
          <p:spPr>
            <a:xfrm>
              <a:off x="0" y="-38100"/>
              <a:ext cx="535870" cy="453999"/>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6052206" y="1028700"/>
            <a:ext cx="9538766" cy="8072491"/>
          </a:xfrm>
          <a:custGeom>
            <a:avLst/>
            <a:gdLst/>
            <a:ahLst/>
            <a:cxnLst/>
            <a:rect r="r" b="b" t="t" l="l"/>
            <a:pathLst>
              <a:path h="8072491" w="9538766">
                <a:moveTo>
                  <a:pt x="0" y="0"/>
                </a:moveTo>
                <a:lnTo>
                  <a:pt x="9538765" y="0"/>
                </a:lnTo>
                <a:lnTo>
                  <a:pt x="9538765" y="8072491"/>
                </a:lnTo>
                <a:lnTo>
                  <a:pt x="0" y="8072491"/>
                </a:lnTo>
                <a:lnTo>
                  <a:pt x="0" y="0"/>
                </a:lnTo>
                <a:close/>
              </a:path>
            </a:pathLst>
          </a:custGeom>
          <a:blipFill>
            <a:blip r:embed="rId4"/>
            <a:stretch>
              <a:fillRect l="0" t="-5524" r="-5293" b="0"/>
            </a:stretch>
          </a:blipFill>
        </p:spPr>
      </p:sp>
      <p:sp>
        <p:nvSpPr>
          <p:cNvPr name="TextBox 11" id="11"/>
          <p:cNvSpPr txBox="true"/>
          <p:nvPr/>
        </p:nvSpPr>
        <p:spPr>
          <a:xfrm rot="0">
            <a:off x="1028700" y="895350"/>
            <a:ext cx="7959040" cy="2503170"/>
          </a:xfrm>
          <a:prstGeom prst="rect">
            <a:avLst/>
          </a:prstGeom>
        </p:spPr>
        <p:txBody>
          <a:bodyPr anchor="t" rtlCol="false" tIns="0" lIns="0" bIns="0" rIns="0">
            <a:spAutoFit/>
          </a:bodyPr>
          <a:lstStyle/>
          <a:p>
            <a:pPr algn="l">
              <a:lnSpc>
                <a:spcPts val="10080"/>
              </a:lnSpc>
            </a:pPr>
            <a:r>
              <a:rPr lang="en-US" sz="7200" b="true">
                <a:solidFill>
                  <a:srgbClr val="131D4F"/>
                </a:solidFill>
                <a:latin typeface="Noto Serif Bold"/>
                <a:ea typeface="Noto Serif Bold"/>
                <a:cs typeface="Noto Serif Bold"/>
                <a:sym typeface="Noto Serif Bold"/>
              </a:rPr>
              <a:t>Correlation</a:t>
            </a:r>
          </a:p>
          <a:p>
            <a:pPr algn="l">
              <a:lnSpc>
                <a:spcPts val="10080"/>
              </a:lnSpc>
            </a:pPr>
            <a:r>
              <a:rPr lang="en-US" sz="7200" b="true">
                <a:solidFill>
                  <a:srgbClr val="131D4F"/>
                </a:solidFill>
                <a:latin typeface="Noto Serif Bold"/>
                <a:ea typeface="Noto Serif Bold"/>
                <a:cs typeface="Noto Serif Bold"/>
                <a:sym typeface="Noto Serif Bold"/>
              </a:rPr>
              <a:t>Heatmap</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9452">
            <a:off x="-221549" y="-704171"/>
            <a:ext cx="6149885" cy="5380224"/>
          </a:xfrm>
          <a:custGeom>
            <a:avLst/>
            <a:gdLst/>
            <a:ahLst/>
            <a:cxnLst/>
            <a:rect r="r" b="b" t="t" l="l"/>
            <a:pathLst>
              <a:path h="5380224" w="6149885">
                <a:moveTo>
                  <a:pt x="0" y="0"/>
                </a:moveTo>
                <a:lnTo>
                  <a:pt x="6149885" y="0"/>
                </a:lnTo>
                <a:lnTo>
                  <a:pt x="6149885" y="5380224"/>
                </a:lnTo>
                <a:lnTo>
                  <a:pt x="0" y="538022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7259300" y="0"/>
            <a:ext cx="1028700" cy="1028700"/>
            <a:chOff x="0" y="0"/>
            <a:chExt cx="270933" cy="270933"/>
          </a:xfrm>
        </p:grpSpPr>
        <p:sp>
          <p:nvSpPr>
            <p:cNvPr name="Freeform 4" id="4"/>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233D4D"/>
            </a:solidFill>
          </p:spPr>
        </p:sp>
        <p:sp>
          <p:nvSpPr>
            <p:cNvPr name="TextBox 5" id="5"/>
            <p:cNvSpPr txBox="true"/>
            <p:nvPr/>
          </p:nvSpPr>
          <p:spPr>
            <a:xfrm>
              <a:off x="0" y="-38100"/>
              <a:ext cx="270933" cy="309033"/>
            </a:xfrm>
            <a:prstGeom prst="rect">
              <a:avLst/>
            </a:prstGeom>
          </p:spPr>
          <p:txBody>
            <a:bodyPr anchor="ctr" rtlCol="false" tIns="50800" lIns="50800" bIns="50800" rIns="50800"/>
            <a:lstStyle/>
            <a:p>
              <a:pPr algn="ctr">
                <a:lnSpc>
                  <a:spcPts val="2659"/>
                </a:lnSpc>
                <a:spcBef>
                  <a:spcPct val="0"/>
                </a:spcBef>
              </a:pPr>
            </a:p>
          </p:txBody>
        </p:sp>
      </p:grpSp>
      <p:sp>
        <p:nvSpPr>
          <p:cNvPr name="AutoShape 6" id="6"/>
          <p:cNvSpPr/>
          <p:nvPr/>
        </p:nvSpPr>
        <p:spPr>
          <a:xfrm flipV="true">
            <a:off x="1028700" y="9258300"/>
            <a:ext cx="16230600" cy="0"/>
          </a:xfrm>
          <a:prstGeom prst="line">
            <a:avLst/>
          </a:prstGeom>
          <a:ln cap="rnd" w="19050">
            <a:solidFill>
              <a:srgbClr val="954C2E"/>
            </a:solidFill>
            <a:prstDash val="solid"/>
            <a:headEnd type="none" len="sm" w="sm"/>
            <a:tailEnd type="none" len="sm" w="sm"/>
          </a:ln>
        </p:spPr>
      </p:sp>
      <p:sp>
        <p:nvSpPr>
          <p:cNvPr name="TextBox 7" id="7"/>
          <p:cNvSpPr txBox="true"/>
          <p:nvPr/>
        </p:nvSpPr>
        <p:spPr>
          <a:xfrm rot="0">
            <a:off x="1184393" y="381000"/>
            <a:ext cx="15919213" cy="1226820"/>
          </a:xfrm>
          <a:prstGeom prst="rect">
            <a:avLst/>
          </a:prstGeom>
        </p:spPr>
        <p:txBody>
          <a:bodyPr anchor="t" rtlCol="false" tIns="0" lIns="0" bIns="0" rIns="0">
            <a:spAutoFit/>
          </a:bodyPr>
          <a:lstStyle/>
          <a:p>
            <a:pPr algn="ctr">
              <a:lnSpc>
                <a:spcPts val="10080"/>
              </a:lnSpc>
            </a:pPr>
            <a:r>
              <a:rPr lang="en-US" sz="7200" b="true">
                <a:solidFill>
                  <a:srgbClr val="131D4F"/>
                </a:solidFill>
                <a:latin typeface="Noto Serif Bold"/>
                <a:ea typeface="Noto Serif Bold"/>
                <a:cs typeface="Noto Serif Bold"/>
                <a:sym typeface="Noto Serif Bold"/>
              </a:rPr>
              <a:t>Penjelasan Correlation Heatmap</a:t>
            </a:r>
          </a:p>
        </p:txBody>
      </p:sp>
      <p:grpSp>
        <p:nvGrpSpPr>
          <p:cNvPr name="Group 8" id="8"/>
          <p:cNvGrpSpPr/>
          <p:nvPr/>
        </p:nvGrpSpPr>
        <p:grpSpPr>
          <a:xfrm rot="0">
            <a:off x="743553" y="1934993"/>
            <a:ext cx="16800894" cy="2349888"/>
            <a:chOff x="0" y="0"/>
            <a:chExt cx="4424927" cy="618901"/>
          </a:xfrm>
        </p:grpSpPr>
        <p:sp>
          <p:nvSpPr>
            <p:cNvPr name="Freeform 9" id="9"/>
            <p:cNvSpPr/>
            <p:nvPr/>
          </p:nvSpPr>
          <p:spPr>
            <a:xfrm flipH="false" flipV="false" rot="0">
              <a:off x="0" y="0"/>
              <a:ext cx="4424927" cy="618901"/>
            </a:xfrm>
            <a:custGeom>
              <a:avLst/>
              <a:gdLst/>
              <a:ahLst/>
              <a:cxnLst/>
              <a:rect r="r" b="b" t="t" l="l"/>
              <a:pathLst>
                <a:path h="618901" w="4424927">
                  <a:moveTo>
                    <a:pt x="0" y="0"/>
                  </a:moveTo>
                  <a:lnTo>
                    <a:pt x="4424927" y="0"/>
                  </a:lnTo>
                  <a:lnTo>
                    <a:pt x="4424927" y="618901"/>
                  </a:lnTo>
                  <a:lnTo>
                    <a:pt x="0" y="618901"/>
                  </a:lnTo>
                  <a:close/>
                </a:path>
              </a:pathLst>
            </a:custGeom>
            <a:solidFill>
              <a:srgbClr val="FFF1DB"/>
            </a:solidFill>
          </p:spPr>
        </p:sp>
        <p:sp>
          <p:nvSpPr>
            <p:cNvPr name="TextBox 10" id="10"/>
            <p:cNvSpPr txBox="true"/>
            <p:nvPr/>
          </p:nvSpPr>
          <p:spPr>
            <a:xfrm>
              <a:off x="0" y="-38100"/>
              <a:ext cx="4424927" cy="657001"/>
            </a:xfrm>
            <a:prstGeom prst="rect">
              <a:avLst/>
            </a:prstGeom>
          </p:spPr>
          <p:txBody>
            <a:bodyPr anchor="ctr" rtlCol="false" tIns="50800" lIns="50800" bIns="50800" rIns="50800"/>
            <a:lstStyle/>
            <a:p>
              <a:pPr algn="l">
                <a:lnSpc>
                  <a:spcPts val="2659"/>
                </a:lnSpc>
              </a:pPr>
              <a:r>
                <a:rPr lang="en-US" sz="1899" b="true">
                  <a:solidFill>
                    <a:srgbClr val="254D70"/>
                  </a:solidFill>
                  <a:latin typeface="Noto Serif Bold"/>
                  <a:ea typeface="Noto Serif Bold"/>
                  <a:cs typeface="Noto Serif Bold"/>
                  <a:sym typeface="Noto Serif Bold"/>
                </a:rPr>
                <a:t>Korelasi Negatif Kuat:</a:t>
              </a:r>
            </a:p>
            <a:p>
              <a:pPr algn="l"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workload (-0.3)</a:t>
              </a:r>
              <a:r>
                <a:rPr lang="en-US" sz="1899">
                  <a:solidFill>
                    <a:srgbClr val="254D70"/>
                  </a:solidFill>
                  <a:latin typeface="Noto Serif"/>
                  <a:ea typeface="Noto Serif"/>
                  <a:cs typeface="Noto Serif"/>
                  <a:sym typeface="Noto Serif"/>
                </a:rPr>
                <a:t>: Korelasi negatif yang cukup kuat. Ini menunjukkan bahwa semakin tinggi beban kerja, semakin rendah tingkat kepuasan kerja.</a:t>
              </a:r>
            </a:p>
            <a:p>
              <a:pPr algn="l"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stress (-0.2):</a:t>
              </a:r>
              <a:r>
                <a:rPr lang="en-US" sz="1899">
                  <a:solidFill>
                    <a:srgbClr val="254D70"/>
                  </a:solidFill>
                  <a:latin typeface="Noto Serif"/>
                  <a:ea typeface="Noto Serif"/>
                  <a:cs typeface="Noto Serif"/>
                  <a:sym typeface="Noto Serif"/>
                </a:rPr>
                <a:t> Korelasi negatif yang moderat. Ini menunjukkan bahwa semakin tinggi tingkat stres, semakin rendah tingkat kepuasan kerja.</a:t>
              </a:r>
            </a:p>
            <a:p>
              <a:pPr algn="l" marL="410209" indent="-205105" lvl="1">
                <a:lnSpc>
                  <a:spcPts val="2659"/>
                </a:lnSpc>
                <a:spcBef>
                  <a:spcPct val="0"/>
                </a:spcBef>
                <a:buFont typeface="Arial"/>
                <a:buChar char="•"/>
              </a:pPr>
              <a:r>
                <a:rPr lang="en-US" sz="1899">
                  <a:solidFill>
                    <a:srgbClr val="254D70"/>
                  </a:solidFill>
                  <a:latin typeface="Noto Serif"/>
                  <a:ea typeface="Noto Serif"/>
                  <a:cs typeface="Noto Serif"/>
                  <a:sym typeface="Noto Serif"/>
                </a:rPr>
                <a:t>hav</a:t>
              </a:r>
              <a:r>
                <a:rPr lang="en-US" b="true" sz="1899">
                  <a:solidFill>
                    <a:srgbClr val="254D70"/>
                  </a:solidFill>
                  <a:latin typeface="Noto Serif Bold"/>
                  <a:ea typeface="Noto Serif Bold"/>
                  <a:cs typeface="Noto Serif Bold"/>
                  <a:sym typeface="Noto Serif Bold"/>
                </a:rPr>
                <a:t>e_ot (-0.2):</a:t>
              </a:r>
              <a:r>
                <a:rPr lang="en-US" sz="1899">
                  <a:solidFill>
                    <a:srgbClr val="254D70"/>
                  </a:solidFill>
                  <a:latin typeface="Noto Serif"/>
                  <a:ea typeface="Noto Serif"/>
                  <a:cs typeface="Noto Serif"/>
                  <a:sym typeface="Noto Serif"/>
                </a:rPr>
                <a:t> Korelasi negatif yang moderat. Ini menunjukkan bahwa karyawan yang sering lembur (overtime) cenderung memiliki kepuasan kerja yang lebih rendah.</a:t>
              </a:r>
            </a:p>
          </p:txBody>
        </p:sp>
      </p:grpSp>
      <p:grpSp>
        <p:nvGrpSpPr>
          <p:cNvPr name="Group 11" id="11"/>
          <p:cNvGrpSpPr/>
          <p:nvPr/>
        </p:nvGrpSpPr>
        <p:grpSpPr>
          <a:xfrm rot="0">
            <a:off x="743553" y="4417694"/>
            <a:ext cx="16800894" cy="3448996"/>
            <a:chOff x="0" y="0"/>
            <a:chExt cx="4424927" cy="908378"/>
          </a:xfrm>
        </p:grpSpPr>
        <p:sp>
          <p:nvSpPr>
            <p:cNvPr name="Freeform 12" id="12"/>
            <p:cNvSpPr/>
            <p:nvPr/>
          </p:nvSpPr>
          <p:spPr>
            <a:xfrm flipH="false" flipV="false" rot="0">
              <a:off x="0" y="0"/>
              <a:ext cx="4424927" cy="908378"/>
            </a:xfrm>
            <a:custGeom>
              <a:avLst/>
              <a:gdLst/>
              <a:ahLst/>
              <a:cxnLst/>
              <a:rect r="r" b="b" t="t" l="l"/>
              <a:pathLst>
                <a:path h="908378" w="4424927">
                  <a:moveTo>
                    <a:pt x="0" y="0"/>
                  </a:moveTo>
                  <a:lnTo>
                    <a:pt x="4424927" y="0"/>
                  </a:lnTo>
                  <a:lnTo>
                    <a:pt x="4424927" y="908378"/>
                  </a:lnTo>
                  <a:lnTo>
                    <a:pt x="0" y="908378"/>
                  </a:lnTo>
                  <a:close/>
                </a:path>
              </a:pathLst>
            </a:custGeom>
            <a:solidFill>
              <a:srgbClr val="DEFFF5"/>
            </a:solidFill>
          </p:spPr>
        </p:sp>
        <p:sp>
          <p:nvSpPr>
            <p:cNvPr name="TextBox 13" id="13"/>
            <p:cNvSpPr txBox="true"/>
            <p:nvPr/>
          </p:nvSpPr>
          <p:spPr>
            <a:xfrm>
              <a:off x="0" y="-38100"/>
              <a:ext cx="4424927" cy="946478"/>
            </a:xfrm>
            <a:prstGeom prst="rect">
              <a:avLst/>
            </a:prstGeom>
          </p:spPr>
          <p:txBody>
            <a:bodyPr anchor="ctr" rtlCol="false" tIns="50800" lIns="50800" bIns="50800" rIns="50800"/>
            <a:lstStyle/>
            <a:p>
              <a:pPr algn="l">
                <a:lnSpc>
                  <a:spcPts val="2659"/>
                </a:lnSpc>
              </a:pPr>
              <a:r>
                <a:rPr lang="en-US" sz="1899" b="true">
                  <a:solidFill>
                    <a:srgbClr val="254D70"/>
                  </a:solidFill>
                  <a:latin typeface="Noto Serif Bold"/>
                  <a:ea typeface="Noto Serif Bold"/>
                  <a:cs typeface="Noto Serif Bold"/>
                  <a:sym typeface="Noto Serif Bold"/>
                </a:rPr>
                <a:t>Korelasi Positif Kuat:</a:t>
              </a:r>
            </a:p>
            <a:p>
              <a:pPr algn="l"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wlb (</a:t>
              </a:r>
              <a:r>
                <a:rPr lang="en-US" b="true" sz="1899">
                  <a:solidFill>
                    <a:srgbClr val="254D70"/>
                  </a:solidFill>
                  <a:latin typeface="Noto Serif Bold"/>
                  <a:ea typeface="Noto Serif Bold"/>
                  <a:cs typeface="Noto Serif Bold"/>
                  <a:sym typeface="Noto Serif Bold"/>
                </a:rPr>
                <a:t>work-life balance) (0.2)</a:t>
              </a:r>
              <a:r>
                <a:rPr lang="en-US" sz="1899">
                  <a:solidFill>
                    <a:srgbClr val="254D70"/>
                  </a:solidFill>
                  <a:latin typeface="Noto Serif"/>
                  <a:ea typeface="Noto Serif"/>
                  <a:cs typeface="Noto Serif"/>
                  <a:sym typeface="Noto Serif"/>
                </a:rPr>
                <a:t>: Korelasi positif yang moderat. Ini menunjukkan bahwa keseimbangan kehidupan kerja yang baik berkorelasi positif dengan kepuasan kerja.</a:t>
              </a:r>
            </a:p>
            <a:p>
              <a:pPr algn="l"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phy</a:t>
              </a:r>
              <a:r>
                <a:rPr lang="en-US" b="true" sz="1899">
                  <a:solidFill>
                    <a:srgbClr val="254D70"/>
                  </a:solidFill>
                  <a:latin typeface="Noto Serif Bold"/>
                  <a:ea typeface="Noto Serif Bold"/>
                  <a:cs typeface="Noto Serif Bold"/>
                  <a:sym typeface="Noto Serif Bold"/>
                </a:rPr>
                <a:t>sical_activity_hours (0.2):</a:t>
              </a:r>
              <a:r>
                <a:rPr lang="en-US" sz="1899">
                  <a:solidFill>
                    <a:srgbClr val="254D70"/>
                  </a:solidFill>
                  <a:latin typeface="Noto Serif"/>
                  <a:ea typeface="Noto Serif"/>
                  <a:cs typeface="Noto Serif"/>
                  <a:sym typeface="Noto Serif"/>
                </a:rPr>
                <a:t> Korelasi positif yang moderat. Ini menunjukkan bahwa karyawan dengan jam aktivitas fisik yang lebih tinggi cenderung lebih puas dengan pekerjaannya.</a:t>
              </a:r>
            </a:p>
            <a:p>
              <a:pPr algn="l"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s</a:t>
              </a:r>
              <a:r>
                <a:rPr lang="en-US" b="true" sz="1899">
                  <a:solidFill>
                    <a:srgbClr val="254D70"/>
                  </a:solidFill>
                  <a:latin typeface="Noto Serif Bold"/>
                  <a:ea typeface="Noto Serif Bold"/>
                  <a:cs typeface="Noto Serif Bold"/>
                  <a:sym typeface="Noto Serif Bold"/>
                </a:rPr>
                <a:t>leep_hours (0.2)</a:t>
              </a:r>
              <a:r>
                <a:rPr lang="en-US" sz="1899">
                  <a:solidFill>
                    <a:srgbClr val="254D70"/>
                  </a:solidFill>
                  <a:latin typeface="Noto Serif"/>
                  <a:ea typeface="Noto Serif"/>
                  <a:cs typeface="Noto Serif"/>
                  <a:sym typeface="Noto Serif"/>
                </a:rPr>
                <a:t>: Korelasi positif yang moderat. Ini menunjukkan bahwa jam tidur yang lebih banyak berhubungan dengan tingkat kepuasan kerja yang lebih tinggi.</a:t>
              </a:r>
            </a:p>
            <a:p>
              <a:pPr algn="l"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training_</a:t>
              </a:r>
              <a:r>
                <a:rPr lang="en-US" b="true" sz="1899">
                  <a:solidFill>
                    <a:srgbClr val="254D70"/>
                  </a:solidFill>
                  <a:latin typeface="Noto Serif Bold"/>
                  <a:ea typeface="Noto Serif Bold"/>
                  <a:cs typeface="Noto Serif Bold"/>
                  <a:sym typeface="Noto Serif Bold"/>
                </a:rPr>
                <a:t>hours_per_year (0.2)</a:t>
              </a:r>
              <a:r>
                <a:rPr lang="en-US" sz="1899">
                  <a:solidFill>
                    <a:srgbClr val="254D70"/>
                  </a:solidFill>
                  <a:latin typeface="Noto Serif"/>
                  <a:ea typeface="Noto Serif"/>
                  <a:cs typeface="Noto Serif"/>
                  <a:sym typeface="Noto Serif"/>
                </a:rPr>
                <a:t>: Korelasi positif yang moderat. Ini menunjukkan bahwa semakin banyak jam pelatihan yang diterima, semakin tinggi kepuasan kerja karyawan.</a:t>
              </a:r>
            </a:p>
            <a:p>
              <a:pPr algn="l">
                <a:lnSpc>
                  <a:spcPts val="2659"/>
                </a:lnSpc>
                <a:spcBef>
                  <a:spcPct val="0"/>
                </a:spcBef>
              </a:pPr>
            </a:p>
          </p:txBody>
        </p:sp>
      </p:grpSp>
      <p:grpSp>
        <p:nvGrpSpPr>
          <p:cNvPr name="Group 14" id="14"/>
          <p:cNvGrpSpPr/>
          <p:nvPr/>
        </p:nvGrpSpPr>
        <p:grpSpPr>
          <a:xfrm rot="0">
            <a:off x="743553" y="8000040"/>
            <a:ext cx="16800894" cy="1691495"/>
            <a:chOff x="0" y="0"/>
            <a:chExt cx="4424927" cy="445497"/>
          </a:xfrm>
        </p:grpSpPr>
        <p:sp>
          <p:nvSpPr>
            <p:cNvPr name="Freeform 15" id="15"/>
            <p:cNvSpPr/>
            <p:nvPr/>
          </p:nvSpPr>
          <p:spPr>
            <a:xfrm flipH="false" flipV="false" rot="0">
              <a:off x="0" y="0"/>
              <a:ext cx="4424927" cy="445497"/>
            </a:xfrm>
            <a:custGeom>
              <a:avLst/>
              <a:gdLst/>
              <a:ahLst/>
              <a:cxnLst/>
              <a:rect r="r" b="b" t="t" l="l"/>
              <a:pathLst>
                <a:path h="445497" w="4424927">
                  <a:moveTo>
                    <a:pt x="0" y="0"/>
                  </a:moveTo>
                  <a:lnTo>
                    <a:pt x="4424927" y="0"/>
                  </a:lnTo>
                  <a:lnTo>
                    <a:pt x="4424927" y="445497"/>
                  </a:lnTo>
                  <a:lnTo>
                    <a:pt x="0" y="445497"/>
                  </a:lnTo>
                  <a:close/>
                </a:path>
              </a:pathLst>
            </a:custGeom>
            <a:solidFill>
              <a:srgbClr val="F7F6F4"/>
            </a:solidFill>
          </p:spPr>
        </p:sp>
        <p:sp>
          <p:nvSpPr>
            <p:cNvPr name="TextBox 16" id="16"/>
            <p:cNvSpPr txBox="true"/>
            <p:nvPr/>
          </p:nvSpPr>
          <p:spPr>
            <a:xfrm>
              <a:off x="0" y="-38100"/>
              <a:ext cx="4424927" cy="483597"/>
            </a:xfrm>
            <a:prstGeom prst="rect">
              <a:avLst/>
            </a:prstGeom>
          </p:spPr>
          <p:txBody>
            <a:bodyPr anchor="ctr" rtlCol="false" tIns="50800" lIns="50800" bIns="50800" rIns="50800"/>
            <a:lstStyle/>
            <a:p>
              <a:pPr algn="l">
                <a:lnSpc>
                  <a:spcPts val="2659"/>
                </a:lnSpc>
              </a:pPr>
              <a:r>
                <a:rPr lang="en-US" sz="1899" b="true">
                  <a:solidFill>
                    <a:srgbClr val="254D70"/>
                  </a:solidFill>
                  <a:latin typeface="Noto Serif Bold"/>
                  <a:ea typeface="Noto Serif Bold"/>
                  <a:cs typeface="Noto Serif Bold"/>
                  <a:sym typeface="Noto Serif Bold"/>
                </a:rPr>
                <a:t>Korelasi Lemah/Tidak Signifikan:</a:t>
              </a:r>
            </a:p>
            <a:p>
              <a:pPr algn="l" marL="410209" indent="-205105" lvl="1">
                <a:lnSpc>
                  <a:spcPts val="2659"/>
                </a:lnSpc>
                <a:spcBef>
                  <a:spcPct val="0"/>
                </a:spcBef>
                <a:buFont typeface="Arial"/>
                <a:buChar char="•"/>
              </a:pPr>
              <a:r>
                <a:rPr lang="en-US" b="true" sz="1899">
                  <a:solidFill>
                    <a:srgbClr val="254D70"/>
                  </a:solidFill>
                  <a:latin typeface="Noto Serif Bold"/>
                  <a:ea typeface="Noto Serif Bold"/>
                  <a:cs typeface="Noto Serif Bold"/>
                  <a:sym typeface="Noto Serif Bold"/>
                </a:rPr>
                <a:t>age (0.0), experience (0.0), work_env (0.0), commute_distance (0.0), num_companies (0.0), team_size (0.0), num_reports (0.0)</a:t>
              </a:r>
              <a:r>
                <a:rPr lang="en-US" sz="1899">
                  <a:solidFill>
                    <a:srgbClr val="254D70"/>
                  </a:solidFill>
                  <a:latin typeface="Noto Serif"/>
                  <a:ea typeface="Noto Serif"/>
                  <a:cs typeface="Noto Serif"/>
                  <a:sym typeface="Noto Serif"/>
                </a:rPr>
                <a:t>: Semua variabel ini memiliki korelasi yang sangat lemah atau tidak signifikan dengan kepuasan kerja. Artinya, perubahan pada variabel-variabel ini tidak terlalu memengaruhi kepuasan kerja.</a:t>
              </a: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78445" y="-50000"/>
            <a:ext cx="11609555" cy="10287000"/>
            <a:chOff x="0" y="0"/>
            <a:chExt cx="3057661" cy="2709333"/>
          </a:xfrm>
        </p:grpSpPr>
        <p:sp>
          <p:nvSpPr>
            <p:cNvPr name="Freeform 3" id="3"/>
            <p:cNvSpPr/>
            <p:nvPr/>
          </p:nvSpPr>
          <p:spPr>
            <a:xfrm flipH="false" flipV="false" rot="0">
              <a:off x="0" y="0"/>
              <a:ext cx="3057661" cy="2709333"/>
            </a:xfrm>
            <a:custGeom>
              <a:avLst/>
              <a:gdLst/>
              <a:ahLst/>
              <a:cxnLst/>
              <a:rect r="r" b="b" t="t" l="l"/>
              <a:pathLst>
                <a:path h="2709333" w="3057661">
                  <a:moveTo>
                    <a:pt x="0" y="0"/>
                  </a:moveTo>
                  <a:lnTo>
                    <a:pt x="3057661" y="0"/>
                  </a:lnTo>
                  <a:lnTo>
                    <a:pt x="3057661" y="2709333"/>
                  </a:lnTo>
                  <a:lnTo>
                    <a:pt x="0" y="2709333"/>
                  </a:lnTo>
                  <a:close/>
                </a:path>
              </a:pathLst>
            </a:custGeom>
            <a:solidFill>
              <a:srgbClr val="EFE4D2"/>
            </a:solidFill>
          </p:spPr>
        </p:sp>
        <p:sp>
          <p:nvSpPr>
            <p:cNvPr name="TextBox 4" id="4"/>
            <p:cNvSpPr txBox="true"/>
            <p:nvPr/>
          </p:nvSpPr>
          <p:spPr>
            <a:xfrm>
              <a:off x="0" y="-38100"/>
              <a:ext cx="3057661" cy="2747433"/>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flipV="true">
            <a:off x="1028700" y="9258300"/>
            <a:ext cx="16230600" cy="0"/>
          </a:xfrm>
          <a:prstGeom prst="line">
            <a:avLst/>
          </a:prstGeom>
          <a:ln cap="rnd" w="19050">
            <a:solidFill>
              <a:srgbClr val="954C2E"/>
            </a:solidFill>
            <a:prstDash val="solid"/>
            <a:headEnd type="none" len="sm" w="sm"/>
            <a:tailEnd type="none" len="sm" w="sm"/>
          </a:ln>
        </p:spPr>
      </p:sp>
      <p:grpSp>
        <p:nvGrpSpPr>
          <p:cNvPr name="Group 6" id="6"/>
          <p:cNvGrpSpPr/>
          <p:nvPr/>
        </p:nvGrpSpPr>
        <p:grpSpPr>
          <a:xfrm rot="0">
            <a:off x="1028700" y="1879772"/>
            <a:ext cx="5222308" cy="6427456"/>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2"/>
              <a:stretch>
                <a:fillRect l="-73695" t="0" r="-73695" b="0"/>
              </a:stretch>
            </a:blipFill>
          </p:spPr>
        </p:sp>
      </p:grpSp>
      <p:sp>
        <p:nvSpPr>
          <p:cNvPr name="TextBox 8" id="8"/>
          <p:cNvSpPr txBox="true"/>
          <p:nvPr/>
        </p:nvSpPr>
        <p:spPr>
          <a:xfrm rot="0">
            <a:off x="6957224" y="348615"/>
            <a:ext cx="11051997" cy="1226820"/>
          </a:xfrm>
          <a:prstGeom prst="rect">
            <a:avLst/>
          </a:prstGeom>
        </p:spPr>
        <p:txBody>
          <a:bodyPr anchor="t" rtlCol="false" tIns="0" lIns="0" bIns="0" rIns="0">
            <a:spAutoFit/>
          </a:bodyPr>
          <a:lstStyle/>
          <a:p>
            <a:pPr algn="l">
              <a:lnSpc>
                <a:spcPts val="10080"/>
              </a:lnSpc>
            </a:pPr>
            <a:r>
              <a:rPr lang="en-US" sz="7200" b="true">
                <a:solidFill>
                  <a:srgbClr val="131D4F"/>
                </a:solidFill>
                <a:latin typeface="Noto Serif Bold"/>
                <a:ea typeface="Noto Serif Bold"/>
                <a:cs typeface="Noto Serif Bold"/>
                <a:sym typeface="Noto Serif Bold"/>
              </a:rPr>
              <a:t>Rekomendasi Strategis</a:t>
            </a:r>
          </a:p>
        </p:txBody>
      </p:sp>
      <p:sp>
        <p:nvSpPr>
          <p:cNvPr name="TextBox 9" id="9"/>
          <p:cNvSpPr txBox="true"/>
          <p:nvPr/>
        </p:nvSpPr>
        <p:spPr>
          <a:xfrm rot="0">
            <a:off x="6957224" y="1841672"/>
            <a:ext cx="10560305" cy="7041885"/>
          </a:xfrm>
          <a:prstGeom prst="rect">
            <a:avLst/>
          </a:prstGeom>
        </p:spPr>
        <p:txBody>
          <a:bodyPr anchor="t" rtlCol="false" tIns="0" lIns="0" bIns="0" rIns="0">
            <a:spAutoFit/>
          </a:bodyPr>
          <a:lstStyle/>
          <a:p>
            <a:pPr algn="just">
              <a:lnSpc>
                <a:spcPts val="2989"/>
              </a:lnSpc>
              <a:spcBef>
                <a:spcPct val="0"/>
              </a:spcBef>
            </a:pPr>
            <a:r>
              <a:rPr lang="en-US" sz="2135">
                <a:solidFill>
                  <a:srgbClr val="131D4F"/>
                </a:solidFill>
                <a:latin typeface="Noto Serif"/>
                <a:ea typeface="Noto Serif"/>
                <a:cs typeface="Noto Serif"/>
                <a:sym typeface="Noto Serif"/>
              </a:rPr>
              <a:t>Untuk meningkatkan kepuasan kerja karyawan, perusahaan perlu fokus pada beberapa aspek utama:</a:t>
            </a:r>
          </a:p>
          <a:p>
            <a:pPr algn="just" marL="461044" indent="-230522" lvl="1">
              <a:lnSpc>
                <a:spcPts val="2989"/>
              </a:lnSpc>
              <a:spcBef>
                <a:spcPct val="0"/>
              </a:spcBef>
              <a:buAutoNum type="arabicPeriod" startAt="1"/>
            </a:pPr>
            <a:r>
              <a:rPr lang="en-US" b="true" sz="2135">
                <a:solidFill>
                  <a:srgbClr val="131D4F"/>
                </a:solidFill>
                <a:latin typeface="Noto Serif Bold"/>
                <a:ea typeface="Noto Serif Bold"/>
                <a:cs typeface="Noto Serif Bold"/>
                <a:sym typeface="Noto Serif Bold"/>
              </a:rPr>
              <a:t>Kelola Beban Kerja dan Stres</a:t>
            </a:r>
            <a:r>
              <a:rPr lang="en-US" sz="2135">
                <a:solidFill>
                  <a:srgbClr val="131D4F"/>
                </a:solidFill>
                <a:latin typeface="Noto Serif"/>
                <a:ea typeface="Noto Serif"/>
                <a:cs typeface="Noto Serif"/>
                <a:sym typeface="Noto Serif"/>
              </a:rPr>
              <a:t>: Perusahaan harus secara aktif memantau dan mendistribusikan beban kerja secara adil untuk menghindari lembur berlebihan. Terapkan program manajemen stres dan dukungan kesehatan mental.</a:t>
            </a:r>
          </a:p>
          <a:p>
            <a:pPr algn="just" marL="461044" indent="-230522" lvl="1">
              <a:lnSpc>
                <a:spcPts val="2989"/>
              </a:lnSpc>
              <a:spcBef>
                <a:spcPct val="0"/>
              </a:spcBef>
              <a:buAutoNum type="arabicPeriod" startAt="1"/>
            </a:pPr>
            <a:r>
              <a:rPr lang="en-US" b="true" sz="2135">
                <a:solidFill>
                  <a:srgbClr val="131D4F"/>
                </a:solidFill>
                <a:latin typeface="Noto Serif Bold"/>
                <a:ea typeface="Noto Serif Bold"/>
                <a:cs typeface="Noto Serif Bold"/>
                <a:sym typeface="Noto Serif Bold"/>
              </a:rPr>
              <a:t>Investasi pada Kesejahteraan Karyawan</a:t>
            </a:r>
            <a:r>
              <a:rPr lang="en-US" sz="2135">
                <a:solidFill>
                  <a:srgbClr val="131D4F"/>
                </a:solidFill>
                <a:latin typeface="Noto Serif"/>
                <a:ea typeface="Noto Serif"/>
                <a:cs typeface="Noto Serif"/>
                <a:sym typeface="Noto Serif"/>
              </a:rPr>
              <a:t>: Tingkatkan program yang mendukung keseimbangan kehidupan kerja, seperti jam kerja fleksibel atau inisiatif kesejahteraan (wellness programs) yang mendorong karyawan untuk berolahraga dan memiliki jam tidur yang cukup.</a:t>
            </a:r>
          </a:p>
          <a:p>
            <a:pPr algn="just" marL="461044" indent="-230522" lvl="1">
              <a:lnSpc>
                <a:spcPts val="2989"/>
              </a:lnSpc>
              <a:spcBef>
                <a:spcPct val="0"/>
              </a:spcBef>
              <a:buAutoNum type="arabicPeriod" startAt="1"/>
            </a:pPr>
            <a:r>
              <a:rPr lang="en-US" b="true" sz="2135">
                <a:solidFill>
                  <a:srgbClr val="131D4F"/>
                </a:solidFill>
                <a:latin typeface="Noto Serif Bold"/>
                <a:ea typeface="Noto Serif Bold"/>
                <a:cs typeface="Noto Serif Bold"/>
                <a:sym typeface="Noto Serif Bold"/>
              </a:rPr>
              <a:t>Pengembangan Karyawan Berkelanjutan</a:t>
            </a:r>
            <a:r>
              <a:rPr lang="en-US" sz="2135">
                <a:solidFill>
                  <a:srgbClr val="131D4F"/>
                </a:solidFill>
                <a:latin typeface="Noto Serif"/>
                <a:ea typeface="Noto Serif"/>
                <a:cs typeface="Noto Serif"/>
                <a:sym typeface="Noto Serif"/>
              </a:rPr>
              <a:t>: Tingkatkan alokasi jam pelatihan per tahun. Pelatihan tidak hanya meningkatkan keterampilan, tetapi juga berkorelasi positif dengan kepuasan karyawan.</a:t>
            </a:r>
          </a:p>
          <a:p>
            <a:pPr algn="just" marL="461044" indent="-230522" lvl="1">
              <a:lnSpc>
                <a:spcPts val="2989"/>
              </a:lnSpc>
              <a:spcBef>
                <a:spcPct val="0"/>
              </a:spcBef>
              <a:buAutoNum type="arabicPeriod" startAt="1"/>
            </a:pPr>
            <a:r>
              <a:rPr lang="en-US" b="true" sz="2135">
                <a:solidFill>
                  <a:srgbClr val="131D4F"/>
                </a:solidFill>
                <a:latin typeface="Noto Serif Bold"/>
                <a:ea typeface="Noto Serif Bold"/>
                <a:cs typeface="Noto Serif Bold"/>
                <a:sym typeface="Noto Serif Bold"/>
              </a:rPr>
              <a:t>Optimalisasi Struktur Tim</a:t>
            </a:r>
            <a:r>
              <a:rPr lang="en-US" sz="2135">
                <a:solidFill>
                  <a:srgbClr val="131D4F"/>
                </a:solidFill>
                <a:latin typeface="Noto Serif"/>
                <a:ea typeface="Noto Serif"/>
                <a:cs typeface="Noto Serif"/>
                <a:sym typeface="Noto Serif"/>
              </a:rPr>
              <a:t>: Pertimbangkan untuk membagi tim yang terlalu besar menjadi tim-tim kecil yang lebih efektif dan komunikatif (idealnya 10-20 anggota) untuk meningkatkan dinamika dan kolaborasi.</a:t>
            </a:r>
          </a:p>
          <a:p>
            <a:pPr algn="just" marL="461044" indent="-230522" lvl="1">
              <a:lnSpc>
                <a:spcPts val="2989"/>
              </a:lnSpc>
              <a:spcBef>
                <a:spcPct val="0"/>
              </a:spcBef>
              <a:buAutoNum type="arabicPeriod" startAt="1"/>
            </a:pPr>
            <a:r>
              <a:rPr lang="en-US" b="true" sz="2135">
                <a:solidFill>
                  <a:srgbClr val="131D4F"/>
                </a:solidFill>
                <a:latin typeface="Noto Serif Bold"/>
                <a:ea typeface="Noto Serif Bold"/>
                <a:cs typeface="Noto Serif Bold"/>
                <a:sym typeface="Noto Serif Bold"/>
              </a:rPr>
              <a:t>Dukungan Sesuai Kebutuhan</a:t>
            </a:r>
            <a:r>
              <a:rPr lang="en-US" sz="2135">
                <a:solidFill>
                  <a:srgbClr val="131D4F"/>
                </a:solidFill>
                <a:latin typeface="Noto Serif"/>
                <a:ea typeface="Noto Serif"/>
                <a:cs typeface="Noto Serif"/>
                <a:sym typeface="Noto Serif"/>
              </a:rPr>
              <a:t>: Sesuaikan program dukungan untuk setiap departemen dan kelompok usia, terutama untuk karyawan muda dan menjelang pensiun yang cenderung memiliki kepuasan lebih rendah.</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721174"/>
            <a:chOff x="0" y="0"/>
            <a:chExt cx="4816593" cy="189939"/>
          </a:xfrm>
        </p:grpSpPr>
        <p:sp>
          <p:nvSpPr>
            <p:cNvPr name="Freeform 3" id="3"/>
            <p:cNvSpPr/>
            <p:nvPr/>
          </p:nvSpPr>
          <p:spPr>
            <a:xfrm flipH="false" flipV="false" rot="0">
              <a:off x="0" y="0"/>
              <a:ext cx="4816592" cy="189939"/>
            </a:xfrm>
            <a:custGeom>
              <a:avLst/>
              <a:gdLst/>
              <a:ahLst/>
              <a:cxnLst/>
              <a:rect r="r" b="b" t="t" l="l"/>
              <a:pathLst>
                <a:path h="189939" w="4816592">
                  <a:moveTo>
                    <a:pt x="0" y="0"/>
                  </a:moveTo>
                  <a:lnTo>
                    <a:pt x="4816592" y="0"/>
                  </a:lnTo>
                  <a:lnTo>
                    <a:pt x="4816592" y="189939"/>
                  </a:lnTo>
                  <a:lnTo>
                    <a:pt x="0" y="189939"/>
                  </a:lnTo>
                  <a:close/>
                </a:path>
              </a:pathLst>
            </a:custGeom>
            <a:solidFill>
              <a:srgbClr val="233D4D"/>
            </a:solidFill>
          </p:spPr>
        </p:sp>
        <p:sp>
          <p:nvSpPr>
            <p:cNvPr name="TextBox 4" id="4"/>
            <p:cNvSpPr txBox="true"/>
            <p:nvPr/>
          </p:nvSpPr>
          <p:spPr>
            <a:xfrm>
              <a:off x="0" y="-38100"/>
              <a:ext cx="4816593" cy="228039"/>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true" flipV="true" rot="329452">
            <a:off x="12215527" y="5284752"/>
            <a:ext cx="6029905" cy="5275259"/>
          </a:xfrm>
          <a:custGeom>
            <a:avLst/>
            <a:gdLst/>
            <a:ahLst/>
            <a:cxnLst/>
            <a:rect r="r" b="b" t="t" l="l"/>
            <a:pathLst>
              <a:path h="5275259" w="6029905">
                <a:moveTo>
                  <a:pt x="6029904" y="5275260"/>
                </a:moveTo>
                <a:lnTo>
                  <a:pt x="0" y="5275260"/>
                </a:lnTo>
                <a:lnTo>
                  <a:pt x="0" y="0"/>
                </a:lnTo>
                <a:lnTo>
                  <a:pt x="6029904" y="0"/>
                </a:lnTo>
                <a:lnTo>
                  <a:pt x="6029904" y="527526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flipV="true">
            <a:off x="1028700" y="9258300"/>
            <a:ext cx="16230600" cy="0"/>
          </a:xfrm>
          <a:prstGeom prst="line">
            <a:avLst/>
          </a:prstGeom>
          <a:ln cap="rnd" w="19050">
            <a:solidFill>
              <a:srgbClr val="954C2E"/>
            </a:solidFill>
            <a:prstDash val="solid"/>
            <a:headEnd type="none" len="sm" w="sm"/>
            <a:tailEnd type="none" len="sm" w="sm"/>
          </a:ln>
        </p:spPr>
      </p:sp>
      <p:sp>
        <p:nvSpPr>
          <p:cNvPr name="Freeform 7" id="7"/>
          <p:cNvSpPr/>
          <p:nvPr/>
        </p:nvSpPr>
        <p:spPr>
          <a:xfrm flipH="false" flipV="false" rot="0">
            <a:off x="1028700" y="2510235"/>
            <a:ext cx="7959040" cy="5412147"/>
          </a:xfrm>
          <a:custGeom>
            <a:avLst/>
            <a:gdLst/>
            <a:ahLst/>
            <a:cxnLst/>
            <a:rect r="r" b="b" t="t" l="l"/>
            <a:pathLst>
              <a:path h="5412147" w="7959040">
                <a:moveTo>
                  <a:pt x="0" y="0"/>
                </a:moveTo>
                <a:lnTo>
                  <a:pt x="7959040" y="0"/>
                </a:lnTo>
                <a:lnTo>
                  <a:pt x="7959040" y="5412147"/>
                </a:lnTo>
                <a:lnTo>
                  <a:pt x="0" y="5412147"/>
                </a:lnTo>
                <a:lnTo>
                  <a:pt x="0" y="0"/>
                </a:lnTo>
                <a:close/>
              </a:path>
            </a:pathLst>
          </a:custGeom>
          <a:blipFill>
            <a:blip r:embed="rId4"/>
            <a:stretch>
              <a:fillRect l="0" t="0" r="0" b="0"/>
            </a:stretch>
          </a:blipFill>
        </p:spPr>
      </p:sp>
      <p:sp>
        <p:nvSpPr>
          <p:cNvPr name="Freeform 8" id="8"/>
          <p:cNvSpPr/>
          <p:nvPr/>
        </p:nvSpPr>
        <p:spPr>
          <a:xfrm flipH="false" flipV="false" rot="0">
            <a:off x="9522112" y="2377455"/>
            <a:ext cx="7737188" cy="5532090"/>
          </a:xfrm>
          <a:custGeom>
            <a:avLst/>
            <a:gdLst/>
            <a:ahLst/>
            <a:cxnLst/>
            <a:rect r="r" b="b" t="t" l="l"/>
            <a:pathLst>
              <a:path h="5532090" w="7737188">
                <a:moveTo>
                  <a:pt x="0" y="0"/>
                </a:moveTo>
                <a:lnTo>
                  <a:pt x="7737188" y="0"/>
                </a:lnTo>
                <a:lnTo>
                  <a:pt x="7737188" y="5532090"/>
                </a:lnTo>
                <a:lnTo>
                  <a:pt x="0" y="5532090"/>
                </a:lnTo>
                <a:lnTo>
                  <a:pt x="0" y="0"/>
                </a:lnTo>
                <a:close/>
              </a:path>
            </a:pathLst>
          </a:custGeom>
          <a:blipFill>
            <a:blip r:embed="rId5"/>
            <a:stretch>
              <a:fillRect l="0" t="0" r="0" b="0"/>
            </a:stretch>
          </a:blipFill>
        </p:spPr>
      </p:sp>
      <p:sp>
        <p:nvSpPr>
          <p:cNvPr name="TextBox 9" id="9"/>
          <p:cNvSpPr txBox="true"/>
          <p:nvPr/>
        </p:nvSpPr>
        <p:spPr>
          <a:xfrm rot="0">
            <a:off x="1028700" y="895350"/>
            <a:ext cx="7959040" cy="1226820"/>
          </a:xfrm>
          <a:prstGeom prst="rect">
            <a:avLst/>
          </a:prstGeom>
        </p:spPr>
        <p:txBody>
          <a:bodyPr anchor="t" rtlCol="false" tIns="0" lIns="0" bIns="0" rIns="0">
            <a:spAutoFit/>
          </a:bodyPr>
          <a:lstStyle/>
          <a:p>
            <a:pPr algn="l">
              <a:lnSpc>
                <a:spcPts val="10080"/>
              </a:lnSpc>
            </a:pPr>
            <a:r>
              <a:rPr lang="en-US" sz="7200" b="true">
                <a:solidFill>
                  <a:srgbClr val="131D4F"/>
                </a:solidFill>
                <a:latin typeface="Noto Serif Bold"/>
                <a:ea typeface="Noto Serif Bold"/>
                <a:cs typeface="Noto Serif Bold"/>
                <a:sym typeface="Noto Serif Bold"/>
              </a:rPr>
              <a:t>Dashboard</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92069" y="5482907"/>
            <a:ext cx="4384137" cy="4804093"/>
            <a:chOff x="0" y="0"/>
            <a:chExt cx="1154670" cy="1265275"/>
          </a:xfrm>
        </p:grpSpPr>
        <p:sp>
          <p:nvSpPr>
            <p:cNvPr name="Freeform 3" id="3"/>
            <p:cNvSpPr/>
            <p:nvPr/>
          </p:nvSpPr>
          <p:spPr>
            <a:xfrm flipH="false" flipV="false" rot="0">
              <a:off x="0" y="0"/>
              <a:ext cx="1154670" cy="1265275"/>
            </a:xfrm>
            <a:custGeom>
              <a:avLst/>
              <a:gdLst/>
              <a:ahLst/>
              <a:cxnLst/>
              <a:rect r="r" b="b" t="t" l="l"/>
              <a:pathLst>
                <a:path h="1265275" w="1154670">
                  <a:moveTo>
                    <a:pt x="0" y="0"/>
                  </a:moveTo>
                  <a:lnTo>
                    <a:pt x="1154670" y="0"/>
                  </a:lnTo>
                  <a:lnTo>
                    <a:pt x="1154670" y="1265275"/>
                  </a:lnTo>
                  <a:lnTo>
                    <a:pt x="0" y="1265275"/>
                  </a:lnTo>
                  <a:close/>
                </a:path>
              </a:pathLst>
            </a:custGeom>
            <a:solidFill>
              <a:srgbClr val="233D4D"/>
            </a:solidFill>
          </p:spPr>
        </p:sp>
        <p:sp>
          <p:nvSpPr>
            <p:cNvPr name="TextBox 4" id="4"/>
            <p:cNvSpPr txBox="true"/>
            <p:nvPr/>
          </p:nvSpPr>
          <p:spPr>
            <a:xfrm>
              <a:off x="0" y="-38100"/>
              <a:ext cx="1154670" cy="1303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29452">
            <a:off x="-216252" y="-709671"/>
            <a:ext cx="6029905" cy="5275259"/>
          </a:xfrm>
          <a:custGeom>
            <a:avLst/>
            <a:gdLst/>
            <a:ahLst/>
            <a:cxnLst/>
            <a:rect r="r" b="b" t="t" l="l"/>
            <a:pathLst>
              <a:path h="5275259" w="6029905">
                <a:moveTo>
                  <a:pt x="0" y="0"/>
                </a:moveTo>
                <a:lnTo>
                  <a:pt x="6029905" y="0"/>
                </a:lnTo>
                <a:lnTo>
                  <a:pt x="6029905" y="5275260"/>
                </a:lnTo>
                <a:lnTo>
                  <a:pt x="0" y="5275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467853" y="1666792"/>
            <a:ext cx="6953415" cy="69534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18376" t="0" r="-18376" b="0"/>
              </a:stretch>
            </a:blipFill>
          </p:spPr>
        </p:sp>
      </p:grpSp>
      <p:sp>
        <p:nvSpPr>
          <p:cNvPr name="AutoShape 8" id="8"/>
          <p:cNvSpPr/>
          <p:nvPr/>
        </p:nvSpPr>
        <p:spPr>
          <a:xfrm>
            <a:off x="3010069" y="9239250"/>
            <a:ext cx="13810078" cy="0"/>
          </a:xfrm>
          <a:prstGeom prst="line">
            <a:avLst/>
          </a:prstGeom>
          <a:ln cap="rnd" w="19050">
            <a:solidFill>
              <a:srgbClr val="954C2E"/>
            </a:solidFill>
            <a:prstDash val="solid"/>
            <a:headEnd type="none" len="sm" w="sm"/>
            <a:tailEnd type="none" len="sm" w="sm"/>
          </a:ln>
        </p:spPr>
      </p:sp>
      <p:sp>
        <p:nvSpPr>
          <p:cNvPr name="Freeform 9" id="9"/>
          <p:cNvSpPr/>
          <p:nvPr/>
        </p:nvSpPr>
        <p:spPr>
          <a:xfrm flipH="false" flipV="false" rot="0">
            <a:off x="16520118" y="1028700"/>
            <a:ext cx="739182" cy="178493"/>
          </a:xfrm>
          <a:custGeom>
            <a:avLst/>
            <a:gdLst/>
            <a:ahLst/>
            <a:cxnLst/>
            <a:rect r="r" b="b" t="t" l="l"/>
            <a:pathLst>
              <a:path h="178493" w="739182">
                <a:moveTo>
                  <a:pt x="0" y="0"/>
                </a:moveTo>
                <a:lnTo>
                  <a:pt x="739182" y="0"/>
                </a:lnTo>
                <a:lnTo>
                  <a:pt x="739182" y="178493"/>
                </a:lnTo>
                <a:lnTo>
                  <a:pt x="0" y="1784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6523764" y="2735745"/>
            <a:ext cx="296383" cy="1575819"/>
            <a:chOff x="0" y="0"/>
            <a:chExt cx="78060" cy="415031"/>
          </a:xfrm>
        </p:grpSpPr>
        <p:sp>
          <p:nvSpPr>
            <p:cNvPr name="Freeform 11" id="11"/>
            <p:cNvSpPr/>
            <p:nvPr/>
          </p:nvSpPr>
          <p:spPr>
            <a:xfrm flipH="false" flipV="false" rot="0">
              <a:off x="0" y="0"/>
              <a:ext cx="78060" cy="415031"/>
            </a:xfrm>
            <a:custGeom>
              <a:avLst/>
              <a:gdLst/>
              <a:ahLst/>
              <a:cxnLst/>
              <a:rect r="r" b="b" t="t" l="l"/>
              <a:pathLst>
                <a:path h="415031" w="78060">
                  <a:moveTo>
                    <a:pt x="0" y="0"/>
                  </a:moveTo>
                  <a:lnTo>
                    <a:pt x="78060" y="0"/>
                  </a:lnTo>
                  <a:lnTo>
                    <a:pt x="78060" y="415031"/>
                  </a:lnTo>
                  <a:lnTo>
                    <a:pt x="0" y="415031"/>
                  </a:lnTo>
                  <a:close/>
                </a:path>
              </a:pathLst>
            </a:custGeom>
            <a:solidFill>
              <a:srgbClr val="233D4D"/>
            </a:solidFill>
          </p:spPr>
        </p:sp>
        <p:sp>
          <p:nvSpPr>
            <p:cNvPr name="TextBox 12" id="12"/>
            <p:cNvSpPr txBox="true"/>
            <p:nvPr/>
          </p:nvSpPr>
          <p:spPr>
            <a:xfrm>
              <a:off x="0" y="-38100"/>
              <a:ext cx="78060" cy="45313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052206" y="2195739"/>
            <a:ext cx="10583127" cy="5689215"/>
            <a:chOff x="0" y="0"/>
            <a:chExt cx="2787326" cy="1498394"/>
          </a:xfrm>
        </p:grpSpPr>
        <p:sp>
          <p:nvSpPr>
            <p:cNvPr name="Freeform 14" id="14"/>
            <p:cNvSpPr/>
            <p:nvPr/>
          </p:nvSpPr>
          <p:spPr>
            <a:xfrm flipH="false" flipV="false" rot="0">
              <a:off x="0" y="0"/>
              <a:ext cx="2787326" cy="1498394"/>
            </a:xfrm>
            <a:custGeom>
              <a:avLst/>
              <a:gdLst/>
              <a:ahLst/>
              <a:cxnLst/>
              <a:rect r="r" b="b" t="t" l="l"/>
              <a:pathLst>
                <a:path h="1498394" w="2787326">
                  <a:moveTo>
                    <a:pt x="0" y="0"/>
                  </a:moveTo>
                  <a:lnTo>
                    <a:pt x="2787326" y="0"/>
                  </a:lnTo>
                  <a:lnTo>
                    <a:pt x="2787326" y="1498394"/>
                  </a:lnTo>
                  <a:lnTo>
                    <a:pt x="0" y="1498394"/>
                  </a:lnTo>
                  <a:close/>
                </a:path>
              </a:pathLst>
            </a:custGeom>
            <a:solidFill>
              <a:srgbClr val="EFE4D2"/>
            </a:solidFill>
          </p:spPr>
        </p:sp>
        <p:sp>
          <p:nvSpPr>
            <p:cNvPr name="TextBox 15" id="15"/>
            <p:cNvSpPr txBox="true"/>
            <p:nvPr/>
          </p:nvSpPr>
          <p:spPr>
            <a:xfrm>
              <a:off x="0" y="-38100"/>
              <a:ext cx="2787326" cy="1536494"/>
            </a:xfrm>
            <a:prstGeom prst="rect">
              <a:avLst/>
            </a:prstGeom>
          </p:spPr>
          <p:txBody>
            <a:bodyPr anchor="ctr" rtlCol="false" tIns="50800" lIns="50800" bIns="50800" rIns="50800"/>
            <a:lstStyle/>
            <a:p>
              <a:pPr algn="ctr">
                <a:lnSpc>
                  <a:spcPts val="2659"/>
                </a:lnSpc>
              </a:pPr>
            </a:p>
          </p:txBody>
        </p:sp>
      </p:grpSp>
      <p:sp>
        <p:nvSpPr>
          <p:cNvPr name="TextBox 16" id="16"/>
          <p:cNvSpPr txBox="true"/>
          <p:nvPr/>
        </p:nvSpPr>
        <p:spPr>
          <a:xfrm rot="0">
            <a:off x="6511365" y="2334935"/>
            <a:ext cx="9102233" cy="887094"/>
          </a:xfrm>
          <a:prstGeom prst="rect">
            <a:avLst/>
          </a:prstGeom>
        </p:spPr>
        <p:txBody>
          <a:bodyPr anchor="t" rtlCol="false" tIns="0" lIns="0" bIns="0" rIns="0">
            <a:spAutoFit/>
          </a:bodyPr>
          <a:lstStyle/>
          <a:p>
            <a:pPr algn="l">
              <a:lnSpc>
                <a:spcPts val="7280"/>
              </a:lnSpc>
            </a:pPr>
            <a:r>
              <a:rPr lang="en-US" sz="5200" b="true">
                <a:solidFill>
                  <a:srgbClr val="131D4F"/>
                </a:solidFill>
                <a:latin typeface="Noto Serif Bold"/>
                <a:ea typeface="Noto Serif Bold"/>
                <a:cs typeface="Noto Serif Bold"/>
                <a:sym typeface="Noto Serif Bold"/>
              </a:rPr>
              <a:t>Referensi &amp; Dokumentasi</a:t>
            </a:r>
          </a:p>
        </p:txBody>
      </p:sp>
      <p:sp>
        <p:nvSpPr>
          <p:cNvPr name="TextBox 17" id="17"/>
          <p:cNvSpPr txBox="true"/>
          <p:nvPr/>
        </p:nvSpPr>
        <p:spPr>
          <a:xfrm rot="0">
            <a:off x="6511365" y="3466505"/>
            <a:ext cx="9726134" cy="4587875"/>
          </a:xfrm>
          <a:prstGeom prst="rect">
            <a:avLst/>
          </a:prstGeom>
        </p:spPr>
        <p:txBody>
          <a:bodyPr anchor="t" rtlCol="false" tIns="0" lIns="0" bIns="0" rIns="0">
            <a:spAutoFit/>
          </a:bodyPr>
          <a:lstStyle/>
          <a:p>
            <a:pPr algn="l">
              <a:lnSpc>
                <a:spcPts val="2800"/>
              </a:lnSpc>
            </a:pPr>
            <a:r>
              <a:rPr lang="en-US" sz="2000" b="true">
                <a:solidFill>
                  <a:srgbClr val="254D70"/>
                </a:solidFill>
                <a:latin typeface="Roboto Bold"/>
                <a:ea typeface="Roboto Bold"/>
                <a:cs typeface="Roboto Bold"/>
                <a:sym typeface="Roboto Bold"/>
              </a:rPr>
              <a:t>Google Colab</a:t>
            </a:r>
          </a:p>
          <a:p>
            <a:pPr algn="l">
              <a:lnSpc>
                <a:spcPts val="2800"/>
              </a:lnSpc>
            </a:pPr>
            <a:r>
              <a:rPr lang="en-US" sz="2000" u="sng">
                <a:solidFill>
                  <a:srgbClr val="254D70"/>
                </a:solidFill>
                <a:latin typeface="Roboto"/>
                <a:ea typeface="Roboto"/>
                <a:cs typeface="Roboto"/>
                <a:sym typeface="Roboto"/>
                <a:hlinkClick r:id="rId7" tooltip="https://colab.research.google.com/drive/1AB2r-FYlbu2JKD2bKXBQP7hDrR-JiXF8?usp=sharing"/>
              </a:rPr>
              <a:t>https://colab.research.google.com/drive/1AB2r-FYlbu2JKD2bKXBQP7hDrR-JiXF8?usp=sharing</a:t>
            </a:r>
          </a:p>
          <a:p>
            <a:pPr algn="l">
              <a:lnSpc>
                <a:spcPts val="2800"/>
              </a:lnSpc>
            </a:pPr>
          </a:p>
          <a:p>
            <a:pPr algn="l">
              <a:lnSpc>
                <a:spcPts val="2800"/>
              </a:lnSpc>
            </a:pPr>
            <a:r>
              <a:rPr lang="en-US" sz="2000" b="true">
                <a:solidFill>
                  <a:srgbClr val="254D70"/>
                </a:solidFill>
                <a:latin typeface="Roboto Bold"/>
                <a:ea typeface="Roboto Bold"/>
                <a:cs typeface="Roboto Bold"/>
                <a:sym typeface="Roboto Bold"/>
              </a:rPr>
              <a:t>Link PBIX:</a:t>
            </a:r>
          </a:p>
          <a:p>
            <a:pPr algn="l">
              <a:lnSpc>
                <a:spcPts val="2800"/>
              </a:lnSpc>
            </a:pPr>
            <a:r>
              <a:rPr lang="en-US" sz="2000" b="true">
                <a:solidFill>
                  <a:srgbClr val="254D70"/>
                </a:solidFill>
                <a:latin typeface="Roboto Bold"/>
                <a:ea typeface="Roboto Bold"/>
                <a:cs typeface="Roboto Bold"/>
                <a:sym typeface="Roboto Bold"/>
              </a:rPr>
              <a:t>h</a:t>
            </a:r>
            <a:r>
              <a:rPr lang="en-US" sz="2000" u="sng">
                <a:solidFill>
                  <a:srgbClr val="254D70"/>
                </a:solidFill>
                <a:latin typeface="Roboto"/>
                <a:ea typeface="Roboto"/>
                <a:cs typeface="Roboto"/>
                <a:sym typeface="Roboto"/>
                <a:hlinkClick r:id="rId8" tooltip="https://drive.google.com/file/d/1vKfPPPmmw0wiXrkPDi8ZqN1EczyLxGxQ/view?usp=sharing"/>
              </a:rPr>
              <a:t>ttps://drive.google.com/file/d/1vKfPPPmmw0wiXrkPDi8ZqN1EczyLxGxQ/view?usp=sharing</a:t>
            </a:r>
          </a:p>
          <a:p>
            <a:pPr algn="l">
              <a:lnSpc>
                <a:spcPts val="2800"/>
              </a:lnSpc>
            </a:pPr>
          </a:p>
          <a:p>
            <a:pPr algn="l">
              <a:lnSpc>
                <a:spcPts val="2800"/>
              </a:lnSpc>
            </a:pPr>
            <a:r>
              <a:rPr lang="en-US" sz="2000" b="true">
                <a:solidFill>
                  <a:srgbClr val="254D70"/>
                </a:solidFill>
                <a:latin typeface="Roboto Bold"/>
                <a:ea typeface="Roboto Bold"/>
                <a:cs typeface="Roboto Bold"/>
                <a:sym typeface="Roboto Bold"/>
              </a:rPr>
              <a:t>Dashboard PDF:</a:t>
            </a:r>
          </a:p>
          <a:p>
            <a:pPr algn="l">
              <a:lnSpc>
                <a:spcPts val="2800"/>
              </a:lnSpc>
            </a:pPr>
            <a:r>
              <a:rPr lang="en-US" sz="2000" u="sng">
                <a:solidFill>
                  <a:srgbClr val="254D70"/>
                </a:solidFill>
                <a:latin typeface="Roboto"/>
                <a:ea typeface="Roboto"/>
                <a:cs typeface="Roboto"/>
                <a:sym typeface="Roboto"/>
                <a:hlinkClick r:id="rId9" tooltip="https://drive.google.com/file/d/1zUQ-mWnlw444KU2a6wGsyYhpANd8Q6jM/view?usp=sharing"/>
              </a:rPr>
              <a:t>https://drive.google.com/file/d/1zUQ-mWnlw444KU2a6wGsyYhpANd8Q6jM/view?usp=sharing</a:t>
            </a:r>
          </a:p>
          <a:p>
            <a:pPr algn="l">
              <a:lnSpc>
                <a:spcPts val="2800"/>
              </a:lnSpc>
            </a:pPr>
          </a:p>
          <a:p>
            <a:pPr algn="l">
              <a:lnSpc>
                <a:spcPts val="28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431582" y="4383088"/>
            <a:ext cx="9424836" cy="1368424"/>
          </a:xfrm>
          <a:prstGeom prst="rect">
            <a:avLst/>
          </a:prstGeom>
        </p:spPr>
        <p:txBody>
          <a:bodyPr anchor="t" rtlCol="false" tIns="0" lIns="0" bIns="0" rIns="0">
            <a:spAutoFit/>
          </a:bodyPr>
          <a:lstStyle/>
          <a:p>
            <a:pPr algn="ctr">
              <a:lnSpc>
                <a:spcPts val="11200"/>
              </a:lnSpc>
            </a:pPr>
            <a:r>
              <a:rPr lang="en-US" sz="8000" b="true">
                <a:solidFill>
                  <a:srgbClr val="131D4F"/>
                </a:solidFill>
                <a:latin typeface="Noto Serif Bold"/>
                <a:ea typeface="Noto Serif Bold"/>
                <a:cs typeface="Noto Serif Bold"/>
                <a:sym typeface="Noto Serif Bold"/>
              </a:rPr>
              <a:t>THANK YOU</a:t>
            </a:r>
          </a:p>
        </p:txBody>
      </p:sp>
      <p:grpSp>
        <p:nvGrpSpPr>
          <p:cNvPr name="Group 3" id="3"/>
          <p:cNvGrpSpPr/>
          <p:nvPr/>
        </p:nvGrpSpPr>
        <p:grpSpPr>
          <a:xfrm rot="0">
            <a:off x="0" y="6320278"/>
            <a:ext cx="18288000" cy="3966722"/>
            <a:chOff x="0" y="0"/>
            <a:chExt cx="4816593" cy="1044733"/>
          </a:xfrm>
        </p:grpSpPr>
        <p:sp>
          <p:nvSpPr>
            <p:cNvPr name="Freeform 4" id="4"/>
            <p:cNvSpPr/>
            <p:nvPr/>
          </p:nvSpPr>
          <p:spPr>
            <a:xfrm flipH="false" flipV="false" rot="0">
              <a:off x="0" y="0"/>
              <a:ext cx="4816592" cy="1044733"/>
            </a:xfrm>
            <a:custGeom>
              <a:avLst/>
              <a:gdLst/>
              <a:ahLst/>
              <a:cxnLst/>
              <a:rect r="r" b="b" t="t" l="l"/>
              <a:pathLst>
                <a:path h="1044733" w="4816592">
                  <a:moveTo>
                    <a:pt x="0" y="0"/>
                  </a:moveTo>
                  <a:lnTo>
                    <a:pt x="4816592" y="0"/>
                  </a:lnTo>
                  <a:lnTo>
                    <a:pt x="4816592" y="1044733"/>
                  </a:lnTo>
                  <a:lnTo>
                    <a:pt x="0" y="1044733"/>
                  </a:lnTo>
                  <a:close/>
                </a:path>
              </a:pathLst>
            </a:custGeom>
            <a:solidFill>
              <a:srgbClr val="233D4D"/>
            </a:solidFill>
          </p:spPr>
        </p:sp>
        <p:sp>
          <p:nvSpPr>
            <p:cNvPr name="TextBox 5" id="5"/>
            <p:cNvSpPr txBox="true"/>
            <p:nvPr/>
          </p:nvSpPr>
          <p:spPr>
            <a:xfrm>
              <a:off x="0" y="-38100"/>
              <a:ext cx="4816593" cy="108283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329452">
            <a:off x="-162216" y="-765771"/>
            <a:ext cx="4805983" cy="4204512"/>
          </a:xfrm>
          <a:custGeom>
            <a:avLst/>
            <a:gdLst/>
            <a:ahLst/>
            <a:cxnLst/>
            <a:rect r="r" b="b" t="t" l="l"/>
            <a:pathLst>
              <a:path h="4204512" w="4805983">
                <a:moveTo>
                  <a:pt x="0" y="0"/>
                </a:moveTo>
                <a:lnTo>
                  <a:pt x="4805983" y="0"/>
                </a:lnTo>
                <a:lnTo>
                  <a:pt x="4805983" y="4204512"/>
                </a:lnTo>
                <a:lnTo>
                  <a:pt x="0" y="4204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6520118" y="1028700"/>
            <a:ext cx="739182" cy="178493"/>
          </a:xfrm>
          <a:custGeom>
            <a:avLst/>
            <a:gdLst/>
            <a:ahLst/>
            <a:cxnLst/>
            <a:rect r="r" b="b" t="t" l="l"/>
            <a:pathLst>
              <a:path h="178493" w="739182">
                <a:moveTo>
                  <a:pt x="0" y="0"/>
                </a:moveTo>
                <a:lnTo>
                  <a:pt x="739182" y="0"/>
                </a:lnTo>
                <a:lnTo>
                  <a:pt x="739182" y="178493"/>
                </a:lnTo>
                <a:lnTo>
                  <a:pt x="0" y="1784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AutoShape 8" id="8"/>
          <p:cNvSpPr/>
          <p:nvPr/>
        </p:nvSpPr>
        <p:spPr>
          <a:xfrm flipV="true">
            <a:off x="1028700" y="9258300"/>
            <a:ext cx="16230600" cy="0"/>
          </a:xfrm>
          <a:prstGeom prst="line">
            <a:avLst/>
          </a:prstGeom>
          <a:ln cap="rnd" w="19050">
            <a:solidFill>
              <a:srgbClr val="EFE4D2"/>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192069" y="5482907"/>
            <a:ext cx="4384137" cy="4804093"/>
            <a:chOff x="0" y="0"/>
            <a:chExt cx="1154670" cy="1265275"/>
          </a:xfrm>
        </p:grpSpPr>
        <p:sp>
          <p:nvSpPr>
            <p:cNvPr name="Freeform 3" id="3"/>
            <p:cNvSpPr/>
            <p:nvPr/>
          </p:nvSpPr>
          <p:spPr>
            <a:xfrm flipH="false" flipV="false" rot="0">
              <a:off x="0" y="0"/>
              <a:ext cx="1154670" cy="1265275"/>
            </a:xfrm>
            <a:custGeom>
              <a:avLst/>
              <a:gdLst/>
              <a:ahLst/>
              <a:cxnLst/>
              <a:rect r="r" b="b" t="t" l="l"/>
              <a:pathLst>
                <a:path h="1265275" w="1154670">
                  <a:moveTo>
                    <a:pt x="0" y="0"/>
                  </a:moveTo>
                  <a:lnTo>
                    <a:pt x="1154670" y="0"/>
                  </a:lnTo>
                  <a:lnTo>
                    <a:pt x="1154670" y="1265275"/>
                  </a:lnTo>
                  <a:lnTo>
                    <a:pt x="0" y="1265275"/>
                  </a:lnTo>
                  <a:close/>
                </a:path>
              </a:pathLst>
            </a:custGeom>
            <a:solidFill>
              <a:srgbClr val="233D4D"/>
            </a:solidFill>
          </p:spPr>
        </p:sp>
        <p:sp>
          <p:nvSpPr>
            <p:cNvPr name="TextBox 4" id="4"/>
            <p:cNvSpPr txBox="true"/>
            <p:nvPr/>
          </p:nvSpPr>
          <p:spPr>
            <a:xfrm>
              <a:off x="0" y="-38100"/>
              <a:ext cx="1154670" cy="1303375"/>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329452">
            <a:off x="-216252" y="-709671"/>
            <a:ext cx="6029905" cy="5275259"/>
          </a:xfrm>
          <a:custGeom>
            <a:avLst/>
            <a:gdLst/>
            <a:ahLst/>
            <a:cxnLst/>
            <a:rect r="r" b="b" t="t" l="l"/>
            <a:pathLst>
              <a:path h="5275259" w="6029905">
                <a:moveTo>
                  <a:pt x="0" y="0"/>
                </a:moveTo>
                <a:lnTo>
                  <a:pt x="6029905" y="0"/>
                </a:lnTo>
                <a:lnTo>
                  <a:pt x="6029905" y="5275260"/>
                </a:lnTo>
                <a:lnTo>
                  <a:pt x="0" y="5275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467853" y="1666792"/>
            <a:ext cx="6953415" cy="6953415"/>
            <a:chOff x="0" y="0"/>
            <a:chExt cx="812800" cy="812800"/>
          </a:xfrm>
        </p:grpSpPr>
        <p:sp>
          <p:nvSpPr>
            <p:cNvPr name="Freeform 7" id="7"/>
            <p:cNvSpPr/>
            <p:nvPr/>
          </p:nvSpPr>
          <p:spPr>
            <a:xfrm flipH="false" flipV="false" rot="0">
              <a:off x="0" y="0"/>
              <a:ext cx="812800" cy="812800"/>
            </a:xfrm>
            <a:custGeom>
              <a:avLst/>
              <a:gdLst/>
              <a:ahLst/>
              <a:cxnLst/>
              <a:rect r="r" b="b" t="t" l="l"/>
              <a:pathLst>
                <a:path h="812800" w="812800">
                  <a:moveTo>
                    <a:pt x="0" y="0"/>
                  </a:moveTo>
                  <a:lnTo>
                    <a:pt x="812800" y="0"/>
                  </a:lnTo>
                  <a:lnTo>
                    <a:pt x="812800" y="812800"/>
                  </a:lnTo>
                  <a:lnTo>
                    <a:pt x="0" y="812800"/>
                  </a:lnTo>
                  <a:close/>
                </a:path>
              </a:pathLst>
            </a:custGeom>
            <a:blipFill>
              <a:blip r:embed="rId4"/>
              <a:stretch>
                <a:fillRect l="-18376" t="0" r="-18376" b="0"/>
              </a:stretch>
            </a:blipFill>
          </p:spPr>
        </p:sp>
      </p:grpSp>
      <p:sp>
        <p:nvSpPr>
          <p:cNvPr name="AutoShape 8" id="8"/>
          <p:cNvSpPr/>
          <p:nvPr/>
        </p:nvSpPr>
        <p:spPr>
          <a:xfrm>
            <a:off x="3010069" y="9239250"/>
            <a:ext cx="13810078" cy="0"/>
          </a:xfrm>
          <a:prstGeom prst="line">
            <a:avLst/>
          </a:prstGeom>
          <a:ln cap="rnd" w="19050">
            <a:solidFill>
              <a:srgbClr val="954C2E"/>
            </a:solidFill>
            <a:prstDash val="solid"/>
            <a:headEnd type="none" len="sm" w="sm"/>
            <a:tailEnd type="none" len="sm" w="sm"/>
          </a:ln>
        </p:spPr>
      </p:sp>
      <p:sp>
        <p:nvSpPr>
          <p:cNvPr name="Freeform 9" id="9"/>
          <p:cNvSpPr/>
          <p:nvPr/>
        </p:nvSpPr>
        <p:spPr>
          <a:xfrm flipH="false" flipV="false" rot="0">
            <a:off x="16520118" y="1028700"/>
            <a:ext cx="739182" cy="178493"/>
          </a:xfrm>
          <a:custGeom>
            <a:avLst/>
            <a:gdLst/>
            <a:ahLst/>
            <a:cxnLst/>
            <a:rect r="r" b="b" t="t" l="l"/>
            <a:pathLst>
              <a:path h="178493" w="739182">
                <a:moveTo>
                  <a:pt x="0" y="0"/>
                </a:moveTo>
                <a:lnTo>
                  <a:pt x="739182" y="0"/>
                </a:lnTo>
                <a:lnTo>
                  <a:pt x="739182" y="178493"/>
                </a:lnTo>
                <a:lnTo>
                  <a:pt x="0" y="17849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p:nvPr/>
        </p:nvGrpSpPr>
        <p:grpSpPr>
          <a:xfrm rot="0">
            <a:off x="16523764" y="2735745"/>
            <a:ext cx="296383" cy="1575819"/>
            <a:chOff x="0" y="0"/>
            <a:chExt cx="78060" cy="415031"/>
          </a:xfrm>
        </p:grpSpPr>
        <p:sp>
          <p:nvSpPr>
            <p:cNvPr name="Freeform 11" id="11"/>
            <p:cNvSpPr/>
            <p:nvPr/>
          </p:nvSpPr>
          <p:spPr>
            <a:xfrm flipH="false" flipV="false" rot="0">
              <a:off x="0" y="0"/>
              <a:ext cx="78060" cy="415031"/>
            </a:xfrm>
            <a:custGeom>
              <a:avLst/>
              <a:gdLst/>
              <a:ahLst/>
              <a:cxnLst/>
              <a:rect r="r" b="b" t="t" l="l"/>
              <a:pathLst>
                <a:path h="415031" w="78060">
                  <a:moveTo>
                    <a:pt x="0" y="0"/>
                  </a:moveTo>
                  <a:lnTo>
                    <a:pt x="78060" y="0"/>
                  </a:lnTo>
                  <a:lnTo>
                    <a:pt x="78060" y="415031"/>
                  </a:lnTo>
                  <a:lnTo>
                    <a:pt x="0" y="415031"/>
                  </a:lnTo>
                  <a:close/>
                </a:path>
              </a:pathLst>
            </a:custGeom>
            <a:solidFill>
              <a:srgbClr val="233D4D"/>
            </a:solidFill>
          </p:spPr>
        </p:sp>
        <p:sp>
          <p:nvSpPr>
            <p:cNvPr name="TextBox 12" id="12"/>
            <p:cNvSpPr txBox="true"/>
            <p:nvPr/>
          </p:nvSpPr>
          <p:spPr>
            <a:xfrm>
              <a:off x="0" y="-38100"/>
              <a:ext cx="78060" cy="453131"/>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6052206" y="5834863"/>
            <a:ext cx="10583127" cy="2401977"/>
            <a:chOff x="0" y="0"/>
            <a:chExt cx="14110836" cy="3202636"/>
          </a:xfrm>
        </p:grpSpPr>
        <p:grpSp>
          <p:nvGrpSpPr>
            <p:cNvPr name="Group 14" id="14"/>
            <p:cNvGrpSpPr/>
            <p:nvPr/>
          </p:nvGrpSpPr>
          <p:grpSpPr>
            <a:xfrm rot="0">
              <a:off x="0" y="0"/>
              <a:ext cx="14110836" cy="3202636"/>
              <a:chOff x="0" y="0"/>
              <a:chExt cx="2787326" cy="632619"/>
            </a:xfrm>
          </p:grpSpPr>
          <p:sp>
            <p:nvSpPr>
              <p:cNvPr name="Freeform 15" id="15"/>
              <p:cNvSpPr/>
              <p:nvPr/>
            </p:nvSpPr>
            <p:spPr>
              <a:xfrm flipH="false" flipV="false" rot="0">
                <a:off x="0" y="0"/>
                <a:ext cx="2787326" cy="632619"/>
              </a:xfrm>
              <a:custGeom>
                <a:avLst/>
                <a:gdLst/>
                <a:ahLst/>
                <a:cxnLst/>
                <a:rect r="r" b="b" t="t" l="l"/>
                <a:pathLst>
                  <a:path h="632619" w="2787326">
                    <a:moveTo>
                      <a:pt x="0" y="0"/>
                    </a:moveTo>
                    <a:lnTo>
                      <a:pt x="2787326" y="0"/>
                    </a:lnTo>
                    <a:lnTo>
                      <a:pt x="2787326" y="632619"/>
                    </a:lnTo>
                    <a:lnTo>
                      <a:pt x="0" y="632619"/>
                    </a:lnTo>
                    <a:close/>
                  </a:path>
                </a:pathLst>
              </a:custGeom>
              <a:solidFill>
                <a:srgbClr val="EFE4D2"/>
              </a:solidFill>
            </p:spPr>
          </p:sp>
          <p:sp>
            <p:nvSpPr>
              <p:cNvPr name="TextBox 16" id="16"/>
              <p:cNvSpPr txBox="true"/>
              <p:nvPr/>
            </p:nvSpPr>
            <p:spPr>
              <a:xfrm>
                <a:off x="0" y="-38100"/>
                <a:ext cx="2787326" cy="670719"/>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612212" y="217344"/>
              <a:ext cx="7709976" cy="1151042"/>
            </a:xfrm>
            <a:prstGeom prst="rect">
              <a:avLst/>
            </a:prstGeom>
          </p:spPr>
          <p:txBody>
            <a:bodyPr anchor="t" rtlCol="false" tIns="0" lIns="0" bIns="0" rIns="0">
              <a:spAutoFit/>
            </a:bodyPr>
            <a:lstStyle/>
            <a:p>
              <a:pPr algn="l">
                <a:lnSpc>
                  <a:spcPts val="7280"/>
                </a:lnSpc>
              </a:pPr>
              <a:r>
                <a:rPr lang="en-US" sz="5200" b="true">
                  <a:solidFill>
                    <a:srgbClr val="131D4F"/>
                  </a:solidFill>
                  <a:latin typeface="Noto Serif Bold"/>
                  <a:ea typeface="Noto Serif Bold"/>
                  <a:cs typeface="Noto Serif Bold"/>
                  <a:sym typeface="Noto Serif Bold"/>
                </a:rPr>
                <a:t>Objective</a:t>
              </a:r>
            </a:p>
          </p:txBody>
        </p:sp>
        <p:sp>
          <p:nvSpPr>
            <p:cNvPr name="TextBox 18" id="18"/>
            <p:cNvSpPr txBox="true"/>
            <p:nvPr/>
          </p:nvSpPr>
          <p:spPr>
            <a:xfrm rot="0">
              <a:off x="705470" y="1633210"/>
              <a:ext cx="12453476" cy="929217"/>
            </a:xfrm>
            <a:prstGeom prst="rect">
              <a:avLst/>
            </a:prstGeom>
          </p:spPr>
          <p:txBody>
            <a:bodyPr anchor="t" rtlCol="false" tIns="0" lIns="0" bIns="0" rIns="0">
              <a:spAutoFit/>
            </a:bodyPr>
            <a:lstStyle/>
            <a:p>
              <a:pPr algn="l">
                <a:lnSpc>
                  <a:spcPts val="2800"/>
                </a:lnSpc>
              </a:pPr>
              <a:r>
                <a:rPr lang="en-US" sz="2000">
                  <a:solidFill>
                    <a:srgbClr val="254D70"/>
                  </a:solidFill>
                  <a:latin typeface="Roboto"/>
                  <a:ea typeface="Roboto"/>
                  <a:cs typeface="Roboto"/>
                  <a:sym typeface="Roboto"/>
                </a:rPr>
                <a:t>Tujuan analisis ini adalah untuk mengidentifikasi dan memahami faktor-faktor kunci yang mempengaruhi kepuasan kerja karyawan di perusahaan.</a:t>
              </a:r>
            </a:p>
          </p:txBody>
        </p:sp>
      </p:grpSp>
      <p:grpSp>
        <p:nvGrpSpPr>
          <p:cNvPr name="Group 19" id="19"/>
          <p:cNvGrpSpPr/>
          <p:nvPr/>
        </p:nvGrpSpPr>
        <p:grpSpPr>
          <a:xfrm rot="0">
            <a:off x="6052206" y="2195739"/>
            <a:ext cx="10583127" cy="3431928"/>
            <a:chOff x="0" y="0"/>
            <a:chExt cx="2787326" cy="903882"/>
          </a:xfrm>
        </p:grpSpPr>
        <p:sp>
          <p:nvSpPr>
            <p:cNvPr name="Freeform 20" id="20"/>
            <p:cNvSpPr/>
            <p:nvPr/>
          </p:nvSpPr>
          <p:spPr>
            <a:xfrm flipH="false" flipV="false" rot="0">
              <a:off x="0" y="0"/>
              <a:ext cx="2787326" cy="903882"/>
            </a:xfrm>
            <a:custGeom>
              <a:avLst/>
              <a:gdLst/>
              <a:ahLst/>
              <a:cxnLst/>
              <a:rect r="r" b="b" t="t" l="l"/>
              <a:pathLst>
                <a:path h="903882" w="2787326">
                  <a:moveTo>
                    <a:pt x="0" y="0"/>
                  </a:moveTo>
                  <a:lnTo>
                    <a:pt x="2787326" y="0"/>
                  </a:lnTo>
                  <a:lnTo>
                    <a:pt x="2787326" y="903882"/>
                  </a:lnTo>
                  <a:lnTo>
                    <a:pt x="0" y="903882"/>
                  </a:lnTo>
                  <a:close/>
                </a:path>
              </a:pathLst>
            </a:custGeom>
            <a:solidFill>
              <a:srgbClr val="EFE4D2"/>
            </a:solidFill>
          </p:spPr>
        </p:sp>
        <p:sp>
          <p:nvSpPr>
            <p:cNvPr name="TextBox 21" id="21"/>
            <p:cNvSpPr txBox="true"/>
            <p:nvPr/>
          </p:nvSpPr>
          <p:spPr>
            <a:xfrm>
              <a:off x="0" y="-38100"/>
              <a:ext cx="2787326" cy="94198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6511365" y="2334935"/>
            <a:ext cx="7495474" cy="887094"/>
          </a:xfrm>
          <a:prstGeom prst="rect">
            <a:avLst/>
          </a:prstGeom>
        </p:spPr>
        <p:txBody>
          <a:bodyPr anchor="t" rtlCol="false" tIns="0" lIns="0" bIns="0" rIns="0">
            <a:spAutoFit/>
          </a:bodyPr>
          <a:lstStyle/>
          <a:p>
            <a:pPr algn="l">
              <a:lnSpc>
                <a:spcPts val="7280"/>
              </a:lnSpc>
            </a:pPr>
            <a:r>
              <a:rPr lang="en-US" sz="5200" b="true">
                <a:solidFill>
                  <a:srgbClr val="131D4F"/>
                </a:solidFill>
                <a:latin typeface="Noto Serif Bold"/>
                <a:ea typeface="Noto Serif Bold"/>
                <a:cs typeface="Noto Serif Bold"/>
                <a:sym typeface="Noto Serif Bold"/>
              </a:rPr>
              <a:t>Problem Statement</a:t>
            </a:r>
          </a:p>
        </p:txBody>
      </p:sp>
      <p:sp>
        <p:nvSpPr>
          <p:cNvPr name="TextBox 23" id="23"/>
          <p:cNvSpPr txBox="true"/>
          <p:nvPr/>
        </p:nvSpPr>
        <p:spPr>
          <a:xfrm rot="0">
            <a:off x="6511365" y="3466505"/>
            <a:ext cx="9726134" cy="1768475"/>
          </a:xfrm>
          <a:prstGeom prst="rect">
            <a:avLst/>
          </a:prstGeom>
        </p:spPr>
        <p:txBody>
          <a:bodyPr anchor="t" rtlCol="false" tIns="0" lIns="0" bIns="0" rIns="0">
            <a:spAutoFit/>
          </a:bodyPr>
          <a:lstStyle/>
          <a:p>
            <a:pPr algn="l">
              <a:lnSpc>
                <a:spcPts val="2800"/>
              </a:lnSpc>
            </a:pPr>
            <a:r>
              <a:rPr lang="en-US" sz="2000">
                <a:solidFill>
                  <a:srgbClr val="254D70"/>
                </a:solidFill>
                <a:latin typeface="Roboto"/>
                <a:ea typeface="Roboto"/>
                <a:cs typeface="Roboto"/>
                <a:sym typeface="Roboto"/>
              </a:rPr>
              <a:t>Meskipun perusahaan telah berupaya menciptakan lingkungan kerja yang produktif dan suportif, terdapat variasi yang signifikan dalam tingkat kepuasan kerja karyawan di berbagai departemen, peran, beban kerja, dll. Rendahnya kepuasan kerja dapat berdampak pada penurunan produktivitas, peningkatan turnover, serta rendahnya keterlibatan karyawan.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78445" y="-50000"/>
            <a:ext cx="11609555" cy="10287000"/>
            <a:chOff x="0" y="0"/>
            <a:chExt cx="3057661" cy="2709333"/>
          </a:xfrm>
        </p:grpSpPr>
        <p:sp>
          <p:nvSpPr>
            <p:cNvPr name="Freeform 3" id="3"/>
            <p:cNvSpPr/>
            <p:nvPr/>
          </p:nvSpPr>
          <p:spPr>
            <a:xfrm flipH="false" flipV="false" rot="0">
              <a:off x="0" y="0"/>
              <a:ext cx="3057661" cy="2709333"/>
            </a:xfrm>
            <a:custGeom>
              <a:avLst/>
              <a:gdLst/>
              <a:ahLst/>
              <a:cxnLst/>
              <a:rect r="r" b="b" t="t" l="l"/>
              <a:pathLst>
                <a:path h="2709333" w="3057661">
                  <a:moveTo>
                    <a:pt x="0" y="0"/>
                  </a:moveTo>
                  <a:lnTo>
                    <a:pt x="3057661" y="0"/>
                  </a:lnTo>
                  <a:lnTo>
                    <a:pt x="3057661" y="2709333"/>
                  </a:lnTo>
                  <a:lnTo>
                    <a:pt x="0" y="2709333"/>
                  </a:lnTo>
                  <a:close/>
                </a:path>
              </a:pathLst>
            </a:custGeom>
            <a:solidFill>
              <a:srgbClr val="EFE4D2"/>
            </a:solidFill>
          </p:spPr>
        </p:sp>
        <p:sp>
          <p:nvSpPr>
            <p:cNvPr name="TextBox 4" id="4"/>
            <p:cNvSpPr txBox="true"/>
            <p:nvPr/>
          </p:nvSpPr>
          <p:spPr>
            <a:xfrm>
              <a:off x="0" y="-38100"/>
              <a:ext cx="3057661" cy="2747433"/>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flipV="true">
            <a:off x="1028700" y="9258300"/>
            <a:ext cx="16230600" cy="0"/>
          </a:xfrm>
          <a:prstGeom prst="line">
            <a:avLst/>
          </a:prstGeom>
          <a:ln cap="rnd" w="19050">
            <a:solidFill>
              <a:srgbClr val="954C2E"/>
            </a:solidFill>
            <a:prstDash val="solid"/>
            <a:headEnd type="none" len="sm" w="sm"/>
            <a:tailEnd type="none" len="sm" w="sm"/>
          </a:ln>
        </p:spPr>
      </p:sp>
      <p:grpSp>
        <p:nvGrpSpPr>
          <p:cNvPr name="Group 6" id="6"/>
          <p:cNvGrpSpPr/>
          <p:nvPr/>
        </p:nvGrpSpPr>
        <p:grpSpPr>
          <a:xfrm rot="0">
            <a:off x="1028700" y="1879772"/>
            <a:ext cx="5222308" cy="6427456"/>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2"/>
              <a:stretch>
                <a:fillRect l="-73695" t="0" r="-73695" b="0"/>
              </a:stretch>
            </a:blipFill>
          </p:spPr>
        </p:sp>
      </p:grpSp>
      <p:sp>
        <p:nvSpPr>
          <p:cNvPr name="Freeform 8" id="8"/>
          <p:cNvSpPr/>
          <p:nvPr/>
        </p:nvSpPr>
        <p:spPr>
          <a:xfrm flipH="false" flipV="false" rot="0">
            <a:off x="7739190" y="3526630"/>
            <a:ext cx="9017928" cy="5637764"/>
          </a:xfrm>
          <a:custGeom>
            <a:avLst/>
            <a:gdLst/>
            <a:ahLst/>
            <a:cxnLst/>
            <a:rect r="r" b="b" t="t" l="l"/>
            <a:pathLst>
              <a:path h="5637764" w="9017928">
                <a:moveTo>
                  <a:pt x="0" y="0"/>
                </a:moveTo>
                <a:lnTo>
                  <a:pt x="9017928" y="0"/>
                </a:lnTo>
                <a:lnTo>
                  <a:pt x="9017928" y="5637764"/>
                </a:lnTo>
                <a:lnTo>
                  <a:pt x="0" y="5637764"/>
                </a:lnTo>
                <a:lnTo>
                  <a:pt x="0" y="0"/>
                </a:lnTo>
                <a:close/>
              </a:path>
            </a:pathLst>
          </a:custGeom>
          <a:blipFill>
            <a:blip r:embed="rId3"/>
            <a:stretch>
              <a:fillRect l="0" t="0" r="0" b="0"/>
            </a:stretch>
          </a:blipFill>
        </p:spPr>
      </p:sp>
      <p:sp>
        <p:nvSpPr>
          <p:cNvPr name="TextBox 9" id="9"/>
          <p:cNvSpPr txBox="true"/>
          <p:nvPr/>
        </p:nvSpPr>
        <p:spPr>
          <a:xfrm rot="0">
            <a:off x="7739190" y="348615"/>
            <a:ext cx="9360025" cy="1226820"/>
          </a:xfrm>
          <a:prstGeom prst="rect">
            <a:avLst/>
          </a:prstGeom>
        </p:spPr>
        <p:txBody>
          <a:bodyPr anchor="t" rtlCol="false" tIns="0" lIns="0" bIns="0" rIns="0">
            <a:spAutoFit/>
          </a:bodyPr>
          <a:lstStyle/>
          <a:p>
            <a:pPr algn="l">
              <a:lnSpc>
                <a:spcPts val="10080"/>
              </a:lnSpc>
            </a:pPr>
            <a:r>
              <a:rPr lang="en-US" sz="7200" b="true">
                <a:solidFill>
                  <a:srgbClr val="131D4F"/>
                </a:solidFill>
                <a:latin typeface="Noto Serif Bold"/>
                <a:ea typeface="Noto Serif Bold"/>
                <a:cs typeface="Noto Serif Bold"/>
                <a:sym typeface="Noto Serif Bold"/>
              </a:rPr>
              <a:t>Data Understanding</a:t>
            </a:r>
          </a:p>
        </p:txBody>
      </p:sp>
      <p:grpSp>
        <p:nvGrpSpPr>
          <p:cNvPr name="Group 10" id="10"/>
          <p:cNvGrpSpPr/>
          <p:nvPr/>
        </p:nvGrpSpPr>
        <p:grpSpPr>
          <a:xfrm rot="0">
            <a:off x="7739190" y="1879772"/>
            <a:ext cx="6369542" cy="852371"/>
            <a:chOff x="0" y="0"/>
            <a:chExt cx="8492722" cy="1136495"/>
          </a:xfrm>
        </p:grpSpPr>
        <p:grpSp>
          <p:nvGrpSpPr>
            <p:cNvPr name="Group 11" id="11"/>
            <p:cNvGrpSpPr/>
            <p:nvPr/>
          </p:nvGrpSpPr>
          <p:grpSpPr>
            <a:xfrm rot="0">
              <a:off x="0" y="64465"/>
              <a:ext cx="285411" cy="295249"/>
              <a:chOff x="0" y="0"/>
              <a:chExt cx="785715" cy="812800"/>
            </a:xfrm>
          </p:grpSpPr>
          <p:sp>
            <p:nvSpPr>
              <p:cNvPr name="Freeform 12" id="12"/>
              <p:cNvSpPr/>
              <p:nvPr/>
            </p:nvSpPr>
            <p:spPr>
              <a:xfrm flipH="false" flipV="false" rot="0">
                <a:off x="0" y="0"/>
                <a:ext cx="785715" cy="812800"/>
              </a:xfrm>
              <a:custGeom>
                <a:avLst/>
                <a:gdLst/>
                <a:ahLst/>
                <a:cxnLst/>
                <a:rect r="r" b="b" t="t" l="l"/>
                <a:pathLst>
                  <a:path h="812800" w="785715">
                    <a:moveTo>
                      <a:pt x="392857" y="0"/>
                    </a:moveTo>
                    <a:cubicBezTo>
                      <a:pt x="175888" y="0"/>
                      <a:pt x="0" y="181951"/>
                      <a:pt x="0" y="406400"/>
                    </a:cubicBezTo>
                    <a:cubicBezTo>
                      <a:pt x="0" y="630849"/>
                      <a:pt x="175888" y="812800"/>
                      <a:pt x="392857" y="812800"/>
                    </a:cubicBezTo>
                    <a:cubicBezTo>
                      <a:pt x="609827" y="812800"/>
                      <a:pt x="785715" y="630849"/>
                      <a:pt x="785715" y="406400"/>
                    </a:cubicBezTo>
                    <a:cubicBezTo>
                      <a:pt x="785715" y="181951"/>
                      <a:pt x="609827" y="0"/>
                      <a:pt x="392857" y="0"/>
                    </a:cubicBezTo>
                    <a:close/>
                  </a:path>
                </a:pathLst>
              </a:custGeom>
              <a:solidFill>
                <a:srgbClr val="233D4D"/>
              </a:solidFill>
            </p:spPr>
          </p:sp>
          <p:sp>
            <p:nvSpPr>
              <p:cNvPr name="TextBox 13" id="13"/>
              <p:cNvSpPr txBox="true"/>
              <p:nvPr/>
            </p:nvSpPr>
            <p:spPr>
              <a:xfrm>
                <a:off x="73661" y="38100"/>
                <a:ext cx="638393" cy="6985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0" y="776781"/>
              <a:ext cx="285411" cy="295249"/>
              <a:chOff x="0" y="0"/>
              <a:chExt cx="785715" cy="812800"/>
            </a:xfrm>
          </p:grpSpPr>
          <p:sp>
            <p:nvSpPr>
              <p:cNvPr name="Freeform 15" id="15"/>
              <p:cNvSpPr/>
              <p:nvPr/>
            </p:nvSpPr>
            <p:spPr>
              <a:xfrm flipH="false" flipV="false" rot="0">
                <a:off x="0" y="0"/>
                <a:ext cx="785715" cy="812800"/>
              </a:xfrm>
              <a:custGeom>
                <a:avLst/>
                <a:gdLst/>
                <a:ahLst/>
                <a:cxnLst/>
                <a:rect r="r" b="b" t="t" l="l"/>
                <a:pathLst>
                  <a:path h="812800" w="785715">
                    <a:moveTo>
                      <a:pt x="392857" y="0"/>
                    </a:moveTo>
                    <a:cubicBezTo>
                      <a:pt x="175888" y="0"/>
                      <a:pt x="0" y="181951"/>
                      <a:pt x="0" y="406400"/>
                    </a:cubicBezTo>
                    <a:cubicBezTo>
                      <a:pt x="0" y="630849"/>
                      <a:pt x="175888" y="812800"/>
                      <a:pt x="392857" y="812800"/>
                    </a:cubicBezTo>
                    <a:cubicBezTo>
                      <a:pt x="609827" y="812800"/>
                      <a:pt x="785715" y="630849"/>
                      <a:pt x="785715" y="406400"/>
                    </a:cubicBezTo>
                    <a:cubicBezTo>
                      <a:pt x="785715" y="181951"/>
                      <a:pt x="609827" y="0"/>
                      <a:pt x="392857" y="0"/>
                    </a:cubicBezTo>
                    <a:close/>
                  </a:path>
                </a:pathLst>
              </a:custGeom>
              <a:solidFill>
                <a:srgbClr val="233D4D"/>
              </a:solidFill>
            </p:spPr>
          </p:sp>
          <p:sp>
            <p:nvSpPr>
              <p:cNvPr name="TextBox 16" id="16"/>
              <p:cNvSpPr txBox="true"/>
              <p:nvPr/>
            </p:nvSpPr>
            <p:spPr>
              <a:xfrm>
                <a:off x="73661" y="38100"/>
                <a:ext cx="638393" cy="6985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518670" y="-47625"/>
              <a:ext cx="7974052" cy="471805"/>
            </a:xfrm>
            <a:prstGeom prst="rect">
              <a:avLst/>
            </a:prstGeom>
          </p:spPr>
          <p:txBody>
            <a:bodyPr anchor="t" rtlCol="false" tIns="0" lIns="0" bIns="0" rIns="0">
              <a:spAutoFit/>
            </a:bodyPr>
            <a:lstStyle/>
            <a:p>
              <a:pPr algn="l">
                <a:lnSpc>
                  <a:spcPts val="2940"/>
                </a:lnSpc>
              </a:pPr>
              <a:r>
                <a:rPr lang="en-US" sz="2100" b="true">
                  <a:solidFill>
                    <a:srgbClr val="254D70"/>
                  </a:solidFill>
                  <a:latin typeface="Roboto Bold"/>
                  <a:ea typeface="Roboto Bold"/>
                  <a:cs typeface="Roboto Bold"/>
                  <a:sym typeface="Roboto Bold"/>
                </a:rPr>
                <a:t>Nama Dataset: </a:t>
              </a:r>
              <a:r>
                <a:rPr lang="en-US" sz="2100">
                  <a:solidFill>
                    <a:srgbClr val="254D70"/>
                  </a:solidFill>
                  <a:latin typeface="Roboto"/>
                  <a:ea typeface="Roboto"/>
                  <a:cs typeface="Roboto"/>
                  <a:sym typeface="Roboto"/>
                </a:rPr>
                <a:t>assignment_employee_survey</a:t>
              </a:r>
            </a:p>
          </p:txBody>
        </p:sp>
        <p:sp>
          <p:nvSpPr>
            <p:cNvPr name="TextBox 18" id="18"/>
            <p:cNvSpPr txBox="true"/>
            <p:nvPr/>
          </p:nvSpPr>
          <p:spPr>
            <a:xfrm rot="0">
              <a:off x="518670" y="664690"/>
              <a:ext cx="7974052" cy="471805"/>
            </a:xfrm>
            <a:prstGeom prst="rect">
              <a:avLst/>
            </a:prstGeom>
          </p:spPr>
          <p:txBody>
            <a:bodyPr anchor="t" rtlCol="false" tIns="0" lIns="0" bIns="0" rIns="0">
              <a:spAutoFit/>
            </a:bodyPr>
            <a:lstStyle/>
            <a:p>
              <a:pPr algn="l">
                <a:lnSpc>
                  <a:spcPts val="2940"/>
                </a:lnSpc>
              </a:pPr>
              <a:r>
                <a:rPr lang="en-US" sz="2100" b="true">
                  <a:solidFill>
                    <a:srgbClr val="254D70"/>
                  </a:solidFill>
                  <a:latin typeface="Roboto Bold"/>
                  <a:ea typeface="Roboto Bold"/>
                  <a:cs typeface="Roboto Bold"/>
                  <a:sym typeface="Roboto Bold"/>
                </a:rPr>
                <a:t>Jumlah Data:  </a:t>
              </a:r>
              <a:r>
                <a:rPr lang="en-US" sz="2100">
                  <a:solidFill>
                    <a:srgbClr val="254D70"/>
                  </a:solidFill>
                  <a:latin typeface="Roboto"/>
                  <a:ea typeface="Roboto"/>
                  <a:cs typeface="Roboto"/>
                  <a:sym typeface="Roboto"/>
                </a:rPr>
                <a:t>2766 rows dan 23 column</a:t>
              </a:r>
            </a:p>
          </p:txBody>
        </p:sp>
      </p:grpSp>
      <p:grpSp>
        <p:nvGrpSpPr>
          <p:cNvPr name="Group 19" id="19"/>
          <p:cNvGrpSpPr/>
          <p:nvPr/>
        </p:nvGrpSpPr>
        <p:grpSpPr>
          <a:xfrm rot="0">
            <a:off x="7739190" y="2952044"/>
            <a:ext cx="214058" cy="221437"/>
            <a:chOff x="0" y="0"/>
            <a:chExt cx="785715" cy="812800"/>
          </a:xfrm>
        </p:grpSpPr>
        <p:sp>
          <p:nvSpPr>
            <p:cNvPr name="Freeform 20" id="20"/>
            <p:cNvSpPr/>
            <p:nvPr/>
          </p:nvSpPr>
          <p:spPr>
            <a:xfrm flipH="false" flipV="false" rot="0">
              <a:off x="0" y="0"/>
              <a:ext cx="785715" cy="812800"/>
            </a:xfrm>
            <a:custGeom>
              <a:avLst/>
              <a:gdLst/>
              <a:ahLst/>
              <a:cxnLst/>
              <a:rect r="r" b="b" t="t" l="l"/>
              <a:pathLst>
                <a:path h="812800" w="785715">
                  <a:moveTo>
                    <a:pt x="392857" y="0"/>
                  </a:moveTo>
                  <a:cubicBezTo>
                    <a:pt x="175888" y="0"/>
                    <a:pt x="0" y="181951"/>
                    <a:pt x="0" y="406400"/>
                  </a:cubicBezTo>
                  <a:cubicBezTo>
                    <a:pt x="0" y="630849"/>
                    <a:pt x="175888" y="812800"/>
                    <a:pt x="392857" y="812800"/>
                  </a:cubicBezTo>
                  <a:cubicBezTo>
                    <a:pt x="609827" y="812800"/>
                    <a:pt x="785715" y="630849"/>
                    <a:pt x="785715" y="406400"/>
                  </a:cubicBezTo>
                  <a:cubicBezTo>
                    <a:pt x="785715" y="181951"/>
                    <a:pt x="609827" y="0"/>
                    <a:pt x="392857" y="0"/>
                  </a:cubicBezTo>
                  <a:close/>
                </a:path>
              </a:pathLst>
            </a:custGeom>
            <a:solidFill>
              <a:srgbClr val="233D4D"/>
            </a:solidFill>
          </p:spPr>
        </p:sp>
        <p:sp>
          <p:nvSpPr>
            <p:cNvPr name="TextBox 21" id="21"/>
            <p:cNvSpPr txBox="true"/>
            <p:nvPr/>
          </p:nvSpPr>
          <p:spPr>
            <a:xfrm>
              <a:off x="73661" y="38100"/>
              <a:ext cx="638393" cy="698500"/>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8128193" y="2856070"/>
            <a:ext cx="5980539" cy="365760"/>
          </a:xfrm>
          <a:prstGeom prst="rect">
            <a:avLst/>
          </a:prstGeom>
        </p:spPr>
        <p:txBody>
          <a:bodyPr anchor="t" rtlCol="false" tIns="0" lIns="0" bIns="0" rIns="0">
            <a:spAutoFit/>
          </a:bodyPr>
          <a:lstStyle/>
          <a:p>
            <a:pPr algn="l">
              <a:lnSpc>
                <a:spcPts val="2940"/>
              </a:lnSpc>
            </a:pPr>
            <a:r>
              <a:rPr lang="en-US" sz="2100" b="true">
                <a:solidFill>
                  <a:srgbClr val="254D70"/>
                </a:solidFill>
                <a:latin typeface="Roboto Bold"/>
                <a:ea typeface="Roboto Bold"/>
                <a:cs typeface="Roboto Bold"/>
                <a:sym typeface="Roboto Bold"/>
              </a:rPr>
              <a:t>Deskripsi kolom</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678445" y="-50000"/>
            <a:ext cx="11609555" cy="10287000"/>
            <a:chOff x="0" y="0"/>
            <a:chExt cx="3057661" cy="2709333"/>
          </a:xfrm>
        </p:grpSpPr>
        <p:sp>
          <p:nvSpPr>
            <p:cNvPr name="Freeform 3" id="3"/>
            <p:cNvSpPr/>
            <p:nvPr/>
          </p:nvSpPr>
          <p:spPr>
            <a:xfrm flipH="false" flipV="false" rot="0">
              <a:off x="0" y="0"/>
              <a:ext cx="3057661" cy="2709333"/>
            </a:xfrm>
            <a:custGeom>
              <a:avLst/>
              <a:gdLst/>
              <a:ahLst/>
              <a:cxnLst/>
              <a:rect r="r" b="b" t="t" l="l"/>
              <a:pathLst>
                <a:path h="2709333" w="3057661">
                  <a:moveTo>
                    <a:pt x="0" y="0"/>
                  </a:moveTo>
                  <a:lnTo>
                    <a:pt x="3057661" y="0"/>
                  </a:lnTo>
                  <a:lnTo>
                    <a:pt x="3057661" y="2709333"/>
                  </a:lnTo>
                  <a:lnTo>
                    <a:pt x="0" y="2709333"/>
                  </a:lnTo>
                  <a:close/>
                </a:path>
              </a:pathLst>
            </a:custGeom>
            <a:solidFill>
              <a:srgbClr val="EFE4D2"/>
            </a:solidFill>
          </p:spPr>
        </p:sp>
        <p:sp>
          <p:nvSpPr>
            <p:cNvPr name="TextBox 4" id="4"/>
            <p:cNvSpPr txBox="true"/>
            <p:nvPr/>
          </p:nvSpPr>
          <p:spPr>
            <a:xfrm>
              <a:off x="0" y="-38100"/>
              <a:ext cx="3057661" cy="2747433"/>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flipV="true">
            <a:off x="1028700" y="9258300"/>
            <a:ext cx="16230600" cy="0"/>
          </a:xfrm>
          <a:prstGeom prst="line">
            <a:avLst/>
          </a:prstGeom>
          <a:ln cap="rnd" w="19050">
            <a:solidFill>
              <a:srgbClr val="954C2E"/>
            </a:solidFill>
            <a:prstDash val="solid"/>
            <a:headEnd type="none" len="sm" w="sm"/>
            <a:tailEnd type="none" len="sm" w="sm"/>
          </a:ln>
        </p:spPr>
      </p:sp>
      <p:grpSp>
        <p:nvGrpSpPr>
          <p:cNvPr name="Group 6" id="6"/>
          <p:cNvGrpSpPr/>
          <p:nvPr/>
        </p:nvGrpSpPr>
        <p:grpSpPr>
          <a:xfrm rot="0">
            <a:off x="1028700" y="1879772"/>
            <a:ext cx="5222308" cy="6427456"/>
            <a:chOff x="0" y="0"/>
            <a:chExt cx="660400" cy="812800"/>
          </a:xfrm>
        </p:grpSpPr>
        <p:sp>
          <p:nvSpPr>
            <p:cNvPr name="Freeform 7" id="7"/>
            <p:cNvSpPr/>
            <p:nvPr/>
          </p:nvSpPr>
          <p:spPr>
            <a:xfrm flipH="false" flipV="false" rot="0">
              <a:off x="0" y="0"/>
              <a:ext cx="660400" cy="812800"/>
            </a:xfrm>
            <a:custGeom>
              <a:avLst/>
              <a:gdLst/>
              <a:ahLst/>
              <a:cxnLst/>
              <a:rect r="r" b="b" t="t" l="l"/>
              <a:pathLst>
                <a:path h="8128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28502"/>
                  </a:cubicBezTo>
                  <a:lnTo>
                    <a:pt x="660400" y="812800"/>
                  </a:lnTo>
                  <a:lnTo>
                    <a:pt x="0" y="812800"/>
                  </a:lnTo>
                  <a:lnTo>
                    <a:pt x="0" y="328861"/>
                  </a:lnTo>
                  <a:cubicBezTo>
                    <a:pt x="1782" y="185660"/>
                    <a:pt x="93019" y="64045"/>
                    <a:pt x="220252" y="19070"/>
                  </a:cubicBezTo>
                  <a:close/>
                </a:path>
              </a:pathLst>
            </a:custGeom>
            <a:blipFill>
              <a:blip r:embed="rId2"/>
              <a:stretch>
                <a:fillRect l="-73695" t="0" r="-73695" b="0"/>
              </a:stretch>
            </a:blipFill>
          </p:spPr>
        </p:sp>
      </p:grpSp>
      <p:sp>
        <p:nvSpPr>
          <p:cNvPr name="Freeform 8" id="8"/>
          <p:cNvSpPr/>
          <p:nvPr/>
        </p:nvSpPr>
        <p:spPr>
          <a:xfrm flipH="false" flipV="false" rot="0">
            <a:off x="7405238" y="1879772"/>
            <a:ext cx="10027930" cy="6731793"/>
          </a:xfrm>
          <a:custGeom>
            <a:avLst/>
            <a:gdLst/>
            <a:ahLst/>
            <a:cxnLst/>
            <a:rect r="r" b="b" t="t" l="l"/>
            <a:pathLst>
              <a:path h="6731793" w="10027930">
                <a:moveTo>
                  <a:pt x="0" y="0"/>
                </a:moveTo>
                <a:lnTo>
                  <a:pt x="10027930" y="0"/>
                </a:lnTo>
                <a:lnTo>
                  <a:pt x="10027930" y="6731793"/>
                </a:lnTo>
                <a:lnTo>
                  <a:pt x="0" y="6731793"/>
                </a:lnTo>
                <a:lnTo>
                  <a:pt x="0" y="0"/>
                </a:lnTo>
                <a:close/>
              </a:path>
            </a:pathLst>
          </a:custGeom>
          <a:blipFill>
            <a:blip r:embed="rId3"/>
            <a:stretch>
              <a:fillRect l="0" t="0" r="0" b="0"/>
            </a:stretch>
          </a:blipFill>
        </p:spPr>
      </p:sp>
      <p:sp>
        <p:nvSpPr>
          <p:cNvPr name="TextBox 9" id="9"/>
          <p:cNvSpPr txBox="true"/>
          <p:nvPr/>
        </p:nvSpPr>
        <p:spPr>
          <a:xfrm rot="0">
            <a:off x="7739190" y="348615"/>
            <a:ext cx="9360025" cy="1226820"/>
          </a:xfrm>
          <a:prstGeom prst="rect">
            <a:avLst/>
          </a:prstGeom>
        </p:spPr>
        <p:txBody>
          <a:bodyPr anchor="t" rtlCol="false" tIns="0" lIns="0" bIns="0" rIns="0">
            <a:spAutoFit/>
          </a:bodyPr>
          <a:lstStyle/>
          <a:p>
            <a:pPr algn="l">
              <a:lnSpc>
                <a:spcPts val="10080"/>
              </a:lnSpc>
            </a:pPr>
            <a:r>
              <a:rPr lang="en-US" sz="7200" b="true">
                <a:solidFill>
                  <a:srgbClr val="131D4F"/>
                </a:solidFill>
                <a:latin typeface="Noto Serif Bold"/>
                <a:ea typeface="Noto Serif Bold"/>
                <a:cs typeface="Noto Serif Bold"/>
                <a:sym typeface="Noto Serif Bold"/>
              </a:rPr>
              <a:t>Data Understanding</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329452">
            <a:off x="-216252" y="-709671"/>
            <a:ext cx="6029905" cy="5275259"/>
          </a:xfrm>
          <a:custGeom>
            <a:avLst/>
            <a:gdLst/>
            <a:ahLst/>
            <a:cxnLst/>
            <a:rect r="r" b="b" t="t" l="l"/>
            <a:pathLst>
              <a:path h="5275259" w="6029905">
                <a:moveTo>
                  <a:pt x="0" y="0"/>
                </a:moveTo>
                <a:lnTo>
                  <a:pt x="6029905" y="0"/>
                </a:lnTo>
                <a:lnTo>
                  <a:pt x="6029905" y="5275260"/>
                </a:lnTo>
                <a:lnTo>
                  <a:pt x="0" y="52752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248820" y="1306038"/>
            <a:ext cx="1545003" cy="7370785"/>
            <a:chOff x="0" y="0"/>
            <a:chExt cx="406914" cy="1941277"/>
          </a:xfrm>
        </p:grpSpPr>
        <p:sp>
          <p:nvSpPr>
            <p:cNvPr name="Freeform 4" id="4"/>
            <p:cNvSpPr/>
            <p:nvPr/>
          </p:nvSpPr>
          <p:spPr>
            <a:xfrm flipH="false" flipV="false" rot="0">
              <a:off x="0" y="0"/>
              <a:ext cx="406914" cy="1941277"/>
            </a:xfrm>
            <a:custGeom>
              <a:avLst/>
              <a:gdLst/>
              <a:ahLst/>
              <a:cxnLst/>
              <a:rect r="r" b="b" t="t" l="l"/>
              <a:pathLst>
                <a:path h="1941277" w="406914">
                  <a:moveTo>
                    <a:pt x="0" y="0"/>
                  </a:moveTo>
                  <a:lnTo>
                    <a:pt x="406914" y="0"/>
                  </a:lnTo>
                  <a:lnTo>
                    <a:pt x="406914" y="1941277"/>
                  </a:lnTo>
                  <a:lnTo>
                    <a:pt x="0" y="1941277"/>
                  </a:lnTo>
                  <a:close/>
                </a:path>
              </a:pathLst>
            </a:custGeom>
            <a:solidFill>
              <a:srgbClr val="954C2E"/>
            </a:solidFill>
          </p:spPr>
        </p:sp>
        <p:sp>
          <p:nvSpPr>
            <p:cNvPr name="TextBox 5" id="5"/>
            <p:cNvSpPr txBox="true"/>
            <p:nvPr/>
          </p:nvSpPr>
          <p:spPr>
            <a:xfrm>
              <a:off x="0" y="-38100"/>
              <a:ext cx="406914" cy="1979377"/>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2793823" y="1306038"/>
            <a:ext cx="12292579" cy="7366033"/>
            <a:chOff x="0" y="0"/>
            <a:chExt cx="3237552" cy="1940025"/>
          </a:xfrm>
        </p:grpSpPr>
        <p:sp>
          <p:nvSpPr>
            <p:cNvPr name="Freeform 7" id="7"/>
            <p:cNvSpPr/>
            <p:nvPr/>
          </p:nvSpPr>
          <p:spPr>
            <a:xfrm flipH="false" flipV="false" rot="0">
              <a:off x="0" y="0"/>
              <a:ext cx="3237552" cy="1940025"/>
            </a:xfrm>
            <a:custGeom>
              <a:avLst/>
              <a:gdLst/>
              <a:ahLst/>
              <a:cxnLst/>
              <a:rect r="r" b="b" t="t" l="l"/>
              <a:pathLst>
                <a:path h="1940025" w="3237552">
                  <a:moveTo>
                    <a:pt x="0" y="0"/>
                  </a:moveTo>
                  <a:lnTo>
                    <a:pt x="3237552" y="0"/>
                  </a:lnTo>
                  <a:lnTo>
                    <a:pt x="3237552" y="1940025"/>
                  </a:lnTo>
                  <a:lnTo>
                    <a:pt x="0" y="1940025"/>
                  </a:lnTo>
                  <a:close/>
                </a:path>
              </a:pathLst>
            </a:custGeom>
            <a:solidFill>
              <a:srgbClr val="EFE4D2"/>
            </a:solidFill>
          </p:spPr>
        </p:sp>
        <p:sp>
          <p:nvSpPr>
            <p:cNvPr name="TextBox 8" id="8"/>
            <p:cNvSpPr txBox="true"/>
            <p:nvPr/>
          </p:nvSpPr>
          <p:spPr>
            <a:xfrm>
              <a:off x="0" y="-38100"/>
              <a:ext cx="3237552" cy="1978125"/>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flipV="true">
            <a:off x="1028700" y="9258300"/>
            <a:ext cx="16230600" cy="0"/>
          </a:xfrm>
          <a:prstGeom prst="line">
            <a:avLst/>
          </a:prstGeom>
          <a:ln cap="rnd" w="19050">
            <a:solidFill>
              <a:srgbClr val="954C2E"/>
            </a:solidFill>
            <a:prstDash val="solid"/>
            <a:headEnd type="none" len="sm" w="sm"/>
            <a:tailEnd type="none" len="sm" w="sm"/>
          </a:ln>
        </p:spPr>
      </p:sp>
      <p:sp>
        <p:nvSpPr>
          <p:cNvPr name="Freeform 10" id="10"/>
          <p:cNvSpPr/>
          <p:nvPr/>
        </p:nvSpPr>
        <p:spPr>
          <a:xfrm flipH="false" flipV="false" rot="0">
            <a:off x="16520118" y="1028700"/>
            <a:ext cx="739182" cy="178493"/>
          </a:xfrm>
          <a:custGeom>
            <a:avLst/>
            <a:gdLst/>
            <a:ahLst/>
            <a:cxnLst/>
            <a:rect r="r" b="b" t="t" l="l"/>
            <a:pathLst>
              <a:path h="178493" w="739182">
                <a:moveTo>
                  <a:pt x="0" y="0"/>
                </a:moveTo>
                <a:lnTo>
                  <a:pt x="739182" y="0"/>
                </a:lnTo>
                <a:lnTo>
                  <a:pt x="739182" y="178493"/>
                </a:lnTo>
                <a:lnTo>
                  <a:pt x="0" y="17849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3181143" y="1483660"/>
            <a:ext cx="3086100" cy="2766392"/>
            <a:chOff x="0" y="0"/>
            <a:chExt cx="812800" cy="728597"/>
          </a:xfrm>
        </p:grpSpPr>
        <p:sp>
          <p:nvSpPr>
            <p:cNvPr name="Freeform 12" id="12"/>
            <p:cNvSpPr/>
            <p:nvPr/>
          </p:nvSpPr>
          <p:spPr>
            <a:xfrm flipH="false" flipV="false" rot="0">
              <a:off x="0" y="0"/>
              <a:ext cx="812800" cy="728597"/>
            </a:xfrm>
            <a:custGeom>
              <a:avLst/>
              <a:gdLst/>
              <a:ahLst/>
              <a:cxnLst/>
              <a:rect r="r" b="b" t="t" l="l"/>
              <a:pathLst>
                <a:path h="728597" w="812800">
                  <a:moveTo>
                    <a:pt x="0" y="0"/>
                  </a:moveTo>
                  <a:lnTo>
                    <a:pt x="812800" y="0"/>
                  </a:lnTo>
                  <a:lnTo>
                    <a:pt x="812800" y="728597"/>
                  </a:lnTo>
                  <a:lnTo>
                    <a:pt x="0" y="728597"/>
                  </a:lnTo>
                  <a:close/>
                </a:path>
              </a:pathLst>
            </a:custGeom>
            <a:solidFill>
              <a:srgbClr val="000000">
                <a:alpha val="0"/>
              </a:srgbClr>
            </a:solidFill>
            <a:ln w="38100" cap="sq">
              <a:solidFill>
                <a:srgbClr val="954C2E"/>
              </a:solidFill>
              <a:prstDash val="solid"/>
              <a:miter/>
            </a:ln>
          </p:spPr>
        </p:sp>
        <p:sp>
          <p:nvSpPr>
            <p:cNvPr name="TextBox 13" id="13"/>
            <p:cNvSpPr txBox="true"/>
            <p:nvPr/>
          </p:nvSpPr>
          <p:spPr>
            <a:xfrm>
              <a:off x="0" y="-38100"/>
              <a:ext cx="812800" cy="766697"/>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7315098" y="1483660"/>
            <a:ext cx="6150184" cy="2766392"/>
            <a:chOff x="0" y="0"/>
            <a:chExt cx="1619802" cy="728597"/>
          </a:xfrm>
        </p:grpSpPr>
        <p:sp>
          <p:nvSpPr>
            <p:cNvPr name="Freeform 15" id="15"/>
            <p:cNvSpPr/>
            <p:nvPr/>
          </p:nvSpPr>
          <p:spPr>
            <a:xfrm flipH="false" flipV="false" rot="0">
              <a:off x="0" y="0"/>
              <a:ext cx="1619802" cy="728597"/>
            </a:xfrm>
            <a:custGeom>
              <a:avLst/>
              <a:gdLst/>
              <a:ahLst/>
              <a:cxnLst/>
              <a:rect r="r" b="b" t="t" l="l"/>
              <a:pathLst>
                <a:path h="728597" w="1619802">
                  <a:moveTo>
                    <a:pt x="0" y="0"/>
                  </a:moveTo>
                  <a:lnTo>
                    <a:pt x="1619802" y="0"/>
                  </a:lnTo>
                  <a:lnTo>
                    <a:pt x="1619802" y="728597"/>
                  </a:lnTo>
                  <a:lnTo>
                    <a:pt x="0" y="728597"/>
                  </a:lnTo>
                  <a:close/>
                </a:path>
              </a:pathLst>
            </a:custGeom>
            <a:solidFill>
              <a:srgbClr val="000000">
                <a:alpha val="0"/>
              </a:srgbClr>
            </a:solidFill>
            <a:ln w="38100" cap="sq">
              <a:solidFill>
                <a:srgbClr val="954C2E"/>
              </a:solidFill>
              <a:prstDash val="solid"/>
              <a:miter/>
            </a:ln>
          </p:spPr>
        </p:sp>
        <p:sp>
          <p:nvSpPr>
            <p:cNvPr name="TextBox 16" id="16"/>
            <p:cNvSpPr txBox="true"/>
            <p:nvPr/>
          </p:nvSpPr>
          <p:spPr>
            <a:xfrm>
              <a:off x="0" y="-38100"/>
              <a:ext cx="1619802" cy="766697"/>
            </a:xfrm>
            <a:prstGeom prst="rect">
              <a:avLst/>
            </a:prstGeom>
          </p:spPr>
          <p:txBody>
            <a:bodyPr anchor="ctr" rtlCol="false" tIns="50800" lIns="50800" bIns="50800" rIns="50800"/>
            <a:lstStyle/>
            <a:p>
              <a:pPr algn="ctr">
                <a:lnSpc>
                  <a:spcPts val="2659"/>
                </a:lnSpc>
              </a:pPr>
            </a:p>
          </p:txBody>
        </p:sp>
      </p:grpSp>
      <p:sp>
        <p:nvSpPr>
          <p:cNvPr name="AutoShape 17" id="17"/>
          <p:cNvSpPr/>
          <p:nvPr/>
        </p:nvSpPr>
        <p:spPr>
          <a:xfrm>
            <a:off x="6267243" y="2866856"/>
            <a:ext cx="1047856" cy="0"/>
          </a:xfrm>
          <a:prstGeom prst="line">
            <a:avLst/>
          </a:prstGeom>
          <a:ln cap="flat" w="38100">
            <a:solidFill>
              <a:srgbClr val="954C2E"/>
            </a:solidFill>
            <a:prstDash val="solid"/>
            <a:headEnd type="none" len="sm" w="sm"/>
            <a:tailEnd type="arrow" len="sm" w="med"/>
          </a:ln>
        </p:spPr>
      </p:sp>
      <p:grpSp>
        <p:nvGrpSpPr>
          <p:cNvPr name="Group 18" id="18"/>
          <p:cNvGrpSpPr/>
          <p:nvPr/>
        </p:nvGrpSpPr>
        <p:grpSpPr>
          <a:xfrm rot="0">
            <a:off x="7315098" y="4663710"/>
            <a:ext cx="6150184" cy="3672687"/>
            <a:chOff x="0" y="0"/>
            <a:chExt cx="1619802" cy="967292"/>
          </a:xfrm>
        </p:grpSpPr>
        <p:sp>
          <p:nvSpPr>
            <p:cNvPr name="Freeform 19" id="19"/>
            <p:cNvSpPr/>
            <p:nvPr/>
          </p:nvSpPr>
          <p:spPr>
            <a:xfrm flipH="false" flipV="false" rot="0">
              <a:off x="0" y="0"/>
              <a:ext cx="1619802" cy="967292"/>
            </a:xfrm>
            <a:custGeom>
              <a:avLst/>
              <a:gdLst/>
              <a:ahLst/>
              <a:cxnLst/>
              <a:rect r="r" b="b" t="t" l="l"/>
              <a:pathLst>
                <a:path h="967292" w="1619802">
                  <a:moveTo>
                    <a:pt x="0" y="0"/>
                  </a:moveTo>
                  <a:lnTo>
                    <a:pt x="1619802" y="0"/>
                  </a:lnTo>
                  <a:lnTo>
                    <a:pt x="1619802" y="967292"/>
                  </a:lnTo>
                  <a:lnTo>
                    <a:pt x="0" y="967292"/>
                  </a:lnTo>
                  <a:close/>
                </a:path>
              </a:pathLst>
            </a:custGeom>
            <a:solidFill>
              <a:srgbClr val="000000">
                <a:alpha val="0"/>
              </a:srgbClr>
            </a:solidFill>
            <a:ln w="38100" cap="sq">
              <a:solidFill>
                <a:srgbClr val="954C2E"/>
              </a:solidFill>
              <a:prstDash val="solid"/>
              <a:miter/>
            </a:ln>
          </p:spPr>
        </p:sp>
        <p:sp>
          <p:nvSpPr>
            <p:cNvPr name="TextBox 20" id="20"/>
            <p:cNvSpPr txBox="true"/>
            <p:nvPr/>
          </p:nvSpPr>
          <p:spPr>
            <a:xfrm>
              <a:off x="0" y="-38100"/>
              <a:ext cx="1619802" cy="1005392"/>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flipH="true">
            <a:off x="10390191" y="4250052"/>
            <a:ext cx="0" cy="413658"/>
          </a:xfrm>
          <a:prstGeom prst="line">
            <a:avLst/>
          </a:prstGeom>
          <a:ln cap="flat" w="38100">
            <a:solidFill>
              <a:srgbClr val="954C2E"/>
            </a:solidFill>
            <a:prstDash val="solid"/>
            <a:headEnd type="none" len="sm" w="sm"/>
            <a:tailEnd type="arrow" len="sm" w="med"/>
          </a:ln>
        </p:spPr>
      </p:sp>
      <p:grpSp>
        <p:nvGrpSpPr>
          <p:cNvPr name="Group 22" id="22"/>
          <p:cNvGrpSpPr/>
          <p:nvPr/>
        </p:nvGrpSpPr>
        <p:grpSpPr>
          <a:xfrm rot="0">
            <a:off x="3153451" y="4663710"/>
            <a:ext cx="3086100" cy="3672687"/>
            <a:chOff x="0" y="0"/>
            <a:chExt cx="812800" cy="967292"/>
          </a:xfrm>
        </p:grpSpPr>
        <p:sp>
          <p:nvSpPr>
            <p:cNvPr name="Freeform 23" id="23"/>
            <p:cNvSpPr/>
            <p:nvPr/>
          </p:nvSpPr>
          <p:spPr>
            <a:xfrm flipH="false" flipV="false" rot="0">
              <a:off x="0" y="0"/>
              <a:ext cx="812800" cy="967292"/>
            </a:xfrm>
            <a:custGeom>
              <a:avLst/>
              <a:gdLst/>
              <a:ahLst/>
              <a:cxnLst/>
              <a:rect r="r" b="b" t="t" l="l"/>
              <a:pathLst>
                <a:path h="967292" w="812800">
                  <a:moveTo>
                    <a:pt x="0" y="0"/>
                  </a:moveTo>
                  <a:lnTo>
                    <a:pt x="812800" y="0"/>
                  </a:lnTo>
                  <a:lnTo>
                    <a:pt x="812800" y="967292"/>
                  </a:lnTo>
                  <a:lnTo>
                    <a:pt x="0" y="967292"/>
                  </a:lnTo>
                  <a:close/>
                </a:path>
              </a:pathLst>
            </a:custGeom>
            <a:solidFill>
              <a:srgbClr val="000000">
                <a:alpha val="0"/>
              </a:srgbClr>
            </a:solidFill>
            <a:ln w="38100" cap="sq">
              <a:solidFill>
                <a:srgbClr val="954C2E"/>
              </a:solidFill>
              <a:prstDash val="solid"/>
              <a:miter/>
            </a:ln>
          </p:spPr>
        </p:sp>
        <p:sp>
          <p:nvSpPr>
            <p:cNvPr name="TextBox 24" id="24"/>
            <p:cNvSpPr txBox="true"/>
            <p:nvPr/>
          </p:nvSpPr>
          <p:spPr>
            <a:xfrm>
              <a:off x="0" y="-38100"/>
              <a:ext cx="812800" cy="1005392"/>
            </a:xfrm>
            <a:prstGeom prst="rect">
              <a:avLst/>
            </a:prstGeom>
          </p:spPr>
          <p:txBody>
            <a:bodyPr anchor="ctr" rtlCol="false" tIns="50800" lIns="50800" bIns="50800" rIns="50800"/>
            <a:lstStyle/>
            <a:p>
              <a:pPr algn="ctr">
                <a:lnSpc>
                  <a:spcPts val="2659"/>
                </a:lnSpc>
              </a:pPr>
            </a:p>
          </p:txBody>
        </p:sp>
      </p:grpSp>
      <p:sp>
        <p:nvSpPr>
          <p:cNvPr name="AutoShape 25" id="25"/>
          <p:cNvSpPr/>
          <p:nvPr/>
        </p:nvSpPr>
        <p:spPr>
          <a:xfrm flipH="true" flipV="true">
            <a:off x="6239551" y="6854686"/>
            <a:ext cx="1075548" cy="0"/>
          </a:xfrm>
          <a:prstGeom prst="line">
            <a:avLst/>
          </a:prstGeom>
          <a:ln cap="flat" w="38100">
            <a:solidFill>
              <a:srgbClr val="954C2E"/>
            </a:solidFill>
            <a:prstDash val="solid"/>
            <a:headEnd type="none" len="sm" w="sm"/>
            <a:tailEnd type="arrow" len="sm" w="med"/>
          </a:ln>
        </p:spPr>
      </p:sp>
      <p:sp>
        <p:nvSpPr>
          <p:cNvPr name="TextBox 26" id="26"/>
          <p:cNvSpPr txBox="true"/>
          <p:nvPr/>
        </p:nvSpPr>
        <p:spPr>
          <a:xfrm rot="-5400000">
            <a:off x="-1024666" y="4375645"/>
            <a:ext cx="5958626" cy="1226820"/>
          </a:xfrm>
          <a:prstGeom prst="rect">
            <a:avLst/>
          </a:prstGeom>
        </p:spPr>
        <p:txBody>
          <a:bodyPr anchor="t" rtlCol="false" tIns="0" lIns="0" bIns="0" rIns="0">
            <a:spAutoFit/>
          </a:bodyPr>
          <a:lstStyle/>
          <a:p>
            <a:pPr algn="ctr">
              <a:lnSpc>
                <a:spcPts val="10080"/>
              </a:lnSpc>
            </a:pPr>
            <a:r>
              <a:rPr lang="en-US" sz="7200" b="true">
                <a:solidFill>
                  <a:srgbClr val="EFE4D2"/>
                </a:solidFill>
                <a:latin typeface="Noto Serif Bold"/>
                <a:ea typeface="Noto Serif Bold"/>
                <a:cs typeface="Noto Serif Bold"/>
                <a:sym typeface="Noto Serif Bold"/>
              </a:rPr>
              <a:t>Metodologi</a:t>
            </a:r>
          </a:p>
        </p:txBody>
      </p:sp>
      <p:sp>
        <p:nvSpPr>
          <p:cNvPr name="TextBox 27" id="27"/>
          <p:cNvSpPr txBox="true"/>
          <p:nvPr/>
        </p:nvSpPr>
        <p:spPr>
          <a:xfrm rot="0">
            <a:off x="3396180" y="1617312"/>
            <a:ext cx="2656026" cy="737235"/>
          </a:xfrm>
          <a:prstGeom prst="rect">
            <a:avLst/>
          </a:prstGeom>
        </p:spPr>
        <p:txBody>
          <a:bodyPr anchor="t" rtlCol="false" tIns="0" lIns="0" bIns="0" rIns="0">
            <a:spAutoFit/>
          </a:bodyPr>
          <a:lstStyle/>
          <a:p>
            <a:pPr algn="ctr">
              <a:lnSpc>
                <a:spcPts val="2940"/>
              </a:lnSpc>
            </a:pPr>
            <a:r>
              <a:rPr lang="en-US" b="true" sz="2100">
                <a:solidFill>
                  <a:srgbClr val="254D70"/>
                </a:solidFill>
                <a:latin typeface="Roboto Bold"/>
                <a:ea typeface="Roboto Bold"/>
                <a:cs typeface="Roboto Bold"/>
                <a:sym typeface="Roboto Bold"/>
              </a:rPr>
              <a:t>DATA UNDERSTANDING</a:t>
            </a:r>
          </a:p>
        </p:txBody>
      </p:sp>
      <p:sp>
        <p:nvSpPr>
          <p:cNvPr name="TextBox 28" id="28"/>
          <p:cNvSpPr txBox="true"/>
          <p:nvPr/>
        </p:nvSpPr>
        <p:spPr>
          <a:xfrm rot="0">
            <a:off x="3368488" y="2670241"/>
            <a:ext cx="2656026" cy="1471295"/>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254D70"/>
                </a:solidFill>
                <a:latin typeface="Roboto"/>
                <a:ea typeface="Roboto"/>
                <a:cs typeface="Roboto"/>
                <a:sym typeface="Roboto"/>
              </a:rPr>
              <a:t>Memahami deskripsi dan isi dari setiap kolom</a:t>
            </a:r>
          </a:p>
          <a:p>
            <a:pPr algn="l" marL="367031" indent="-183515" lvl="1">
              <a:lnSpc>
                <a:spcPts val="2380"/>
              </a:lnSpc>
              <a:buFont typeface="Arial"/>
              <a:buChar char="•"/>
            </a:pPr>
            <a:r>
              <a:rPr lang="en-US" sz="1700">
                <a:solidFill>
                  <a:srgbClr val="254D70"/>
                </a:solidFill>
                <a:latin typeface="Roboto"/>
                <a:ea typeface="Roboto"/>
                <a:cs typeface="Roboto"/>
                <a:sym typeface="Roboto"/>
              </a:rPr>
              <a:t>Memahami tipe data tiap kolom</a:t>
            </a:r>
          </a:p>
        </p:txBody>
      </p:sp>
      <p:sp>
        <p:nvSpPr>
          <p:cNvPr name="TextBox 29" id="29"/>
          <p:cNvSpPr txBox="true"/>
          <p:nvPr/>
        </p:nvSpPr>
        <p:spPr>
          <a:xfrm rot="0">
            <a:off x="9062178" y="1617312"/>
            <a:ext cx="2656026" cy="365760"/>
          </a:xfrm>
          <a:prstGeom prst="rect">
            <a:avLst/>
          </a:prstGeom>
        </p:spPr>
        <p:txBody>
          <a:bodyPr anchor="t" rtlCol="false" tIns="0" lIns="0" bIns="0" rIns="0">
            <a:spAutoFit/>
          </a:bodyPr>
          <a:lstStyle/>
          <a:p>
            <a:pPr algn="ctr">
              <a:lnSpc>
                <a:spcPts val="2940"/>
              </a:lnSpc>
            </a:pPr>
            <a:r>
              <a:rPr lang="en-US" b="true" sz="2100">
                <a:solidFill>
                  <a:srgbClr val="254D70"/>
                </a:solidFill>
                <a:latin typeface="Roboto Bold"/>
                <a:ea typeface="Roboto Bold"/>
                <a:cs typeface="Roboto Bold"/>
                <a:sym typeface="Roboto Bold"/>
              </a:rPr>
              <a:t>DATA CLEANSING</a:t>
            </a:r>
          </a:p>
        </p:txBody>
      </p:sp>
      <p:sp>
        <p:nvSpPr>
          <p:cNvPr name="TextBox 30" id="30"/>
          <p:cNvSpPr txBox="true"/>
          <p:nvPr/>
        </p:nvSpPr>
        <p:spPr>
          <a:xfrm rot="0">
            <a:off x="7553223" y="2214227"/>
            <a:ext cx="5768364" cy="1766570"/>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254D70"/>
                </a:solidFill>
                <a:latin typeface="Roboto"/>
                <a:ea typeface="Roboto"/>
                <a:cs typeface="Roboto"/>
                <a:sym typeface="Roboto"/>
              </a:rPr>
              <a:t>Mengubah tipe data yang belum sesuai</a:t>
            </a:r>
          </a:p>
          <a:p>
            <a:pPr algn="l" marL="367031" indent="-183515" lvl="1">
              <a:lnSpc>
                <a:spcPts val="2380"/>
              </a:lnSpc>
              <a:buFont typeface="Arial"/>
              <a:buChar char="•"/>
            </a:pPr>
            <a:r>
              <a:rPr lang="en-US" sz="1700">
                <a:solidFill>
                  <a:srgbClr val="254D70"/>
                </a:solidFill>
                <a:latin typeface="Roboto"/>
                <a:ea typeface="Roboto"/>
                <a:cs typeface="Roboto"/>
                <a:sym typeface="Roboto"/>
              </a:rPr>
              <a:t>Mengubah nilai js menjadi : 1 : Very Dissatisfied, 2: Dissatisfied, 3 : Neutral, 4 : Satisfied, 5 : Very Satisfied</a:t>
            </a:r>
          </a:p>
          <a:p>
            <a:pPr algn="l" marL="367031" indent="-183515" lvl="1">
              <a:lnSpc>
                <a:spcPts val="2380"/>
              </a:lnSpc>
              <a:buFont typeface="Arial"/>
              <a:buChar char="•"/>
            </a:pPr>
            <a:r>
              <a:rPr lang="en-US" sz="1700">
                <a:solidFill>
                  <a:srgbClr val="254D70"/>
                </a:solidFill>
                <a:latin typeface="Roboto"/>
                <a:ea typeface="Roboto"/>
                <a:cs typeface="Roboto"/>
                <a:sym typeface="Roboto"/>
              </a:rPr>
              <a:t>Checking dan handling duplikat</a:t>
            </a:r>
          </a:p>
          <a:p>
            <a:pPr algn="l" marL="367031" indent="-183515" lvl="1">
              <a:lnSpc>
                <a:spcPts val="2380"/>
              </a:lnSpc>
              <a:buFont typeface="Arial"/>
              <a:buChar char="•"/>
            </a:pPr>
            <a:r>
              <a:rPr lang="en-US" sz="1700">
                <a:solidFill>
                  <a:srgbClr val="254D70"/>
                </a:solidFill>
                <a:latin typeface="Roboto"/>
                <a:ea typeface="Roboto"/>
                <a:cs typeface="Roboto"/>
                <a:sym typeface="Roboto"/>
              </a:rPr>
              <a:t>Checking dan handling missing value</a:t>
            </a:r>
          </a:p>
          <a:p>
            <a:pPr algn="l" marL="367031" indent="-183515" lvl="1">
              <a:lnSpc>
                <a:spcPts val="2380"/>
              </a:lnSpc>
              <a:buFont typeface="Arial"/>
              <a:buChar char="•"/>
            </a:pPr>
            <a:r>
              <a:rPr lang="en-US" sz="1700">
                <a:solidFill>
                  <a:srgbClr val="254D70"/>
                </a:solidFill>
                <a:latin typeface="Roboto"/>
                <a:ea typeface="Roboto"/>
                <a:cs typeface="Roboto"/>
                <a:sym typeface="Roboto"/>
              </a:rPr>
              <a:t>Checking dan handling outlier</a:t>
            </a:r>
          </a:p>
        </p:txBody>
      </p:sp>
      <p:sp>
        <p:nvSpPr>
          <p:cNvPr name="TextBox 31" id="31"/>
          <p:cNvSpPr txBox="true"/>
          <p:nvPr/>
        </p:nvSpPr>
        <p:spPr>
          <a:xfrm rot="0">
            <a:off x="8024732" y="4794353"/>
            <a:ext cx="4730918" cy="365760"/>
          </a:xfrm>
          <a:prstGeom prst="rect">
            <a:avLst/>
          </a:prstGeom>
        </p:spPr>
        <p:txBody>
          <a:bodyPr anchor="t" rtlCol="false" tIns="0" lIns="0" bIns="0" rIns="0">
            <a:spAutoFit/>
          </a:bodyPr>
          <a:lstStyle/>
          <a:p>
            <a:pPr algn="l">
              <a:lnSpc>
                <a:spcPts val="2940"/>
              </a:lnSpc>
            </a:pPr>
            <a:r>
              <a:rPr lang="en-US" sz="2100" b="true">
                <a:solidFill>
                  <a:srgbClr val="254D70"/>
                </a:solidFill>
                <a:latin typeface="Roboto Bold"/>
                <a:ea typeface="Roboto Bold"/>
                <a:cs typeface="Roboto Bold"/>
                <a:sym typeface="Roboto Bold"/>
              </a:rPr>
              <a:t>EXPLORATORY DATA ANALYSIS (EDA)</a:t>
            </a:r>
          </a:p>
        </p:txBody>
      </p:sp>
      <p:sp>
        <p:nvSpPr>
          <p:cNvPr name="TextBox 32" id="32"/>
          <p:cNvSpPr txBox="true"/>
          <p:nvPr/>
        </p:nvSpPr>
        <p:spPr>
          <a:xfrm rot="0">
            <a:off x="7527936" y="5268647"/>
            <a:ext cx="6023344" cy="2947670"/>
          </a:xfrm>
          <a:prstGeom prst="rect">
            <a:avLst/>
          </a:prstGeom>
        </p:spPr>
        <p:txBody>
          <a:bodyPr anchor="t" rtlCol="false" tIns="0" lIns="0" bIns="0" rIns="0">
            <a:spAutoFit/>
          </a:bodyPr>
          <a:lstStyle/>
          <a:p>
            <a:pPr algn="l">
              <a:lnSpc>
                <a:spcPts val="2380"/>
              </a:lnSpc>
            </a:pPr>
            <a:r>
              <a:rPr lang="en-US" sz="1700">
                <a:solidFill>
                  <a:srgbClr val="254D70"/>
                </a:solidFill>
                <a:latin typeface="Roboto"/>
                <a:ea typeface="Roboto"/>
                <a:cs typeface="Roboto"/>
                <a:sym typeface="Roboto"/>
              </a:rPr>
              <a:t>1.Pada rentang usia berapa job satisfaction tertinggi dan terendah?</a:t>
            </a:r>
          </a:p>
          <a:p>
            <a:pPr algn="l">
              <a:lnSpc>
                <a:spcPts val="2380"/>
              </a:lnSpc>
            </a:pPr>
            <a:r>
              <a:rPr lang="en-US" sz="1700">
                <a:solidFill>
                  <a:srgbClr val="254D70"/>
                </a:solidFill>
                <a:latin typeface="Roboto"/>
                <a:ea typeface="Roboto"/>
                <a:cs typeface="Roboto"/>
                <a:sym typeface="Roboto"/>
              </a:rPr>
              <a:t>2. Apakah tingkat kepuasan kerja berbeda antara karyawan laki-laki dan perempuan?</a:t>
            </a:r>
          </a:p>
          <a:p>
            <a:pPr algn="l">
              <a:lnSpc>
                <a:spcPts val="2380"/>
              </a:lnSpc>
            </a:pPr>
            <a:r>
              <a:rPr lang="en-US" sz="1700" b="true">
                <a:solidFill>
                  <a:srgbClr val="254D70"/>
                </a:solidFill>
                <a:latin typeface="Roboto Bold"/>
                <a:ea typeface="Roboto Bold"/>
                <a:cs typeface="Roboto Bold"/>
                <a:sym typeface="Roboto Bold"/>
              </a:rPr>
              <a:t>3</a:t>
            </a:r>
            <a:r>
              <a:rPr lang="en-US" sz="1700">
                <a:solidFill>
                  <a:srgbClr val="254D70"/>
                </a:solidFill>
                <a:latin typeface="Roboto"/>
                <a:ea typeface="Roboto"/>
                <a:cs typeface="Roboto"/>
                <a:sym typeface="Roboto"/>
              </a:rPr>
              <a:t>. Departemen mana yang memiliki tingkat kepuasan kerja tertinggi dan terendah?</a:t>
            </a:r>
          </a:p>
          <a:p>
            <a:pPr algn="l">
              <a:lnSpc>
                <a:spcPts val="2380"/>
              </a:lnSpc>
            </a:pPr>
            <a:r>
              <a:rPr lang="en-US" sz="1700">
                <a:solidFill>
                  <a:srgbClr val="254D70"/>
                </a:solidFill>
                <a:latin typeface="Roboto"/>
                <a:ea typeface="Roboto"/>
                <a:cs typeface="Roboto"/>
                <a:sym typeface="Roboto"/>
              </a:rPr>
              <a:t>4. Bagaimana beban kerja memengaruhi kepuasan kerja karyawan?</a:t>
            </a:r>
          </a:p>
          <a:p>
            <a:pPr algn="l">
              <a:lnSpc>
                <a:spcPts val="2380"/>
              </a:lnSpc>
            </a:pPr>
            <a:r>
              <a:rPr lang="en-US" sz="1700">
                <a:solidFill>
                  <a:srgbClr val="254D70"/>
                </a:solidFill>
                <a:latin typeface="Roboto"/>
                <a:ea typeface="Roboto"/>
                <a:cs typeface="Roboto"/>
                <a:sym typeface="Roboto"/>
              </a:rPr>
              <a:t>5. Bagaimana ukuran tim memengaruhi kepuasan kerja karyawan?</a:t>
            </a:r>
          </a:p>
        </p:txBody>
      </p:sp>
      <p:sp>
        <p:nvSpPr>
          <p:cNvPr name="TextBox 33" id="33"/>
          <p:cNvSpPr txBox="true"/>
          <p:nvPr/>
        </p:nvSpPr>
        <p:spPr>
          <a:xfrm rot="0">
            <a:off x="3246599" y="4914317"/>
            <a:ext cx="2805607" cy="737235"/>
          </a:xfrm>
          <a:prstGeom prst="rect">
            <a:avLst/>
          </a:prstGeom>
        </p:spPr>
        <p:txBody>
          <a:bodyPr anchor="t" rtlCol="false" tIns="0" lIns="0" bIns="0" rIns="0">
            <a:spAutoFit/>
          </a:bodyPr>
          <a:lstStyle/>
          <a:p>
            <a:pPr algn="ctr">
              <a:lnSpc>
                <a:spcPts val="2940"/>
              </a:lnSpc>
            </a:pPr>
            <a:r>
              <a:rPr lang="en-US" b="true" sz="2100">
                <a:solidFill>
                  <a:srgbClr val="254D70"/>
                </a:solidFill>
                <a:latin typeface="Roboto Bold"/>
                <a:ea typeface="Roboto Bold"/>
                <a:cs typeface="Roboto Bold"/>
                <a:sym typeface="Roboto Bold"/>
              </a:rPr>
              <a:t>DATA VISUALIZATION DAN REKOMENDASI</a:t>
            </a:r>
          </a:p>
        </p:txBody>
      </p:sp>
      <p:sp>
        <p:nvSpPr>
          <p:cNvPr name="TextBox 34" id="34"/>
          <p:cNvSpPr txBox="true"/>
          <p:nvPr/>
        </p:nvSpPr>
        <p:spPr>
          <a:xfrm rot="0">
            <a:off x="3339135" y="5859197"/>
            <a:ext cx="2656026" cy="1766570"/>
          </a:xfrm>
          <a:prstGeom prst="rect">
            <a:avLst/>
          </a:prstGeom>
        </p:spPr>
        <p:txBody>
          <a:bodyPr anchor="t" rtlCol="false" tIns="0" lIns="0" bIns="0" rIns="0">
            <a:spAutoFit/>
          </a:bodyPr>
          <a:lstStyle/>
          <a:p>
            <a:pPr algn="l" marL="367031" indent="-183515" lvl="1">
              <a:lnSpc>
                <a:spcPts val="2380"/>
              </a:lnSpc>
              <a:buFont typeface="Arial"/>
              <a:buChar char="•"/>
            </a:pPr>
            <a:r>
              <a:rPr lang="en-US" sz="1700">
                <a:solidFill>
                  <a:srgbClr val="254D70"/>
                </a:solidFill>
                <a:latin typeface="Roboto"/>
                <a:ea typeface="Roboto"/>
                <a:cs typeface="Roboto"/>
                <a:sym typeface="Roboto"/>
              </a:rPr>
              <a:t>Visualisasi (python dan power BI)</a:t>
            </a:r>
          </a:p>
          <a:p>
            <a:pPr algn="l" marL="367031" indent="-183515" lvl="1">
              <a:lnSpc>
                <a:spcPts val="2380"/>
              </a:lnSpc>
              <a:buFont typeface="Arial"/>
              <a:buChar char="•"/>
            </a:pPr>
            <a:r>
              <a:rPr lang="en-US" sz="1700">
                <a:solidFill>
                  <a:srgbClr val="254D70"/>
                </a:solidFill>
                <a:latin typeface="Roboto"/>
                <a:ea typeface="Roboto"/>
                <a:cs typeface="Roboto"/>
                <a:sym typeface="Roboto"/>
              </a:rPr>
              <a:t> Pemberian rekomendasi berdasarkan insight yang didapatkan </a:t>
            </a:r>
          </a:p>
        </p:txBody>
      </p:sp>
      <p:grpSp>
        <p:nvGrpSpPr>
          <p:cNvPr name="Group 35" id="35"/>
          <p:cNvGrpSpPr/>
          <p:nvPr/>
        </p:nvGrpSpPr>
        <p:grpSpPr>
          <a:xfrm rot="0">
            <a:off x="13634405" y="2513614"/>
            <a:ext cx="4075645" cy="4573229"/>
            <a:chOff x="0" y="0"/>
            <a:chExt cx="5434193" cy="6097639"/>
          </a:xfrm>
        </p:grpSpPr>
        <p:grpSp>
          <p:nvGrpSpPr>
            <p:cNvPr name="Group 36" id="36"/>
            <p:cNvGrpSpPr/>
            <p:nvPr/>
          </p:nvGrpSpPr>
          <p:grpSpPr>
            <a:xfrm rot="0">
              <a:off x="0" y="0"/>
              <a:ext cx="5434193" cy="6097639"/>
              <a:chOff x="0" y="0"/>
              <a:chExt cx="1073421" cy="1204472"/>
            </a:xfrm>
          </p:grpSpPr>
          <p:sp>
            <p:nvSpPr>
              <p:cNvPr name="Freeform 37" id="37"/>
              <p:cNvSpPr/>
              <p:nvPr/>
            </p:nvSpPr>
            <p:spPr>
              <a:xfrm flipH="false" flipV="false" rot="0">
                <a:off x="0" y="0"/>
                <a:ext cx="1073421" cy="1204472"/>
              </a:xfrm>
              <a:custGeom>
                <a:avLst/>
                <a:gdLst/>
                <a:ahLst/>
                <a:cxnLst/>
                <a:rect r="r" b="b" t="t" l="l"/>
                <a:pathLst>
                  <a:path h="1204472" w="1073421">
                    <a:moveTo>
                      <a:pt x="0" y="0"/>
                    </a:moveTo>
                    <a:lnTo>
                      <a:pt x="1073421" y="0"/>
                    </a:lnTo>
                    <a:lnTo>
                      <a:pt x="1073421" y="1204472"/>
                    </a:lnTo>
                    <a:lnTo>
                      <a:pt x="0" y="1204472"/>
                    </a:lnTo>
                    <a:close/>
                  </a:path>
                </a:pathLst>
              </a:custGeom>
              <a:solidFill>
                <a:srgbClr val="954C2E"/>
              </a:solidFill>
            </p:spPr>
          </p:sp>
          <p:sp>
            <p:nvSpPr>
              <p:cNvPr name="TextBox 38" id="38"/>
              <p:cNvSpPr txBox="true"/>
              <p:nvPr/>
            </p:nvSpPr>
            <p:spPr>
              <a:xfrm>
                <a:off x="0" y="-38100"/>
                <a:ext cx="1073421" cy="1242572"/>
              </a:xfrm>
              <a:prstGeom prst="rect">
                <a:avLst/>
              </a:prstGeom>
            </p:spPr>
            <p:txBody>
              <a:bodyPr anchor="ctr" rtlCol="false" tIns="50800" lIns="50800" bIns="50800" rIns="50800"/>
              <a:lstStyle/>
              <a:p>
                <a:pPr algn="ctr">
                  <a:lnSpc>
                    <a:spcPts val="2659"/>
                  </a:lnSpc>
                </a:pPr>
              </a:p>
            </p:txBody>
          </p:sp>
        </p:grpSp>
        <p:grpSp>
          <p:nvGrpSpPr>
            <p:cNvPr name="Group 39" id="39"/>
            <p:cNvGrpSpPr/>
            <p:nvPr/>
          </p:nvGrpSpPr>
          <p:grpSpPr>
            <a:xfrm rot="0">
              <a:off x="589880" y="708593"/>
              <a:ext cx="4254432" cy="1821728"/>
              <a:chOff x="0" y="0"/>
              <a:chExt cx="840382" cy="359847"/>
            </a:xfrm>
          </p:grpSpPr>
          <p:sp>
            <p:nvSpPr>
              <p:cNvPr name="Freeform 40" id="40"/>
              <p:cNvSpPr/>
              <p:nvPr/>
            </p:nvSpPr>
            <p:spPr>
              <a:xfrm flipH="false" flipV="false" rot="0">
                <a:off x="0" y="0"/>
                <a:ext cx="840382" cy="359847"/>
              </a:xfrm>
              <a:custGeom>
                <a:avLst/>
                <a:gdLst/>
                <a:ahLst/>
                <a:cxnLst/>
                <a:rect r="r" b="b" t="t" l="l"/>
                <a:pathLst>
                  <a:path h="359847" w="840382">
                    <a:moveTo>
                      <a:pt x="0" y="0"/>
                    </a:moveTo>
                    <a:lnTo>
                      <a:pt x="840382" y="0"/>
                    </a:lnTo>
                    <a:lnTo>
                      <a:pt x="840382" y="359847"/>
                    </a:lnTo>
                    <a:lnTo>
                      <a:pt x="0" y="359847"/>
                    </a:lnTo>
                    <a:close/>
                  </a:path>
                </a:pathLst>
              </a:custGeom>
              <a:solidFill>
                <a:srgbClr val="EFE4D2"/>
              </a:solidFill>
            </p:spPr>
          </p:sp>
          <p:sp>
            <p:nvSpPr>
              <p:cNvPr name="TextBox 41" id="41"/>
              <p:cNvSpPr txBox="true"/>
              <p:nvPr/>
            </p:nvSpPr>
            <p:spPr>
              <a:xfrm>
                <a:off x="0" y="-38100"/>
                <a:ext cx="840382" cy="397947"/>
              </a:xfrm>
              <a:prstGeom prst="rect">
                <a:avLst/>
              </a:prstGeom>
            </p:spPr>
            <p:txBody>
              <a:bodyPr anchor="ctr" rtlCol="false" tIns="50800" lIns="50800" bIns="50800" rIns="50800"/>
              <a:lstStyle/>
              <a:p>
                <a:pPr algn="ctr">
                  <a:lnSpc>
                    <a:spcPts val="2659"/>
                  </a:lnSpc>
                </a:pPr>
              </a:p>
            </p:txBody>
          </p:sp>
        </p:grpSp>
        <p:sp>
          <p:nvSpPr>
            <p:cNvPr name="TextBox 42" id="42"/>
            <p:cNvSpPr txBox="true"/>
            <p:nvPr/>
          </p:nvSpPr>
          <p:spPr>
            <a:xfrm rot="0">
              <a:off x="187212" y="633516"/>
              <a:ext cx="5046293" cy="1896805"/>
            </a:xfrm>
            <a:prstGeom prst="rect">
              <a:avLst/>
            </a:prstGeom>
          </p:spPr>
          <p:txBody>
            <a:bodyPr anchor="t" rtlCol="false" tIns="0" lIns="0" bIns="0" rIns="0">
              <a:spAutoFit/>
            </a:bodyPr>
            <a:lstStyle/>
            <a:p>
              <a:pPr algn="ctr">
                <a:lnSpc>
                  <a:spcPts val="3882"/>
                </a:lnSpc>
              </a:pPr>
              <a:r>
                <a:rPr lang="en-US" sz="2773" b="true">
                  <a:solidFill>
                    <a:srgbClr val="254D70"/>
                  </a:solidFill>
                  <a:latin typeface="Noto Serif Bold"/>
                  <a:ea typeface="Noto Serif Bold"/>
                  <a:cs typeface="Noto Serif Bold"/>
                  <a:sym typeface="Noto Serif Bold"/>
                </a:rPr>
                <a:t>Metode Analisis pada People Analytics</a:t>
              </a:r>
            </a:p>
          </p:txBody>
        </p:sp>
        <p:sp>
          <p:nvSpPr>
            <p:cNvPr name="TextBox 43" id="43"/>
            <p:cNvSpPr txBox="true"/>
            <p:nvPr/>
          </p:nvSpPr>
          <p:spPr>
            <a:xfrm rot="0">
              <a:off x="939675" y="3001195"/>
              <a:ext cx="3541368" cy="967105"/>
            </a:xfrm>
            <a:prstGeom prst="rect">
              <a:avLst/>
            </a:prstGeom>
          </p:spPr>
          <p:txBody>
            <a:bodyPr anchor="t" rtlCol="false" tIns="0" lIns="0" bIns="0" rIns="0">
              <a:spAutoFit/>
            </a:bodyPr>
            <a:lstStyle/>
            <a:p>
              <a:pPr algn="ctr">
                <a:lnSpc>
                  <a:spcPts val="2940"/>
                </a:lnSpc>
              </a:pPr>
              <a:r>
                <a:rPr lang="en-US" b="true" sz="2100">
                  <a:solidFill>
                    <a:srgbClr val="FFFFFF"/>
                  </a:solidFill>
                  <a:latin typeface="Roboto Bold"/>
                  <a:ea typeface="Roboto Bold"/>
                  <a:cs typeface="Roboto Bold"/>
                  <a:sym typeface="Roboto Bold"/>
                </a:rPr>
                <a:t>DESCRIPTIVE ANALYTICS</a:t>
              </a:r>
            </a:p>
          </p:txBody>
        </p:sp>
        <p:sp>
          <p:nvSpPr>
            <p:cNvPr name="TextBox 44" id="44"/>
            <p:cNvSpPr txBox="true"/>
            <p:nvPr/>
          </p:nvSpPr>
          <p:spPr>
            <a:xfrm rot="0">
              <a:off x="221469" y="4155064"/>
              <a:ext cx="4991254" cy="824865"/>
            </a:xfrm>
            <a:prstGeom prst="rect">
              <a:avLst/>
            </a:prstGeom>
          </p:spPr>
          <p:txBody>
            <a:bodyPr anchor="t" rtlCol="false" tIns="0" lIns="0" bIns="0" rIns="0">
              <a:spAutoFit/>
            </a:bodyPr>
            <a:lstStyle/>
            <a:p>
              <a:pPr algn="ctr">
                <a:lnSpc>
                  <a:spcPts val="2520"/>
                </a:lnSpc>
              </a:pPr>
              <a:r>
                <a:rPr lang="en-US" sz="1800">
                  <a:solidFill>
                    <a:srgbClr val="FFFFFF"/>
                  </a:solidFill>
                  <a:latin typeface="Roboto"/>
                  <a:ea typeface="Roboto"/>
                  <a:cs typeface="Roboto"/>
                  <a:sym typeface="Roboto"/>
                </a:rPr>
                <a:t>Mendeskripsikan data hasil survei untuk menjawab tujuan analisis</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6244359"/>
            <a:ext cx="18288000" cy="4042641"/>
            <a:chOff x="0" y="0"/>
            <a:chExt cx="4816593" cy="1064729"/>
          </a:xfrm>
        </p:grpSpPr>
        <p:sp>
          <p:nvSpPr>
            <p:cNvPr name="Freeform 3" id="3"/>
            <p:cNvSpPr/>
            <p:nvPr/>
          </p:nvSpPr>
          <p:spPr>
            <a:xfrm flipH="false" flipV="false" rot="0">
              <a:off x="0" y="0"/>
              <a:ext cx="4816592" cy="1064729"/>
            </a:xfrm>
            <a:custGeom>
              <a:avLst/>
              <a:gdLst/>
              <a:ahLst/>
              <a:cxnLst/>
              <a:rect r="r" b="b" t="t" l="l"/>
              <a:pathLst>
                <a:path h="1064729" w="4816592">
                  <a:moveTo>
                    <a:pt x="0" y="0"/>
                  </a:moveTo>
                  <a:lnTo>
                    <a:pt x="4816592" y="0"/>
                  </a:lnTo>
                  <a:lnTo>
                    <a:pt x="4816592" y="1064729"/>
                  </a:lnTo>
                  <a:lnTo>
                    <a:pt x="0" y="1064729"/>
                  </a:lnTo>
                  <a:close/>
                </a:path>
              </a:pathLst>
            </a:custGeom>
            <a:solidFill>
              <a:srgbClr val="233D4D"/>
            </a:solidFill>
          </p:spPr>
        </p:sp>
        <p:sp>
          <p:nvSpPr>
            <p:cNvPr name="TextBox 4" id="4"/>
            <p:cNvSpPr txBox="true"/>
            <p:nvPr/>
          </p:nvSpPr>
          <p:spPr>
            <a:xfrm>
              <a:off x="0" y="-38100"/>
              <a:ext cx="4816593" cy="1102829"/>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flipV="true">
            <a:off x="1028700" y="9258300"/>
            <a:ext cx="16230600" cy="0"/>
          </a:xfrm>
          <a:prstGeom prst="line">
            <a:avLst/>
          </a:prstGeom>
          <a:ln cap="rnd" w="19050">
            <a:solidFill>
              <a:srgbClr val="EFE4D2"/>
            </a:solidFill>
            <a:prstDash val="solid"/>
            <a:headEnd type="none" len="sm" w="sm"/>
            <a:tailEnd type="none" len="sm" w="sm"/>
          </a:ln>
        </p:spPr>
      </p:sp>
      <p:sp>
        <p:nvSpPr>
          <p:cNvPr name="Freeform 6" id="6"/>
          <p:cNvSpPr/>
          <p:nvPr/>
        </p:nvSpPr>
        <p:spPr>
          <a:xfrm flipH="false" flipV="false" rot="0">
            <a:off x="16520118" y="1028700"/>
            <a:ext cx="739182" cy="178493"/>
          </a:xfrm>
          <a:custGeom>
            <a:avLst/>
            <a:gdLst/>
            <a:ahLst/>
            <a:cxnLst/>
            <a:rect r="r" b="b" t="t" l="l"/>
            <a:pathLst>
              <a:path h="178493" w="739182">
                <a:moveTo>
                  <a:pt x="0" y="0"/>
                </a:moveTo>
                <a:lnTo>
                  <a:pt x="739182" y="0"/>
                </a:lnTo>
                <a:lnTo>
                  <a:pt x="739182" y="178493"/>
                </a:lnTo>
                <a:lnTo>
                  <a:pt x="0" y="17849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4870624" y="3064069"/>
            <a:ext cx="8546752" cy="2503170"/>
          </a:xfrm>
          <a:prstGeom prst="rect">
            <a:avLst/>
          </a:prstGeom>
        </p:spPr>
        <p:txBody>
          <a:bodyPr anchor="t" rtlCol="false" tIns="0" lIns="0" bIns="0" rIns="0">
            <a:spAutoFit/>
          </a:bodyPr>
          <a:lstStyle/>
          <a:p>
            <a:pPr algn="ctr">
              <a:lnSpc>
                <a:spcPts val="10080"/>
              </a:lnSpc>
            </a:pPr>
            <a:r>
              <a:rPr lang="en-US" sz="7200" b="true">
                <a:solidFill>
                  <a:srgbClr val="131D4F"/>
                </a:solidFill>
                <a:latin typeface="Noto Serif Bold"/>
                <a:ea typeface="Noto Serif Bold"/>
                <a:cs typeface="Noto Serif Bold"/>
                <a:sym typeface="Noto Serif Bold"/>
              </a:rPr>
              <a:t>Exploratory Data Analytics (EDA)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35314" cy="10287000"/>
            <a:chOff x="0" y="0"/>
            <a:chExt cx="430700" cy="2709333"/>
          </a:xfrm>
        </p:grpSpPr>
        <p:sp>
          <p:nvSpPr>
            <p:cNvPr name="Freeform 3" id="3"/>
            <p:cNvSpPr/>
            <p:nvPr/>
          </p:nvSpPr>
          <p:spPr>
            <a:xfrm flipH="false" flipV="false" rot="0">
              <a:off x="0" y="0"/>
              <a:ext cx="430700" cy="2709333"/>
            </a:xfrm>
            <a:custGeom>
              <a:avLst/>
              <a:gdLst/>
              <a:ahLst/>
              <a:cxnLst/>
              <a:rect r="r" b="b" t="t" l="l"/>
              <a:pathLst>
                <a:path h="2709333" w="430700">
                  <a:moveTo>
                    <a:pt x="0" y="0"/>
                  </a:moveTo>
                  <a:lnTo>
                    <a:pt x="430700" y="0"/>
                  </a:lnTo>
                  <a:lnTo>
                    <a:pt x="430700" y="2709333"/>
                  </a:lnTo>
                  <a:lnTo>
                    <a:pt x="0" y="2709333"/>
                  </a:lnTo>
                  <a:close/>
                </a:path>
              </a:pathLst>
            </a:custGeom>
            <a:solidFill>
              <a:srgbClr val="EFE4D2"/>
            </a:solidFill>
          </p:spPr>
        </p:sp>
        <p:sp>
          <p:nvSpPr>
            <p:cNvPr name="TextBox 4" id="4"/>
            <p:cNvSpPr txBox="true"/>
            <p:nvPr/>
          </p:nvSpPr>
          <p:spPr>
            <a:xfrm>
              <a:off x="0" y="-38100"/>
              <a:ext cx="430700" cy="274743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2028015" y="2585243"/>
            <a:ext cx="15624917" cy="3496122"/>
          </a:xfrm>
          <a:custGeom>
            <a:avLst/>
            <a:gdLst/>
            <a:ahLst/>
            <a:cxnLst/>
            <a:rect r="r" b="b" t="t" l="l"/>
            <a:pathLst>
              <a:path h="3496122" w="15624917">
                <a:moveTo>
                  <a:pt x="0" y="0"/>
                </a:moveTo>
                <a:lnTo>
                  <a:pt x="15624918" y="0"/>
                </a:lnTo>
                <a:lnTo>
                  <a:pt x="15624918" y="3496122"/>
                </a:lnTo>
                <a:lnTo>
                  <a:pt x="0" y="3496122"/>
                </a:lnTo>
                <a:lnTo>
                  <a:pt x="0" y="0"/>
                </a:lnTo>
                <a:close/>
              </a:path>
            </a:pathLst>
          </a:custGeom>
          <a:blipFill>
            <a:blip r:embed="rId2"/>
            <a:stretch>
              <a:fillRect l="0" t="-2461" r="0" b="-5358"/>
            </a:stretch>
          </a:blipFill>
        </p:spPr>
      </p:sp>
      <p:grpSp>
        <p:nvGrpSpPr>
          <p:cNvPr name="Group 6" id="6"/>
          <p:cNvGrpSpPr/>
          <p:nvPr/>
        </p:nvGrpSpPr>
        <p:grpSpPr>
          <a:xfrm rot="0">
            <a:off x="1807475" y="6617568"/>
            <a:ext cx="11234663" cy="3176824"/>
            <a:chOff x="0" y="0"/>
            <a:chExt cx="2958923" cy="836694"/>
          </a:xfrm>
        </p:grpSpPr>
        <p:sp>
          <p:nvSpPr>
            <p:cNvPr name="Freeform 7" id="7"/>
            <p:cNvSpPr/>
            <p:nvPr/>
          </p:nvSpPr>
          <p:spPr>
            <a:xfrm flipH="false" flipV="false" rot="0">
              <a:off x="0" y="0"/>
              <a:ext cx="2958923" cy="836694"/>
            </a:xfrm>
            <a:custGeom>
              <a:avLst/>
              <a:gdLst/>
              <a:ahLst/>
              <a:cxnLst/>
              <a:rect r="r" b="b" t="t" l="l"/>
              <a:pathLst>
                <a:path h="836694" w="2958923">
                  <a:moveTo>
                    <a:pt x="35145" y="0"/>
                  </a:moveTo>
                  <a:lnTo>
                    <a:pt x="2923779" y="0"/>
                  </a:lnTo>
                  <a:cubicBezTo>
                    <a:pt x="2933100" y="0"/>
                    <a:pt x="2942039" y="3703"/>
                    <a:pt x="2948630" y="10294"/>
                  </a:cubicBezTo>
                  <a:cubicBezTo>
                    <a:pt x="2955221" y="16885"/>
                    <a:pt x="2958923" y="25824"/>
                    <a:pt x="2958923" y="35145"/>
                  </a:cubicBezTo>
                  <a:lnTo>
                    <a:pt x="2958923" y="801550"/>
                  </a:lnTo>
                  <a:cubicBezTo>
                    <a:pt x="2958923" y="810871"/>
                    <a:pt x="2955221" y="819810"/>
                    <a:pt x="2948630" y="826401"/>
                  </a:cubicBezTo>
                  <a:cubicBezTo>
                    <a:pt x="2942039" y="832992"/>
                    <a:pt x="2933100" y="836694"/>
                    <a:pt x="2923779" y="836694"/>
                  </a:cubicBezTo>
                  <a:lnTo>
                    <a:pt x="35145" y="836694"/>
                  </a:lnTo>
                  <a:cubicBezTo>
                    <a:pt x="25824" y="836694"/>
                    <a:pt x="16885" y="832992"/>
                    <a:pt x="10294" y="826401"/>
                  </a:cubicBezTo>
                  <a:cubicBezTo>
                    <a:pt x="3703" y="819810"/>
                    <a:pt x="0" y="810871"/>
                    <a:pt x="0" y="801550"/>
                  </a:cubicBezTo>
                  <a:lnTo>
                    <a:pt x="0" y="35145"/>
                  </a:lnTo>
                  <a:cubicBezTo>
                    <a:pt x="0" y="25824"/>
                    <a:pt x="3703" y="16885"/>
                    <a:pt x="10294" y="10294"/>
                  </a:cubicBezTo>
                  <a:cubicBezTo>
                    <a:pt x="16885" y="3703"/>
                    <a:pt x="25824" y="0"/>
                    <a:pt x="35145" y="0"/>
                  </a:cubicBezTo>
                  <a:close/>
                </a:path>
              </a:pathLst>
            </a:custGeom>
            <a:solidFill>
              <a:srgbClr val="EFE4D2"/>
            </a:solidFill>
          </p:spPr>
        </p:sp>
        <p:sp>
          <p:nvSpPr>
            <p:cNvPr name="TextBox 8" id="8"/>
            <p:cNvSpPr txBox="true"/>
            <p:nvPr/>
          </p:nvSpPr>
          <p:spPr>
            <a:xfrm>
              <a:off x="0" y="-38100"/>
              <a:ext cx="2958923" cy="874794"/>
            </a:xfrm>
            <a:prstGeom prst="rect">
              <a:avLst/>
            </a:prstGeom>
          </p:spPr>
          <p:txBody>
            <a:bodyPr anchor="ctr" rtlCol="false" tIns="50800" lIns="50800" bIns="50800" rIns="50800"/>
            <a:lstStyle/>
            <a:p>
              <a:pPr algn="ctr">
                <a:lnSpc>
                  <a:spcPts val="2659"/>
                </a:lnSpc>
              </a:pPr>
              <a:r>
                <a:rPr lang="en-US" sz="1899" b="true">
                  <a:solidFill>
                    <a:srgbClr val="254D70"/>
                  </a:solidFill>
                  <a:latin typeface="Noto Serif Bold"/>
                  <a:ea typeface="Noto Serif Bold"/>
                  <a:cs typeface="Noto Serif Bold"/>
                  <a:sym typeface="Noto Serif Bold"/>
                </a:rPr>
                <a:t>Insight:</a:t>
              </a:r>
            </a:p>
            <a:p>
              <a:pPr algn="ctr"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Tertinggi: </a:t>
              </a:r>
              <a:r>
                <a:rPr lang="en-US" sz="1899">
                  <a:solidFill>
                    <a:srgbClr val="254D70"/>
                  </a:solidFill>
                  <a:latin typeface="Noto Serif"/>
                  <a:ea typeface="Noto Serif"/>
                  <a:cs typeface="Noto Serif"/>
                  <a:sym typeface="Noto Serif"/>
                </a:rPr>
                <a:t>Pada rentang usia 25-45 (usia produktif) dan puncaknya pada usia 30-40 tahun</a:t>
              </a:r>
            </a:p>
            <a:p>
              <a:pPr algn="ctr"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Terendah : </a:t>
              </a:r>
              <a:r>
                <a:rPr lang="en-US" sz="1899">
                  <a:solidFill>
                    <a:srgbClr val="254D70"/>
                  </a:solidFill>
                  <a:latin typeface="Noto Serif"/>
                  <a:ea typeface="Noto Serif"/>
                  <a:cs typeface="Noto Serif"/>
                  <a:sym typeface="Noto Serif"/>
                </a:rPr>
                <a:t>Pada rentang usia muda, yaitu 20-30 tahun karena masih mencari kestabilan karir dan usia menjelang pensiun 50-60 tahun karena bisa jadi sudah jenuh</a:t>
              </a:r>
            </a:p>
            <a:p>
              <a:pPr algn="ctr" marL="410209" indent="-205105" lvl="1">
                <a:lnSpc>
                  <a:spcPts val="2659"/>
                </a:lnSpc>
                <a:buFont typeface="Arial"/>
                <a:buChar char="•"/>
              </a:pPr>
              <a:r>
                <a:rPr lang="en-US" b="true" sz="1899">
                  <a:solidFill>
                    <a:srgbClr val="254D70"/>
                  </a:solidFill>
                  <a:latin typeface="Noto Serif Bold"/>
                  <a:ea typeface="Noto Serif Bold"/>
                  <a:cs typeface="Noto Serif Bold"/>
                  <a:sym typeface="Noto Serif Bold"/>
                </a:rPr>
                <a:t>Kesimpulan</a:t>
              </a:r>
              <a:r>
                <a:rPr lang="en-US" sz="1899">
                  <a:solidFill>
                    <a:srgbClr val="254D70"/>
                  </a:solidFill>
                  <a:latin typeface="Noto Serif"/>
                  <a:ea typeface="Noto Serif"/>
                  <a:cs typeface="Noto Serif"/>
                  <a:sym typeface="Noto Serif"/>
                </a:rPr>
                <a:t>: Grafik menunjukkan bahwa karyawan mencapai puncak kepuasan kerja pada usia produktif (25-45 tahun). Namun, kepuasan kerja cenderung menurun pada usia yang lebih muda atau lebih tua.</a:t>
              </a:r>
            </a:p>
            <a:p>
              <a:pPr algn="ctr">
                <a:lnSpc>
                  <a:spcPts val="2659"/>
                </a:lnSpc>
              </a:pPr>
            </a:p>
          </p:txBody>
        </p:sp>
      </p:grpSp>
      <p:sp>
        <p:nvSpPr>
          <p:cNvPr name="TextBox 9" id="9"/>
          <p:cNvSpPr txBox="true"/>
          <p:nvPr/>
        </p:nvSpPr>
        <p:spPr>
          <a:xfrm rot="0">
            <a:off x="2065704" y="322740"/>
            <a:ext cx="14891723" cy="2262503"/>
          </a:xfrm>
          <a:prstGeom prst="rect">
            <a:avLst/>
          </a:prstGeom>
        </p:spPr>
        <p:txBody>
          <a:bodyPr anchor="t" rtlCol="false" tIns="0" lIns="0" bIns="0" rIns="0">
            <a:spAutoFit/>
          </a:bodyPr>
          <a:lstStyle/>
          <a:p>
            <a:pPr algn="l">
              <a:lnSpc>
                <a:spcPts val="6020"/>
              </a:lnSpc>
            </a:pPr>
            <a:r>
              <a:rPr lang="en-US" sz="4300" b="true">
                <a:solidFill>
                  <a:srgbClr val="131D4F"/>
                </a:solidFill>
                <a:latin typeface="Noto Serif Bold"/>
                <a:ea typeface="Noto Serif Bold"/>
                <a:cs typeface="Noto Serif Bold"/>
                <a:sym typeface="Noto Serif Bold"/>
              </a:rPr>
              <a:t>1.Pada rentang usia berapa job satisfaction tertinggi dan terendah?</a:t>
            </a:r>
          </a:p>
          <a:p>
            <a:pPr algn="l">
              <a:lnSpc>
                <a:spcPts val="6020"/>
              </a:lnSpc>
            </a:pPr>
          </a:p>
        </p:txBody>
      </p:sp>
      <p:grpSp>
        <p:nvGrpSpPr>
          <p:cNvPr name="Group 10" id="10"/>
          <p:cNvGrpSpPr/>
          <p:nvPr/>
        </p:nvGrpSpPr>
        <p:grpSpPr>
          <a:xfrm rot="0">
            <a:off x="13213587" y="6526844"/>
            <a:ext cx="4439345" cy="3267548"/>
            <a:chOff x="0" y="0"/>
            <a:chExt cx="1169210" cy="860589"/>
          </a:xfrm>
        </p:grpSpPr>
        <p:sp>
          <p:nvSpPr>
            <p:cNvPr name="Freeform 11" id="11"/>
            <p:cNvSpPr/>
            <p:nvPr/>
          </p:nvSpPr>
          <p:spPr>
            <a:xfrm flipH="false" flipV="false" rot="0">
              <a:off x="0" y="0"/>
              <a:ext cx="1169210" cy="860589"/>
            </a:xfrm>
            <a:custGeom>
              <a:avLst/>
              <a:gdLst/>
              <a:ahLst/>
              <a:cxnLst/>
              <a:rect r="r" b="b" t="t" l="l"/>
              <a:pathLst>
                <a:path h="860589" w="1169210">
                  <a:moveTo>
                    <a:pt x="88941" y="0"/>
                  </a:moveTo>
                  <a:lnTo>
                    <a:pt x="1080270" y="0"/>
                  </a:lnTo>
                  <a:cubicBezTo>
                    <a:pt x="1103858" y="0"/>
                    <a:pt x="1126481" y="9370"/>
                    <a:pt x="1143160" y="26050"/>
                  </a:cubicBezTo>
                  <a:cubicBezTo>
                    <a:pt x="1159840" y="42730"/>
                    <a:pt x="1169210" y="65352"/>
                    <a:pt x="1169210" y="88941"/>
                  </a:cubicBezTo>
                  <a:lnTo>
                    <a:pt x="1169210" y="771648"/>
                  </a:lnTo>
                  <a:cubicBezTo>
                    <a:pt x="1169210" y="795237"/>
                    <a:pt x="1159840" y="817859"/>
                    <a:pt x="1143160" y="834539"/>
                  </a:cubicBezTo>
                  <a:cubicBezTo>
                    <a:pt x="1126481" y="851218"/>
                    <a:pt x="1103858" y="860589"/>
                    <a:pt x="1080270" y="860589"/>
                  </a:cubicBezTo>
                  <a:lnTo>
                    <a:pt x="88941" y="860589"/>
                  </a:lnTo>
                  <a:cubicBezTo>
                    <a:pt x="39820" y="860589"/>
                    <a:pt x="0" y="820769"/>
                    <a:pt x="0" y="771648"/>
                  </a:cubicBezTo>
                  <a:lnTo>
                    <a:pt x="0" y="88941"/>
                  </a:lnTo>
                  <a:cubicBezTo>
                    <a:pt x="0" y="65352"/>
                    <a:pt x="9370" y="42730"/>
                    <a:pt x="26050" y="26050"/>
                  </a:cubicBezTo>
                  <a:cubicBezTo>
                    <a:pt x="42730" y="9370"/>
                    <a:pt x="65352" y="0"/>
                    <a:pt x="88941" y="0"/>
                  </a:cubicBezTo>
                  <a:close/>
                </a:path>
              </a:pathLst>
            </a:custGeom>
            <a:solidFill>
              <a:srgbClr val="EFE4D2"/>
            </a:solidFill>
          </p:spPr>
        </p:sp>
        <p:sp>
          <p:nvSpPr>
            <p:cNvPr name="TextBox 12" id="12"/>
            <p:cNvSpPr txBox="true"/>
            <p:nvPr/>
          </p:nvSpPr>
          <p:spPr>
            <a:xfrm>
              <a:off x="0" y="-38100"/>
              <a:ext cx="1169210" cy="898689"/>
            </a:xfrm>
            <a:prstGeom prst="rect">
              <a:avLst/>
            </a:prstGeom>
          </p:spPr>
          <p:txBody>
            <a:bodyPr anchor="ctr" rtlCol="false" tIns="50800" lIns="50800" bIns="50800" rIns="50800"/>
            <a:lstStyle/>
            <a:p>
              <a:pPr algn="ctr">
                <a:lnSpc>
                  <a:spcPts val="2659"/>
                </a:lnSpc>
              </a:pPr>
              <a:r>
                <a:rPr lang="en-US" sz="1899" b="true">
                  <a:solidFill>
                    <a:srgbClr val="254D70"/>
                  </a:solidFill>
                  <a:latin typeface="Noto Serif Bold"/>
                  <a:ea typeface="Noto Serif Bold"/>
                  <a:cs typeface="Noto Serif Bold"/>
                  <a:sym typeface="Noto Serif Bold"/>
                </a:rPr>
                <a:t>Rekomendasi:</a:t>
              </a:r>
            </a:p>
            <a:p>
              <a:pPr algn="ctr">
                <a:lnSpc>
                  <a:spcPts val="2659"/>
                </a:lnSpc>
              </a:pPr>
              <a:r>
                <a:rPr lang="en-US" sz="1899" b="true">
                  <a:solidFill>
                    <a:srgbClr val="254D70"/>
                  </a:solidFill>
                  <a:latin typeface="Noto Serif Bold"/>
                  <a:ea typeface="Noto Serif Bold"/>
                  <a:cs typeface="Noto Serif Bold"/>
                  <a:sym typeface="Noto Serif Bold"/>
                </a:rPr>
                <a:t>P</a:t>
              </a:r>
              <a:r>
                <a:rPr lang="en-US" sz="1899">
                  <a:solidFill>
                    <a:srgbClr val="254D70"/>
                  </a:solidFill>
                  <a:latin typeface="Noto Serif"/>
                  <a:ea typeface="Noto Serif"/>
                  <a:cs typeface="Noto Serif"/>
                  <a:sym typeface="Noto Serif"/>
                </a:rPr>
                <a:t>erusahaan dapat merancang program retensi yang berbeda sesuai dengan tahapan usia karyawan untuk menjaga tingkat kepuasan kerja</a:t>
              </a:r>
            </a:p>
            <a:p>
              <a:pPr algn="ctr">
                <a:lnSpc>
                  <a:spcPts val="2659"/>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35314" cy="10287000"/>
            <a:chOff x="0" y="0"/>
            <a:chExt cx="430700" cy="2709333"/>
          </a:xfrm>
        </p:grpSpPr>
        <p:sp>
          <p:nvSpPr>
            <p:cNvPr name="Freeform 3" id="3"/>
            <p:cNvSpPr/>
            <p:nvPr/>
          </p:nvSpPr>
          <p:spPr>
            <a:xfrm flipH="false" flipV="false" rot="0">
              <a:off x="0" y="0"/>
              <a:ext cx="430700" cy="2709333"/>
            </a:xfrm>
            <a:custGeom>
              <a:avLst/>
              <a:gdLst/>
              <a:ahLst/>
              <a:cxnLst/>
              <a:rect r="r" b="b" t="t" l="l"/>
              <a:pathLst>
                <a:path h="2709333" w="430700">
                  <a:moveTo>
                    <a:pt x="0" y="0"/>
                  </a:moveTo>
                  <a:lnTo>
                    <a:pt x="430700" y="0"/>
                  </a:lnTo>
                  <a:lnTo>
                    <a:pt x="430700" y="2709333"/>
                  </a:lnTo>
                  <a:lnTo>
                    <a:pt x="0" y="2709333"/>
                  </a:lnTo>
                  <a:close/>
                </a:path>
              </a:pathLst>
            </a:custGeom>
            <a:solidFill>
              <a:srgbClr val="EFE4D2"/>
            </a:solidFill>
          </p:spPr>
        </p:sp>
        <p:sp>
          <p:nvSpPr>
            <p:cNvPr name="TextBox 4" id="4"/>
            <p:cNvSpPr txBox="true"/>
            <p:nvPr/>
          </p:nvSpPr>
          <p:spPr>
            <a:xfrm>
              <a:off x="0" y="-38100"/>
              <a:ext cx="43070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770464" y="6440257"/>
            <a:ext cx="4689922" cy="3325012"/>
            <a:chOff x="0" y="0"/>
            <a:chExt cx="1235206" cy="875723"/>
          </a:xfrm>
        </p:grpSpPr>
        <p:sp>
          <p:nvSpPr>
            <p:cNvPr name="Freeform 6" id="6"/>
            <p:cNvSpPr/>
            <p:nvPr/>
          </p:nvSpPr>
          <p:spPr>
            <a:xfrm flipH="false" flipV="false" rot="0">
              <a:off x="0" y="0"/>
              <a:ext cx="1235206" cy="875723"/>
            </a:xfrm>
            <a:custGeom>
              <a:avLst/>
              <a:gdLst/>
              <a:ahLst/>
              <a:cxnLst/>
              <a:rect r="r" b="b" t="t" l="l"/>
              <a:pathLst>
                <a:path h="875723" w="1235206">
                  <a:moveTo>
                    <a:pt x="84189" y="0"/>
                  </a:moveTo>
                  <a:lnTo>
                    <a:pt x="1151017" y="0"/>
                  </a:lnTo>
                  <a:cubicBezTo>
                    <a:pt x="1197513" y="0"/>
                    <a:pt x="1235206" y="37693"/>
                    <a:pt x="1235206" y="84189"/>
                  </a:cubicBezTo>
                  <a:lnTo>
                    <a:pt x="1235206" y="791535"/>
                  </a:lnTo>
                  <a:cubicBezTo>
                    <a:pt x="1235206" y="838031"/>
                    <a:pt x="1197513" y="875723"/>
                    <a:pt x="1151017" y="875723"/>
                  </a:cubicBezTo>
                  <a:lnTo>
                    <a:pt x="84189" y="875723"/>
                  </a:lnTo>
                  <a:cubicBezTo>
                    <a:pt x="37693" y="875723"/>
                    <a:pt x="0" y="838031"/>
                    <a:pt x="0" y="791535"/>
                  </a:cubicBezTo>
                  <a:lnTo>
                    <a:pt x="0" y="84189"/>
                  </a:lnTo>
                  <a:cubicBezTo>
                    <a:pt x="0" y="37693"/>
                    <a:pt x="37693" y="0"/>
                    <a:pt x="84189" y="0"/>
                  </a:cubicBezTo>
                  <a:close/>
                </a:path>
              </a:pathLst>
            </a:custGeom>
            <a:solidFill>
              <a:srgbClr val="EFE4D2"/>
            </a:solidFill>
          </p:spPr>
        </p:sp>
        <p:sp>
          <p:nvSpPr>
            <p:cNvPr name="TextBox 7" id="7"/>
            <p:cNvSpPr txBox="true"/>
            <p:nvPr/>
          </p:nvSpPr>
          <p:spPr>
            <a:xfrm>
              <a:off x="0" y="-38100"/>
              <a:ext cx="1235206" cy="913823"/>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Insight:</a:t>
              </a:r>
            </a:p>
            <a:p>
              <a:pPr algn="ctr">
                <a:lnSpc>
                  <a:spcPts val="2659"/>
                </a:lnSpc>
              </a:pPr>
            </a:p>
            <a:p>
              <a:pPr algn="ctr">
                <a:lnSpc>
                  <a:spcPts val="2659"/>
                </a:lnSpc>
              </a:pPr>
              <a:r>
                <a:rPr lang="en-US" sz="1899">
                  <a:solidFill>
                    <a:srgbClr val="254D70"/>
                  </a:solidFill>
                  <a:latin typeface="Noto Serif"/>
                  <a:ea typeface="Noto Serif"/>
                  <a:cs typeface="Noto Serif"/>
                  <a:sym typeface="Noto Serif"/>
                </a:rPr>
                <a:t>R</a:t>
              </a:r>
              <a:r>
                <a:rPr lang="en-US" sz="1899">
                  <a:solidFill>
                    <a:srgbClr val="254D70"/>
                  </a:solidFill>
                  <a:latin typeface="Noto Serif"/>
                  <a:ea typeface="Noto Serif"/>
                  <a:cs typeface="Noto Serif"/>
                  <a:sym typeface="Noto Serif"/>
                </a:rPr>
                <a:t>ata-rata kepuasan kerja antara laki-laki dan perempuan tampak </a:t>
              </a:r>
              <a:r>
                <a:rPr lang="en-US" b="true" sz="1899">
                  <a:solidFill>
                    <a:srgbClr val="954C2E"/>
                  </a:solidFill>
                  <a:latin typeface="Noto Serif Bold"/>
                  <a:ea typeface="Noto Serif Bold"/>
                  <a:cs typeface="Noto Serif Bold"/>
                  <a:sym typeface="Noto Serif Bold"/>
                </a:rPr>
                <a:t>relatif serupa</a:t>
              </a:r>
              <a:r>
                <a:rPr lang="en-US" sz="1899">
                  <a:solidFill>
                    <a:srgbClr val="254D70"/>
                  </a:solidFill>
                  <a:latin typeface="Noto Serif"/>
                  <a:ea typeface="Noto Serif"/>
                  <a:cs typeface="Noto Serif"/>
                  <a:sym typeface="Noto Serif"/>
                </a:rPr>
                <a:t>, menunjukkan bahwa gender </a:t>
              </a:r>
              <a:r>
                <a:rPr lang="en-US" b="true" sz="1899">
                  <a:solidFill>
                    <a:srgbClr val="954C2E"/>
                  </a:solidFill>
                  <a:latin typeface="Noto Serif Bold"/>
                  <a:ea typeface="Noto Serif Bold"/>
                  <a:cs typeface="Noto Serif Bold"/>
                  <a:sym typeface="Noto Serif Bold"/>
                </a:rPr>
                <a:t>bukanlah faktor utama</a:t>
              </a:r>
              <a:r>
                <a:rPr lang="en-US" sz="1899">
                  <a:solidFill>
                    <a:srgbClr val="254D70"/>
                  </a:solidFill>
                  <a:latin typeface="Noto Serif"/>
                  <a:ea typeface="Noto Serif"/>
                  <a:cs typeface="Noto Serif"/>
                  <a:sym typeface="Noto Serif"/>
                </a:rPr>
                <a:t> yang mempengaruhi kepuasan di perusahaan</a:t>
              </a:r>
            </a:p>
          </p:txBody>
        </p:sp>
      </p:grpSp>
      <p:grpSp>
        <p:nvGrpSpPr>
          <p:cNvPr name="Group 8" id="8"/>
          <p:cNvGrpSpPr/>
          <p:nvPr/>
        </p:nvGrpSpPr>
        <p:grpSpPr>
          <a:xfrm rot="0">
            <a:off x="2798468" y="2437710"/>
            <a:ext cx="12691064" cy="7062166"/>
            <a:chOff x="0" y="0"/>
            <a:chExt cx="16921419" cy="9416221"/>
          </a:xfrm>
        </p:grpSpPr>
        <p:sp>
          <p:nvSpPr>
            <p:cNvPr name="Freeform 9" id="9"/>
            <p:cNvSpPr/>
            <p:nvPr/>
          </p:nvSpPr>
          <p:spPr>
            <a:xfrm flipH="false" flipV="false" rot="0">
              <a:off x="0" y="0"/>
              <a:ext cx="5806350" cy="4879231"/>
            </a:xfrm>
            <a:custGeom>
              <a:avLst/>
              <a:gdLst/>
              <a:ahLst/>
              <a:cxnLst/>
              <a:rect r="r" b="b" t="t" l="l"/>
              <a:pathLst>
                <a:path h="4879231" w="5806350">
                  <a:moveTo>
                    <a:pt x="0" y="0"/>
                  </a:moveTo>
                  <a:lnTo>
                    <a:pt x="5806350" y="0"/>
                  </a:lnTo>
                  <a:lnTo>
                    <a:pt x="5806350" y="4879231"/>
                  </a:lnTo>
                  <a:lnTo>
                    <a:pt x="0" y="4879231"/>
                  </a:lnTo>
                  <a:lnTo>
                    <a:pt x="0" y="0"/>
                  </a:lnTo>
                  <a:close/>
                </a:path>
              </a:pathLst>
            </a:custGeom>
            <a:blipFill>
              <a:blip r:embed="rId2"/>
              <a:stretch>
                <a:fillRect l="-861" t="-5544" r="-861" b="0"/>
              </a:stretch>
            </a:blipFill>
          </p:spPr>
        </p:sp>
        <p:sp>
          <p:nvSpPr>
            <p:cNvPr name="Freeform 10" id="10"/>
            <p:cNvSpPr/>
            <p:nvPr/>
          </p:nvSpPr>
          <p:spPr>
            <a:xfrm flipH="false" flipV="false" rot="0">
              <a:off x="5864642" y="0"/>
              <a:ext cx="5638887" cy="4573213"/>
            </a:xfrm>
            <a:custGeom>
              <a:avLst/>
              <a:gdLst/>
              <a:ahLst/>
              <a:cxnLst/>
              <a:rect r="r" b="b" t="t" l="l"/>
              <a:pathLst>
                <a:path h="4573213" w="5638887">
                  <a:moveTo>
                    <a:pt x="0" y="0"/>
                  </a:moveTo>
                  <a:lnTo>
                    <a:pt x="5638887" y="0"/>
                  </a:lnTo>
                  <a:lnTo>
                    <a:pt x="5638887" y="4573213"/>
                  </a:lnTo>
                  <a:lnTo>
                    <a:pt x="0" y="4573213"/>
                  </a:lnTo>
                  <a:lnTo>
                    <a:pt x="0" y="0"/>
                  </a:lnTo>
                  <a:close/>
                </a:path>
              </a:pathLst>
            </a:custGeom>
            <a:blipFill>
              <a:blip r:embed="rId3"/>
              <a:stretch>
                <a:fillRect l="-861" t="-5915" r="-861" b="0"/>
              </a:stretch>
            </a:blipFill>
          </p:spPr>
        </p:sp>
        <p:sp>
          <p:nvSpPr>
            <p:cNvPr name="Freeform 11" id="11"/>
            <p:cNvSpPr/>
            <p:nvPr/>
          </p:nvSpPr>
          <p:spPr>
            <a:xfrm flipH="false" flipV="false" rot="0">
              <a:off x="11503529" y="0"/>
              <a:ext cx="5417890" cy="4674598"/>
            </a:xfrm>
            <a:custGeom>
              <a:avLst/>
              <a:gdLst/>
              <a:ahLst/>
              <a:cxnLst/>
              <a:rect r="r" b="b" t="t" l="l"/>
              <a:pathLst>
                <a:path h="4674598" w="5417890">
                  <a:moveTo>
                    <a:pt x="0" y="0"/>
                  </a:moveTo>
                  <a:lnTo>
                    <a:pt x="5417890" y="0"/>
                  </a:lnTo>
                  <a:lnTo>
                    <a:pt x="5417890" y="4674598"/>
                  </a:lnTo>
                  <a:lnTo>
                    <a:pt x="0" y="4674598"/>
                  </a:lnTo>
                  <a:lnTo>
                    <a:pt x="0" y="0"/>
                  </a:lnTo>
                  <a:close/>
                </a:path>
              </a:pathLst>
            </a:custGeom>
            <a:blipFill>
              <a:blip r:embed="rId4"/>
              <a:stretch>
                <a:fillRect l="-2185" t="0" r="-2185" b="0"/>
              </a:stretch>
            </a:blipFill>
          </p:spPr>
        </p:sp>
        <p:sp>
          <p:nvSpPr>
            <p:cNvPr name="Freeform 12" id="12"/>
            <p:cNvSpPr/>
            <p:nvPr/>
          </p:nvSpPr>
          <p:spPr>
            <a:xfrm flipH="false" flipV="false" rot="0">
              <a:off x="0" y="4674598"/>
              <a:ext cx="5573312" cy="4741623"/>
            </a:xfrm>
            <a:custGeom>
              <a:avLst/>
              <a:gdLst/>
              <a:ahLst/>
              <a:cxnLst/>
              <a:rect r="r" b="b" t="t" l="l"/>
              <a:pathLst>
                <a:path h="4741623" w="5573312">
                  <a:moveTo>
                    <a:pt x="0" y="0"/>
                  </a:moveTo>
                  <a:lnTo>
                    <a:pt x="5573312" y="0"/>
                  </a:lnTo>
                  <a:lnTo>
                    <a:pt x="5573312" y="4741623"/>
                  </a:lnTo>
                  <a:lnTo>
                    <a:pt x="0" y="4741623"/>
                  </a:lnTo>
                  <a:lnTo>
                    <a:pt x="0" y="0"/>
                  </a:lnTo>
                  <a:close/>
                </a:path>
              </a:pathLst>
            </a:custGeom>
            <a:blipFill>
              <a:blip r:embed="rId5"/>
              <a:stretch>
                <a:fillRect l="-861" t="0" r="-861" b="0"/>
              </a:stretch>
            </a:blipFill>
          </p:spPr>
        </p:sp>
        <p:sp>
          <p:nvSpPr>
            <p:cNvPr name="Freeform 13" id="13"/>
            <p:cNvSpPr/>
            <p:nvPr/>
          </p:nvSpPr>
          <p:spPr>
            <a:xfrm flipH="false" flipV="false" rot="0">
              <a:off x="5806350" y="4541741"/>
              <a:ext cx="5638887" cy="4613768"/>
            </a:xfrm>
            <a:custGeom>
              <a:avLst/>
              <a:gdLst/>
              <a:ahLst/>
              <a:cxnLst/>
              <a:rect r="r" b="b" t="t" l="l"/>
              <a:pathLst>
                <a:path h="4613768" w="5638887">
                  <a:moveTo>
                    <a:pt x="0" y="0"/>
                  </a:moveTo>
                  <a:lnTo>
                    <a:pt x="5638886" y="0"/>
                  </a:lnTo>
                  <a:lnTo>
                    <a:pt x="5638886" y="4613768"/>
                  </a:lnTo>
                  <a:lnTo>
                    <a:pt x="0" y="4613768"/>
                  </a:lnTo>
                  <a:lnTo>
                    <a:pt x="0" y="0"/>
                  </a:lnTo>
                  <a:close/>
                </a:path>
              </a:pathLst>
            </a:custGeom>
            <a:blipFill>
              <a:blip r:embed="rId6"/>
              <a:stretch>
                <a:fillRect l="-861" t="0" r="-861" b="0"/>
              </a:stretch>
            </a:blipFill>
          </p:spPr>
        </p:sp>
      </p:grpSp>
      <p:sp>
        <p:nvSpPr>
          <p:cNvPr name="TextBox 14" id="14"/>
          <p:cNvSpPr txBox="true"/>
          <p:nvPr/>
        </p:nvSpPr>
        <p:spPr>
          <a:xfrm rot="0">
            <a:off x="2183094" y="393442"/>
            <a:ext cx="14343943" cy="2262503"/>
          </a:xfrm>
          <a:prstGeom prst="rect">
            <a:avLst/>
          </a:prstGeom>
        </p:spPr>
        <p:txBody>
          <a:bodyPr anchor="t" rtlCol="false" tIns="0" lIns="0" bIns="0" rIns="0">
            <a:spAutoFit/>
          </a:bodyPr>
          <a:lstStyle/>
          <a:p>
            <a:pPr algn="l">
              <a:lnSpc>
                <a:spcPts val="6020"/>
              </a:lnSpc>
            </a:pPr>
            <a:r>
              <a:rPr lang="en-US" sz="4300" b="true">
                <a:solidFill>
                  <a:srgbClr val="131D4F"/>
                </a:solidFill>
                <a:latin typeface="Noto Serif Bold"/>
                <a:ea typeface="Noto Serif Bold"/>
                <a:cs typeface="Noto Serif Bold"/>
                <a:sym typeface="Noto Serif Bold"/>
              </a:rPr>
              <a:t>2. Apakah tingkat kepuasan kerja berbeda antara karyawan laki-laki dan perempuan?</a:t>
            </a:r>
          </a:p>
          <a:p>
            <a:pPr algn="l">
              <a:lnSpc>
                <a:spcPts val="602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635314" cy="10287000"/>
            <a:chOff x="0" y="0"/>
            <a:chExt cx="430700" cy="2709333"/>
          </a:xfrm>
        </p:grpSpPr>
        <p:sp>
          <p:nvSpPr>
            <p:cNvPr name="Freeform 3" id="3"/>
            <p:cNvSpPr/>
            <p:nvPr/>
          </p:nvSpPr>
          <p:spPr>
            <a:xfrm flipH="false" flipV="false" rot="0">
              <a:off x="0" y="0"/>
              <a:ext cx="430700" cy="2709333"/>
            </a:xfrm>
            <a:custGeom>
              <a:avLst/>
              <a:gdLst/>
              <a:ahLst/>
              <a:cxnLst/>
              <a:rect r="r" b="b" t="t" l="l"/>
              <a:pathLst>
                <a:path h="2709333" w="430700">
                  <a:moveTo>
                    <a:pt x="0" y="0"/>
                  </a:moveTo>
                  <a:lnTo>
                    <a:pt x="430700" y="0"/>
                  </a:lnTo>
                  <a:lnTo>
                    <a:pt x="430700" y="2709333"/>
                  </a:lnTo>
                  <a:lnTo>
                    <a:pt x="0" y="2709333"/>
                  </a:lnTo>
                  <a:close/>
                </a:path>
              </a:pathLst>
            </a:custGeom>
            <a:solidFill>
              <a:srgbClr val="EFE4D2"/>
            </a:solidFill>
          </p:spPr>
        </p:sp>
        <p:sp>
          <p:nvSpPr>
            <p:cNvPr name="TextBox 4" id="4"/>
            <p:cNvSpPr txBox="true"/>
            <p:nvPr/>
          </p:nvSpPr>
          <p:spPr>
            <a:xfrm>
              <a:off x="0" y="-38100"/>
              <a:ext cx="430700" cy="2747433"/>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807475" y="7006486"/>
            <a:ext cx="8990884" cy="2509104"/>
            <a:chOff x="0" y="0"/>
            <a:chExt cx="2367969" cy="660834"/>
          </a:xfrm>
        </p:grpSpPr>
        <p:sp>
          <p:nvSpPr>
            <p:cNvPr name="Freeform 6" id="6"/>
            <p:cNvSpPr/>
            <p:nvPr/>
          </p:nvSpPr>
          <p:spPr>
            <a:xfrm flipH="false" flipV="false" rot="0">
              <a:off x="0" y="0"/>
              <a:ext cx="2367969" cy="660834"/>
            </a:xfrm>
            <a:custGeom>
              <a:avLst/>
              <a:gdLst/>
              <a:ahLst/>
              <a:cxnLst/>
              <a:rect r="r" b="b" t="t" l="l"/>
              <a:pathLst>
                <a:path h="660834" w="2367969">
                  <a:moveTo>
                    <a:pt x="43915" y="0"/>
                  </a:moveTo>
                  <a:lnTo>
                    <a:pt x="2324054" y="0"/>
                  </a:lnTo>
                  <a:cubicBezTo>
                    <a:pt x="2348308" y="0"/>
                    <a:pt x="2367969" y="19662"/>
                    <a:pt x="2367969" y="43915"/>
                  </a:cubicBezTo>
                  <a:lnTo>
                    <a:pt x="2367969" y="616919"/>
                  </a:lnTo>
                  <a:cubicBezTo>
                    <a:pt x="2367969" y="641172"/>
                    <a:pt x="2348308" y="660834"/>
                    <a:pt x="2324054" y="660834"/>
                  </a:cubicBezTo>
                  <a:lnTo>
                    <a:pt x="43915" y="660834"/>
                  </a:lnTo>
                  <a:cubicBezTo>
                    <a:pt x="19662" y="660834"/>
                    <a:pt x="0" y="641172"/>
                    <a:pt x="0" y="616919"/>
                  </a:cubicBezTo>
                  <a:lnTo>
                    <a:pt x="0" y="43915"/>
                  </a:lnTo>
                  <a:cubicBezTo>
                    <a:pt x="0" y="19662"/>
                    <a:pt x="19662" y="0"/>
                    <a:pt x="43915" y="0"/>
                  </a:cubicBezTo>
                  <a:close/>
                </a:path>
              </a:pathLst>
            </a:custGeom>
            <a:solidFill>
              <a:srgbClr val="EFE4D2"/>
            </a:solidFill>
          </p:spPr>
        </p:sp>
        <p:sp>
          <p:nvSpPr>
            <p:cNvPr name="TextBox 7" id="7"/>
            <p:cNvSpPr txBox="true"/>
            <p:nvPr/>
          </p:nvSpPr>
          <p:spPr>
            <a:xfrm>
              <a:off x="0" y="-38100"/>
              <a:ext cx="2367969" cy="698934"/>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Insight:</a:t>
              </a:r>
            </a:p>
            <a:p>
              <a:pPr algn="ctr">
                <a:lnSpc>
                  <a:spcPts val="2659"/>
                </a:lnSpc>
              </a:pPr>
            </a:p>
            <a:p>
              <a:pPr algn="ctr">
                <a:lnSpc>
                  <a:spcPts val="2659"/>
                </a:lnSpc>
              </a:pPr>
              <a:r>
                <a:rPr lang="en-US" sz="1899">
                  <a:solidFill>
                    <a:srgbClr val="254D70"/>
                  </a:solidFill>
                  <a:latin typeface="Noto Serif"/>
                  <a:ea typeface="Noto Serif"/>
                  <a:cs typeface="Noto Serif"/>
                  <a:sym typeface="Noto Serif"/>
                </a:rPr>
                <a:t>Departemen seperti </a:t>
              </a:r>
              <a:r>
                <a:rPr lang="en-US" b="true" sz="1899">
                  <a:solidFill>
                    <a:srgbClr val="954C2E"/>
                  </a:solidFill>
                  <a:latin typeface="Noto Serif Bold"/>
                  <a:ea typeface="Noto Serif Bold"/>
                  <a:cs typeface="Noto Serif Bold"/>
                  <a:sym typeface="Noto Serif Bold"/>
                </a:rPr>
                <a:t>R&amp;D dan HR </a:t>
              </a:r>
              <a:r>
                <a:rPr lang="en-US" sz="1899">
                  <a:solidFill>
                    <a:srgbClr val="254D70"/>
                  </a:solidFill>
                  <a:latin typeface="Noto Serif"/>
                  <a:ea typeface="Noto Serif"/>
                  <a:cs typeface="Noto Serif"/>
                  <a:sym typeface="Noto Serif"/>
                </a:rPr>
                <a:t>menunjukkan rata-rata kepuasan kerja yang </a:t>
              </a:r>
              <a:r>
                <a:rPr lang="en-US" b="true" sz="1899">
                  <a:solidFill>
                    <a:srgbClr val="954C2E"/>
                  </a:solidFill>
                  <a:latin typeface="Noto Serif Bold"/>
                  <a:ea typeface="Noto Serif Bold"/>
                  <a:cs typeface="Noto Serif Bold"/>
                  <a:sym typeface="Noto Serif Bold"/>
                </a:rPr>
                <a:t>lebih tinggi</a:t>
              </a:r>
              <a:r>
                <a:rPr lang="en-US" sz="1899">
                  <a:solidFill>
                    <a:srgbClr val="254D70"/>
                  </a:solidFill>
                  <a:latin typeface="Noto Serif"/>
                  <a:ea typeface="Noto Serif"/>
                  <a:cs typeface="Noto Serif"/>
                  <a:sym typeface="Noto Serif"/>
                </a:rPr>
                <a:t>, sementara departemen </a:t>
              </a:r>
              <a:r>
                <a:rPr lang="en-US" b="true" sz="1899" i="true">
                  <a:solidFill>
                    <a:srgbClr val="B7171C"/>
                  </a:solidFill>
                  <a:latin typeface="Noto Serif Bold Italics"/>
                  <a:ea typeface="Noto Serif Bold Italics"/>
                  <a:cs typeface="Noto Serif Bold Italics"/>
                  <a:sym typeface="Noto Serif Bold Italics"/>
                </a:rPr>
                <a:t>Operasi dan IT</a:t>
              </a:r>
              <a:r>
                <a:rPr lang="en-US" sz="1899">
                  <a:solidFill>
                    <a:srgbClr val="254D70"/>
                  </a:solidFill>
                  <a:latin typeface="Noto Serif"/>
                  <a:ea typeface="Noto Serif"/>
                  <a:cs typeface="Noto Serif"/>
                  <a:sym typeface="Noto Serif"/>
                </a:rPr>
                <a:t> memiliki skor yang </a:t>
              </a:r>
              <a:r>
                <a:rPr lang="en-US" b="true" sz="1899" i="true">
                  <a:solidFill>
                    <a:srgbClr val="B7171C"/>
                  </a:solidFill>
                  <a:latin typeface="Noto Serif Bold Italics"/>
                  <a:ea typeface="Noto Serif Bold Italics"/>
                  <a:cs typeface="Noto Serif Bold Italics"/>
                  <a:sym typeface="Noto Serif Bold Italics"/>
                </a:rPr>
                <a:t>lebih rendah</a:t>
              </a:r>
              <a:r>
                <a:rPr lang="en-US" sz="1899">
                  <a:solidFill>
                    <a:srgbClr val="254D70"/>
                  </a:solidFill>
                  <a:latin typeface="Noto Serif"/>
                  <a:ea typeface="Noto Serif"/>
                  <a:cs typeface="Noto Serif"/>
                  <a:sym typeface="Noto Serif"/>
                </a:rPr>
                <a:t>. Hal ini bisa menunjukkan adanya potensi masalah pada beban kerja, manajemen, atau dukungan karyawan di departemen-departemen tersebut.</a:t>
              </a:r>
            </a:p>
          </p:txBody>
        </p:sp>
      </p:grpSp>
      <p:grpSp>
        <p:nvGrpSpPr>
          <p:cNvPr name="Group 8" id="8"/>
          <p:cNvGrpSpPr/>
          <p:nvPr/>
        </p:nvGrpSpPr>
        <p:grpSpPr>
          <a:xfrm rot="0">
            <a:off x="10969809" y="7006486"/>
            <a:ext cx="6683124" cy="2509104"/>
            <a:chOff x="0" y="0"/>
            <a:chExt cx="1760164" cy="660834"/>
          </a:xfrm>
        </p:grpSpPr>
        <p:sp>
          <p:nvSpPr>
            <p:cNvPr name="Freeform 9" id="9"/>
            <p:cNvSpPr/>
            <p:nvPr/>
          </p:nvSpPr>
          <p:spPr>
            <a:xfrm flipH="false" flipV="false" rot="0">
              <a:off x="0" y="0"/>
              <a:ext cx="1760164" cy="660834"/>
            </a:xfrm>
            <a:custGeom>
              <a:avLst/>
              <a:gdLst/>
              <a:ahLst/>
              <a:cxnLst/>
              <a:rect r="r" b="b" t="t" l="l"/>
              <a:pathLst>
                <a:path h="660834" w="1760164">
                  <a:moveTo>
                    <a:pt x="59080" y="0"/>
                  </a:moveTo>
                  <a:lnTo>
                    <a:pt x="1701084" y="0"/>
                  </a:lnTo>
                  <a:cubicBezTo>
                    <a:pt x="1733713" y="0"/>
                    <a:pt x="1760164" y="26451"/>
                    <a:pt x="1760164" y="59080"/>
                  </a:cubicBezTo>
                  <a:lnTo>
                    <a:pt x="1760164" y="601754"/>
                  </a:lnTo>
                  <a:cubicBezTo>
                    <a:pt x="1760164" y="634383"/>
                    <a:pt x="1733713" y="660834"/>
                    <a:pt x="1701084" y="660834"/>
                  </a:cubicBezTo>
                  <a:lnTo>
                    <a:pt x="59080" y="660834"/>
                  </a:lnTo>
                  <a:cubicBezTo>
                    <a:pt x="43411" y="660834"/>
                    <a:pt x="28384" y="654609"/>
                    <a:pt x="17304" y="643530"/>
                  </a:cubicBezTo>
                  <a:cubicBezTo>
                    <a:pt x="6224" y="632450"/>
                    <a:pt x="0" y="617423"/>
                    <a:pt x="0" y="601754"/>
                  </a:cubicBezTo>
                  <a:lnTo>
                    <a:pt x="0" y="59080"/>
                  </a:lnTo>
                  <a:cubicBezTo>
                    <a:pt x="0" y="26451"/>
                    <a:pt x="26451" y="0"/>
                    <a:pt x="59080" y="0"/>
                  </a:cubicBezTo>
                  <a:close/>
                </a:path>
              </a:pathLst>
            </a:custGeom>
            <a:solidFill>
              <a:srgbClr val="EFE4D2"/>
            </a:solidFill>
          </p:spPr>
        </p:sp>
        <p:sp>
          <p:nvSpPr>
            <p:cNvPr name="TextBox 10" id="10"/>
            <p:cNvSpPr txBox="true"/>
            <p:nvPr/>
          </p:nvSpPr>
          <p:spPr>
            <a:xfrm>
              <a:off x="0" y="-38100"/>
              <a:ext cx="1760164" cy="698934"/>
            </a:xfrm>
            <a:prstGeom prst="rect">
              <a:avLst/>
            </a:prstGeom>
          </p:spPr>
          <p:txBody>
            <a:bodyPr anchor="ctr" rtlCol="false" tIns="50800" lIns="50800" bIns="50800" rIns="50800"/>
            <a:lstStyle/>
            <a:p>
              <a:pPr algn="ctr">
                <a:lnSpc>
                  <a:spcPts val="3079"/>
                </a:lnSpc>
              </a:pPr>
              <a:r>
                <a:rPr lang="en-US" sz="2199" b="true">
                  <a:solidFill>
                    <a:srgbClr val="254D70"/>
                  </a:solidFill>
                  <a:latin typeface="Noto Serif Bold"/>
                  <a:ea typeface="Noto Serif Bold"/>
                  <a:cs typeface="Noto Serif Bold"/>
                  <a:sym typeface="Noto Serif Bold"/>
                </a:rPr>
                <a:t>Rekomendasi:</a:t>
              </a:r>
            </a:p>
            <a:p>
              <a:pPr algn="ctr">
                <a:lnSpc>
                  <a:spcPts val="3079"/>
                </a:lnSpc>
              </a:pPr>
            </a:p>
            <a:p>
              <a:pPr algn="ctr">
                <a:lnSpc>
                  <a:spcPts val="2659"/>
                </a:lnSpc>
              </a:pPr>
              <a:r>
                <a:rPr lang="en-US" sz="1899">
                  <a:solidFill>
                    <a:srgbClr val="254D70"/>
                  </a:solidFill>
                  <a:latin typeface="Noto Serif"/>
                  <a:ea typeface="Noto Serif"/>
                  <a:cs typeface="Noto Serif"/>
                  <a:sym typeface="Noto Serif"/>
                </a:rPr>
                <a:t>Lak</a:t>
              </a:r>
              <a:r>
                <a:rPr lang="en-US" sz="1899">
                  <a:solidFill>
                    <a:srgbClr val="254D70"/>
                  </a:solidFill>
                  <a:latin typeface="Noto Serif"/>
                  <a:ea typeface="Noto Serif"/>
                  <a:cs typeface="Noto Serif"/>
                  <a:sym typeface="Noto Serif"/>
                </a:rPr>
                <a:t>ukan analisis mendalam di departemen Operasi dan IT untuk mengidentifikasi akar masalahnya dan berikan dukungan, pelatihan manajemen, atau penyesuaian beban kerja untuk meningkatkan kepuasan karyawan.</a:t>
              </a:r>
            </a:p>
          </p:txBody>
        </p:sp>
      </p:grpSp>
      <p:grpSp>
        <p:nvGrpSpPr>
          <p:cNvPr name="Group 11" id="11"/>
          <p:cNvGrpSpPr/>
          <p:nvPr/>
        </p:nvGrpSpPr>
        <p:grpSpPr>
          <a:xfrm rot="0">
            <a:off x="1807475" y="2224537"/>
            <a:ext cx="16239320" cy="4012616"/>
            <a:chOff x="0" y="0"/>
            <a:chExt cx="21652427" cy="5350155"/>
          </a:xfrm>
        </p:grpSpPr>
        <p:sp>
          <p:nvSpPr>
            <p:cNvPr name="Freeform 12" id="12"/>
            <p:cNvSpPr/>
            <p:nvPr/>
          </p:nvSpPr>
          <p:spPr>
            <a:xfrm flipH="false" flipV="false" rot="0">
              <a:off x="0" y="0"/>
              <a:ext cx="4671357" cy="5315010"/>
            </a:xfrm>
            <a:custGeom>
              <a:avLst/>
              <a:gdLst/>
              <a:ahLst/>
              <a:cxnLst/>
              <a:rect r="r" b="b" t="t" l="l"/>
              <a:pathLst>
                <a:path h="5315010" w="4671357">
                  <a:moveTo>
                    <a:pt x="0" y="0"/>
                  </a:moveTo>
                  <a:lnTo>
                    <a:pt x="4671357" y="0"/>
                  </a:lnTo>
                  <a:lnTo>
                    <a:pt x="4671357" y="5315010"/>
                  </a:lnTo>
                  <a:lnTo>
                    <a:pt x="0" y="5315010"/>
                  </a:lnTo>
                  <a:lnTo>
                    <a:pt x="0" y="0"/>
                  </a:lnTo>
                  <a:close/>
                </a:path>
              </a:pathLst>
            </a:custGeom>
            <a:blipFill>
              <a:blip r:embed="rId2"/>
              <a:stretch>
                <a:fillRect l="0" t="0" r="0" b="0"/>
              </a:stretch>
            </a:blipFill>
          </p:spPr>
        </p:sp>
        <p:sp>
          <p:nvSpPr>
            <p:cNvPr name="Freeform 13" id="13"/>
            <p:cNvSpPr/>
            <p:nvPr/>
          </p:nvSpPr>
          <p:spPr>
            <a:xfrm flipH="false" flipV="false" rot="0">
              <a:off x="4712680" y="0"/>
              <a:ext cx="4354323" cy="5350155"/>
            </a:xfrm>
            <a:custGeom>
              <a:avLst/>
              <a:gdLst/>
              <a:ahLst/>
              <a:cxnLst/>
              <a:rect r="r" b="b" t="t" l="l"/>
              <a:pathLst>
                <a:path h="5350155" w="4354323">
                  <a:moveTo>
                    <a:pt x="0" y="0"/>
                  </a:moveTo>
                  <a:lnTo>
                    <a:pt x="4354323" y="0"/>
                  </a:lnTo>
                  <a:lnTo>
                    <a:pt x="4354323" y="5350155"/>
                  </a:lnTo>
                  <a:lnTo>
                    <a:pt x="0" y="5350155"/>
                  </a:lnTo>
                  <a:lnTo>
                    <a:pt x="0" y="0"/>
                  </a:lnTo>
                  <a:close/>
                </a:path>
              </a:pathLst>
            </a:custGeom>
            <a:blipFill>
              <a:blip r:embed="rId3"/>
              <a:stretch>
                <a:fillRect l="0" t="0" r="0" b="0"/>
              </a:stretch>
            </a:blipFill>
          </p:spPr>
        </p:sp>
        <p:sp>
          <p:nvSpPr>
            <p:cNvPr name="Freeform 14" id="14"/>
            <p:cNvSpPr/>
            <p:nvPr/>
          </p:nvSpPr>
          <p:spPr>
            <a:xfrm flipH="false" flipV="false" rot="0">
              <a:off x="8938367" y="0"/>
              <a:ext cx="4283446" cy="5315010"/>
            </a:xfrm>
            <a:custGeom>
              <a:avLst/>
              <a:gdLst/>
              <a:ahLst/>
              <a:cxnLst/>
              <a:rect r="r" b="b" t="t" l="l"/>
              <a:pathLst>
                <a:path h="5315010" w="4283446">
                  <a:moveTo>
                    <a:pt x="0" y="0"/>
                  </a:moveTo>
                  <a:lnTo>
                    <a:pt x="4283446" y="0"/>
                  </a:lnTo>
                  <a:lnTo>
                    <a:pt x="4283446" y="5315010"/>
                  </a:lnTo>
                  <a:lnTo>
                    <a:pt x="0" y="5315010"/>
                  </a:lnTo>
                  <a:lnTo>
                    <a:pt x="0" y="0"/>
                  </a:lnTo>
                  <a:close/>
                </a:path>
              </a:pathLst>
            </a:custGeom>
            <a:blipFill>
              <a:blip r:embed="rId4"/>
              <a:stretch>
                <a:fillRect l="0" t="0" r="0" b="0"/>
              </a:stretch>
            </a:blipFill>
          </p:spPr>
        </p:sp>
        <p:sp>
          <p:nvSpPr>
            <p:cNvPr name="Freeform 15" id="15"/>
            <p:cNvSpPr/>
            <p:nvPr/>
          </p:nvSpPr>
          <p:spPr>
            <a:xfrm flipH="false" flipV="false" rot="0">
              <a:off x="13221813" y="0"/>
              <a:ext cx="4136080" cy="5315010"/>
            </a:xfrm>
            <a:custGeom>
              <a:avLst/>
              <a:gdLst/>
              <a:ahLst/>
              <a:cxnLst/>
              <a:rect r="r" b="b" t="t" l="l"/>
              <a:pathLst>
                <a:path h="5315010" w="4136080">
                  <a:moveTo>
                    <a:pt x="0" y="0"/>
                  </a:moveTo>
                  <a:lnTo>
                    <a:pt x="4136080" y="0"/>
                  </a:lnTo>
                  <a:lnTo>
                    <a:pt x="4136080" y="5315010"/>
                  </a:lnTo>
                  <a:lnTo>
                    <a:pt x="0" y="5315010"/>
                  </a:lnTo>
                  <a:lnTo>
                    <a:pt x="0" y="0"/>
                  </a:lnTo>
                  <a:close/>
                </a:path>
              </a:pathLst>
            </a:custGeom>
            <a:blipFill>
              <a:blip r:embed="rId5"/>
              <a:stretch>
                <a:fillRect l="0" t="0" r="0" b="0"/>
              </a:stretch>
            </a:blipFill>
          </p:spPr>
        </p:sp>
        <p:sp>
          <p:nvSpPr>
            <p:cNvPr name="Freeform 16" id="16"/>
            <p:cNvSpPr/>
            <p:nvPr/>
          </p:nvSpPr>
          <p:spPr>
            <a:xfrm flipH="false" flipV="false" rot="0">
              <a:off x="17399251" y="0"/>
              <a:ext cx="4253175" cy="5306046"/>
            </a:xfrm>
            <a:custGeom>
              <a:avLst/>
              <a:gdLst/>
              <a:ahLst/>
              <a:cxnLst/>
              <a:rect r="r" b="b" t="t" l="l"/>
              <a:pathLst>
                <a:path h="5306046" w="4253175">
                  <a:moveTo>
                    <a:pt x="0" y="0"/>
                  </a:moveTo>
                  <a:lnTo>
                    <a:pt x="4253176" y="0"/>
                  </a:lnTo>
                  <a:lnTo>
                    <a:pt x="4253176" y="5306046"/>
                  </a:lnTo>
                  <a:lnTo>
                    <a:pt x="0" y="5306046"/>
                  </a:lnTo>
                  <a:lnTo>
                    <a:pt x="0" y="0"/>
                  </a:lnTo>
                  <a:close/>
                </a:path>
              </a:pathLst>
            </a:custGeom>
            <a:blipFill>
              <a:blip r:embed="rId6"/>
              <a:stretch>
                <a:fillRect l="-638" t="-687" r="-638" b="0"/>
              </a:stretch>
            </a:blipFill>
          </p:spPr>
        </p:sp>
      </p:grpSp>
      <p:sp>
        <p:nvSpPr>
          <p:cNvPr name="TextBox 17" id="17"/>
          <p:cNvSpPr txBox="true"/>
          <p:nvPr/>
        </p:nvSpPr>
        <p:spPr>
          <a:xfrm rot="0">
            <a:off x="2065704" y="322740"/>
            <a:ext cx="14891723" cy="2262503"/>
          </a:xfrm>
          <a:prstGeom prst="rect">
            <a:avLst/>
          </a:prstGeom>
        </p:spPr>
        <p:txBody>
          <a:bodyPr anchor="t" rtlCol="false" tIns="0" lIns="0" bIns="0" rIns="0">
            <a:spAutoFit/>
          </a:bodyPr>
          <a:lstStyle/>
          <a:p>
            <a:pPr algn="l">
              <a:lnSpc>
                <a:spcPts val="6020"/>
              </a:lnSpc>
            </a:pPr>
            <a:r>
              <a:rPr lang="en-US" sz="4300" b="true">
                <a:solidFill>
                  <a:srgbClr val="131D4F"/>
                </a:solidFill>
                <a:latin typeface="Noto Serif Bold"/>
                <a:ea typeface="Noto Serif Bold"/>
                <a:cs typeface="Noto Serif Bold"/>
                <a:sym typeface="Noto Serif Bold"/>
              </a:rPr>
              <a:t>3. Departemen mana yang memiliki tingkat kepuasan kerja tertinggi dan terendah?</a:t>
            </a:r>
          </a:p>
          <a:p>
            <a:pPr algn="l">
              <a:lnSpc>
                <a:spcPts val="602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DAGvYcO3Dxk</dc:identifier>
  <dcterms:modified xsi:type="dcterms:W3CDTF">2011-08-01T06:04:30Z</dcterms:modified>
  <cp:revision>1</cp:revision>
  <dc:title>Navy White Modern Professional Portfolio Presentation</dc:title>
</cp:coreProperties>
</file>