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3"/>
  </p:notesMasterIdLst>
  <p:handoutMasterIdLst>
    <p:handoutMasterId r:id="rId64"/>
  </p:handoutMasterIdLst>
  <p:sldIdLst>
    <p:sldId id="316" r:id="rId5"/>
    <p:sldId id="404" r:id="rId6"/>
    <p:sldId id="405" r:id="rId7"/>
    <p:sldId id="432" r:id="rId8"/>
    <p:sldId id="433" r:id="rId9"/>
    <p:sldId id="434" r:id="rId10"/>
    <p:sldId id="435" r:id="rId11"/>
    <p:sldId id="436" r:id="rId12"/>
    <p:sldId id="484" r:id="rId13"/>
    <p:sldId id="485" r:id="rId14"/>
    <p:sldId id="437" r:id="rId15"/>
    <p:sldId id="486" r:id="rId16"/>
    <p:sldId id="439" r:id="rId17"/>
    <p:sldId id="440" r:id="rId18"/>
    <p:sldId id="441" r:id="rId19"/>
    <p:sldId id="442" r:id="rId20"/>
    <p:sldId id="443" r:id="rId21"/>
    <p:sldId id="444" r:id="rId22"/>
    <p:sldId id="445" r:id="rId23"/>
    <p:sldId id="446" r:id="rId24"/>
    <p:sldId id="447" r:id="rId25"/>
    <p:sldId id="448" r:id="rId26"/>
    <p:sldId id="449" r:id="rId27"/>
    <p:sldId id="450" r:id="rId28"/>
    <p:sldId id="451" r:id="rId29"/>
    <p:sldId id="452" r:id="rId30"/>
    <p:sldId id="453" r:id="rId31"/>
    <p:sldId id="454" r:id="rId32"/>
    <p:sldId id="455" r:id="rId33"/>
    <p:sldId id="456" r:id="rId34"/>
    <p:sldId id="457" r:id="rId35"/>
    <p:sldId id="458" r:id="rId36"/>
    <p:sldId id="459" r:id="rId37"/>
    <p:sldId id="460" r:id="rId38"/>
    <p:sldId id="461" r:id="rId39"/>
    <p:sldId id="462" r:id="rId40"/>
    <p:sldId id="463" r:id="rId41"/>
    <p:sldId id="464" r:id="rId42"/>
    <p:sldId id="465" r:id="rId43"/>
    <p:sldId id="466" r:id="rId44"/>
    <p:sldId id="467" r:id="rId45"/>
    <p:sldId id="468" r:id="rId46"/>
    <p:sldId id="469" r:id="rId47"/>
    <p:sldId id="470" r:id="rId48"/>
    <p:sldId id="471" r:id="rId49"/>
    <p:sldId id="472" r:id="rId50"/>
    <p:sldId id="473" r:id="rId51"/>
    <p:sldId id="474" r:id="rId52"/>
    <p:sldId id="475" r:id="rId53"/>
    <p:sldId id="476" r:id="rId54"/>
    <p:sldId id="477" r:id="rId55"/>
    <p:sldId id="478" r:id="rId56"/>
    <p:sldId id="479" r:id="rId57"/>
    <p:sldId id="480" r:id="rId58"/>
    <p:sldId id="481" r:id="rId59"/>
    <p:sldId id="482" r:id="rId60"/>
    <p:sldId id="483" r:id="rId61"/>
    <p:sldId id="339" r:id="rId62"/>
  </p:sldIdLst>
  <p:sldSz cx="9144000" cy="6858000" type="screen4x3"/>
  <p:notesSz cx="6858000" cy="9144000"/>
  <p:custDataLst>
    <p:tags r:id="rId6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orient="horz" pos="4043">
          <p15:clr>
            <a:srgbClr val="A4A3A4"/>
          </p15:clr>
        </p15:guide>
        <p15:guide id="3" orient="horz" pos="2387">
          <p15:clr>
            <a:srgbClr val="A4A3A4"/>
          </p15:clr>
        </p15:guide>
        <p15:guide id="4" orient="horz" pos="4233">
          <p15:clr>
            <a:srgbClr val="A4A3A4"/>
          </p15:clr>
        </p15:guide>
        <p15:guide id="5" orient="horz" pos="924">
          <p15:clr>
            <a:srgbClr val="A4A3A4"/>
          </p15:clr>
        </p15:guide>
        <p15:guide id="6" orient="horz" pos="736">
          <p15:clr>
            <a:srgbClr val="A4A3A4"/>
          </p15:clr>
        </p15:guide>
        <p15:guide id="7" orient="horz" pos="2882">
          <p15:clr>
            <a:srgbClr val="A4A3A4"/>
          </p15:clr>
        </p15:guide>
        <p15:guide id="8" orient="horz" pos="560">
          <p15:clr>
            <a:srgbClr val="A4A3A4"/>
          </p15:clr>
        </p15:guide>
        <p15:guide id="9" pos="2880">
          <p15:clr>
            <a:srgbClr val="A4A3A4"/>
          </p15:clr>
        </p15:guide>
        <p15:guide id="10" pos="280">
          <p15:clr>
            <a:srgbClr val="A4A3A4"/>
          </p15:clr>
        </p15:guide>
        <p15:guide id="11" pos="5501">
          <p15:clr>
            <a:srgbClr val="A4A3A4"/>
          </p15:clr>
        </p15:guide>
        <p15:guide id="12" pos="2824">
          <p15:clr>
            <a:srgbClr val="A4A3A4"/>
          </p15:clr>
        </p15:guide>
        <p15:guide id="13" pos="2936">
          <p15:clr>
            <a:srgbClr val="A4A3A4"/>
          </p15:clr>
        </p15:guide>
        <p15:guide id="14" pos="4172">
          <p15:clr>
            <a:srgbClr val="A4A3A4"/>
          </p15:clr>
        </p15:guide>
        <p15:guide id="15" pos="15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J" initials="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2222"/>
    <a:srgbClr val="00BBEE"/>
    <a:srgbClr val="7F7F7F"/>
    <a:srgbClr val="666666"/>
    <a:srgbClr val="FF0000"/>
    <a:srgbClr val="EDCAED"/>
    <a:srgbClr val="C85FC8"/>
    <a:srgbClr val="722772"/>
    <a:srgbClr val="869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8333" autoAdjust="0"/>
  </p:normalViewPr>
  <p:slideViewPr>
    <p:cSldViewPr snapToObjects="1" showGuides="1">
      <p:cViewPr varScale="1">
        <p:scale>
          <a:sx n="89" d="100"/>
          <a:sy n="89" d="100"/>
        </p:scale>
        <p:origin x="1310" y="130"/>
      </p:cViewPr>
      <p:guideLst>
        <p:guide orient="horz" pos="5"/>
        <p:guide orient="horz" pos="4043"/>
        <p:guide orient="horz" pos="2387"/>
        <p:guide orient="horz" pos="4233"/>
        <p:guide orient="horz" pos="924"/>
        <p:guide orient="horz" pos="736"/>
        <p:guide orient="horz" pos="2882"/>
        <p:guide orient="horz" pos="560"/>
        <p:guide pos="2880"/>
        <p:guide pos="280"/>
        <p:guide pos="5501"/>
        <p:guide pos="2824"/>
        <p:guide pos="2936"/>
        <p:guide pos="4172"/>
        <p:guide pos="15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notesMaster" Target="notesMasters/notesMaster1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handoutMaster" Target="handoutMasters/handoutMaster1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FA3CA-5725-4BA7-A851-72A62AC5A8EE}" type="datetimeFigureOut">
              <a:rPr lang="en-CA" smtClean="0"/>
              <a:pPr/>
              <a:t>2019-01-01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73CA4-7EF9-467F-99BD-6DDCB9451C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470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1/1/2019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wf_photo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8788" y="544531"/>
            <a:ext cx="4811856" cy="1854206"/>
          </a:xfrm>
        </p:spPr>
        <p:txBody>
          <a:bodyPr anchor="b" anchorCtr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Title Slide Headline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701703" y="2274980"/>
            <a:ext cx="3074395" cy="2060440"/>
            <a:chOff x="5701703" y="682760"/>
            <a:chExt cx="3074395" cy="2060440"/>
          </a:xfrm>
        </p:grpSpPr>
        <p:sp>
          <p:nvSpPr>
            <p:cNvPr id="5" name="Freeform 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817" y="6279323"/>
            <a:ext cx="2520922" cy="17607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6570921"/>
            <a:ext cx="868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9320" y="2543510"/>
            <a:ext cx="4811323" cy="1233311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400" baseline="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Title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k153597rk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59082"/>
            <a:ext cx="8228013" cy="60501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pic>
        <p:nvPicPr>
          <p:cNvPr id="9" name="Picture 8" descr="Power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94652" y="170122"/>
            <a:ext cx="1535846" cy="1781155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nowledge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ight Bulb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1" y="170122"/>
            <a:ext cx="1388650" cy="2239199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agnify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17943" y="158624"/>
            <a:ext cx="2000897" cy="2006852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peaker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642376" y="195281"/>
            <a:ext cx="2191150" cy="180884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40258517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9368" y="3429000"/>
            <a:ext cx="4114286" cy="3419048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100605056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218677" y="3062745"/>
            <a:ext cx="2447619" cy="3657143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A05379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510986" y="4689478"/>
            <a:ext cx="5485715" cy="2019048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A053797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510986" y="4584716"/>
            <a:ext cx="5485715" cy="212381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kd186908sd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405212" y="3953896"/>
            <a:ext cx="3657143" cy="2733334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k318019rk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10097"/>
            <a:ext cx="8228013" cy="670326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1FFA8A62-BA18-4E52-9309-8B09A658655A}" type="datetimeFigureOut">
              <a:rPr lang="en-US" smtClean="0"/>
              <a:pPr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C75ECD58-78DE-418D-AB70-45586B3275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3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utoShape 2" descr="Image result for microservice logo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2" descr="elastic-logo"/>
          <p:cNvSpPr>
            <a:spLocks noChangeAspect="1" noChangeArrowheads="1"/>
          </p:cNvSpPr>
          <p:nvPr userDrawn="1"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4" descr="elastic-logo"/>
          <p:cNvSpPr>
            <a:spLocks noChangeAspect="1" noChangeArrowheads="1"/>
          </p:cNvSpPr>
          <p:nvPr userDrawn="1"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6" descr="Image result for Elastic search logo"/>
          <p:cNvSpPr>
            <a:spLocks noChangeAspect="1" noChangeArrowheads="1"/>
          </p:cNvSpPr>
          <p:nvPr userDrawn="1"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2" descr="Image result for typescript"/>
          <p:cNvSpPr>
            <a:spLocks noChangeAspect="1" noChangeArrowheads="1"/>
          </p:cNvSpPr>
          <p:nvPr userDrawn="1"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utoShape 4" descr="Image result for typescript"/>
          <p:cNvSpPr>
            <a:spLocks noChangeAspect="1" noChangeArrowheads="1"/>
          </p:cNvSpPr>
          <p:nvPr userDrawn="1"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747" y="200251"/>
            <a:ext cx="1077545" cy="74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bg2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747" y="200251"/>
            <a:ext cx="1077545" cy="74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59314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747" y="200251"/>
            <a:ext cx="1077545" cy="74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2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bg2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bg2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666666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747" y="200251"/>
            <a:ext cx="1077545" cy="74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747" y="200251"/>
            <a:ext cx="1077545" cy="74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0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747" y="200251"/>
            <a:ext cx="1077545" cy="74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93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2358359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59082"/>
            <a:ext cx="8228013" cy="60501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81125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  <a:endParaRPr lang="en-US" dirty="0" smtClean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1" r:id="rId10"/>
    <p:sldLayoutId id="2147483657" r:id="rId11"/>
    <p:sldLayoutId id="2147483658" r:id="rId12"/>
    <p:sldLayoutId id="2147483659" r:id="rId13"/>
    <p:sldLayoutId id="2147483663" r:id="rId14"/>
    <p:sldLayoutId id="2147483662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14519"/>
            <a:ext cx="7239000" cy="952282"/>
          </a:xfrm>
        </p:spPr>
        <p:txBody>
          <a:bodyPr/>
          <a:lstStyle/>
          <a:p>
            <a:r>
              <a:rPr lang="en-US" dirty="0" smtClean="0"/>
              <a:t>Application Delivery Fundamentals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8848" y="4191000"/>
            <a:ext cx="4811323" cy="1233311"/>
          </a:xfrm>
        </p:spPr>
        <p:txBody>
          <a:bodyPr/>
          <a:lstStyle/>
          <a:p>
            <a:r>
              <a:rPr lang="en-US" dirty="0" smtClean="0"/>
              <a:t>Parameswari </a:t>
            </a:r>
            <a:r>
              <a:rPr lang="en-US" dirty="0" err="1" smtClean="0"/>
              <a:t>Ettiappan</a:t>
            </a:r>
            <a:endParaRPr lang="en-US" dirty="0"/>
          </a:p>
        </p:txBody>
      </p:sp>
      <p:sp>
        <p:nvSpPr>
          <p:cNvPr id="2" name="AutoShape 2" descr="Image result for ELK sta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2" descr="Image result for type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 of History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812694"/>
              </p:ext>
            </p:extLst>
          </p:nvPr>
        </p:nvGraphicFramePr>
        <p:xfrm>
          <a:off x="484039" y="1447800"/>
          <a:ext cx="8458200" cy="4830985"/>
        </p:xfrm>
        <a:graphic>
          <a:graphicData uri="http://schemas.openxmlformats.org/drawingml/2006/table">
            <a:tbl>
              <a:tblPr/>
              <a:tblGrid>
                <a:gridCol w="1268561"/>
                <a:gridCol w="2667000"/>
                <a:gridCol w="4522639"/>
              </a:tblGrid>
              <a:tr h="316355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2.6</a:t>
                      </a:r>
                    </a:p>
                  </a:txBody>
                  <a:tcPr marL="79089" marR="79089" marT="39544" marB="39544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October 31, 2017</a:t>
                      </a:r>
                    </a:p>
                  </a:txBody>
                  <a:tcPr marL="79089" marR="79089" marT="39544" marB="39544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strict function types</a:t>
                      </a:r>
                    </a:p>
                  </a:txBody>
                  <a:tcPr marL="79089" marR="79089" marT="39544" marB="39544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790887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2.7</a:t>
                      </a:r>
                    </a:p>
                  </a:txBody>
                  <a:tcPr marL="79089" marR="79089" marT="39544" marB="39544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January 31, 2018</a:t>
                      </a:r>
                    </a:p>
                  </a:txBody>
                  <a:tcPr marL="79089" marR="79089" marT="39544" marB="39544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constant-named properties, fixed length tuples</a:t>
                      </a:r>
                    </a:p>
                  </a:txBody>
                  <a:tcPr marL="79089" marR="79089" marT="39544" marB="39544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790887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2.8</a:t>
                      </a:r>
                    </a:p>
                  </a:txBody>
                  <a:tcPr marL="79089" marR="79089" marT="39544" marB="39544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March 27, 2018</a:t>
                      </a:r>
                    </a:p>
                  </a:txBody>
                  <a:tcPr marL="79089" marR="79089" marT="39544" marB="39544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conditional types, improved keyof with intersection types</a:t>
                      </a:r>
                    </a:p>
                  </a:txBody>
                  <a:tcPr marL="79089" marR="79089" marT="39544" marB="39544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790887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2.9</a:t>
                      </a:r>
                    </a:p>
                  </a:txBody>
                  <a:tcPr marL="79089" marR="79089" marT="39544" marB="39544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May 14, 2018</a:t>
                      </a:r>
                    </a:p>
                  </a:txBody>
                  <a:tcPr marL="79089" marR="79089" marT="39544" marB="39544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support for symbols and numeric literals in keyof and mapped object types</a:t>
                      </a:r>
                    </a:p>
                  </a:txBody>
                  <a:tcPr marL="79089" marR="79089" marT="39544" marB="39544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028154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3.0</a:t>
                      </a:r>
                    </a:p>
                  </a:txBody>
                  <a:tcPr marL="79089" marR="79089" marT="39544" marB="39544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July 30, 2018</a:t>
                      </a:r>
                    </a:p>
                  </a:txBody>
                  <a:tcPr marL="79089" marR="79089" marT="39544" marB="39544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project references, extracting and spreading parameter lists with tuples</a:t>
                      </a:r>
                    </a:p>
                  </a:txBody>
                  <a:tcPr marL="79089" marR="79089" marT="39544" marB="39544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53621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3.1</a:t>
                      </a:r>
                    </a:p>
                  </a:txBody>
                  <a:tcPr marL="79089" marR="79089" marT="39544" marB="39544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September 27, 2018</a:t>
                      </a:r>
                    </a:p>
                  </a:txBody>
                  <a:tcPr marL="79089" marR="79089" marT="39544" marB="39544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mappable tuple and array types</a:t>
                      </a:r>
                    </a:p>
                  </a:txBody>
                  <a:tcPr marL="79089" marR="79089" marT="39544" marB="39544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53621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3.2</a:t>
                      </a:r>
                    </a:p>
                  </a:txBody>
                  <a:tcPr marL="79089" marR="79089" marT="39544" marB="39544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November 30, 2018</a:t>
                      </a:r>
                    </a:p>
                  </a:txBody>
                  <a:tcPr marL="79089" marR="79089" marT="39544" marB="39544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stricter checking for bind, call, and apply</a:t>
                      </a:r>
                    </a:p>
                  </a:txBody>
                  <a:tcPr marL="79089" marR="79089" marT="39544" marB="39544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846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8865" y="1295400"/>
            <a:ext cx="82296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Optional Static Type Annotation / Static Typing</a:t>
            </a:r>
          </a:p>
          <a:p>
            <a:r>
              <a:rPr lang="en-US" dirty="0"/>
              <a:t>Additional Features for Functions</a:t>
            </a:r>
          </a:p>
          <a:p>
            <a:pPr lvl="1"/>
            <a:r>
              <a:rPr lang="en-US" sz="1600" dirty="0"/>
              <a:t>Types for function parameters and return type, optional and default parameter, rest parameter, overloading</a:t>
            </a:r>
          </a:p>
          <a:p>
            <a:r>
              <a:rPr lang="en-US" dirty="0"/>
              <a:t>Class</a:t>
            </a:r>
          </a:p>
          <a:p>
            <a:pPr lvl="1"/>
            <a:r>
              <a:rPr lang="en-US" sz="1600" dirty="0"/>
              <a:t>Field, Property, Method, Constructor, Event, Static methods, Inheritance</a:t>
            </a:r>
          </a:p>
          <a:p>
            <a:r>
              <a:rPr lang="en-US" dirty="0"/>
              <a:t>Interface</a:t>
            </a:r>
          </a:p>
          <a:p>
            <a:r>
              <a:rPr lang="en-US" dirty="0"/>
              <a:t>Module</a:t>
            </a:r>
          </a:p>
          <a:p>
            <a:r>
              <a:rPr lang="en-US" dirty="0"/>
              <a:t>Generics</a:t>
            </a:r>
          </a:p>
          <a:p>
            <a:r>
              <a:rPr lang="en-US" dirty="0"/>
              <a:t>Declaration Merging</a:t>
            </a:r>
          </a:p>
          <a:p>
            <a:r>
              <a:rPr lang="en-US" dirty="0"/>
              <a:t>Few other features (</a:t>
            </a:r>
            <a:r>
              <a:rPr lang="en-US" dirty="0" err="1"/>
              <a:t>Enum</a:t>
            </a:r>
            <a:r>
              <a:rPr lang="en-US" dirty="0"/>
              <a:t>) </a:t>
            </a:r>
            <a:r>
              <a:rPr lang="en-US" dirty="0" smtClean="0"/>
              <a:t>…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52289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TypeScript</a:t>
            </a:r>
            <a:endParaRPr lang="en-US" dirty="0"/>
          </a:p>
          <a:p>
            <a:r>
              <a:rPr lang="en-US" dirty="0"/>
              <a:t>There are two main ways to get the </a:t>
            </a:r>
            <a:r>
              <a:rPr lang="en-US" dirty="0" err="1"/>
              <a:t>TypeScript</a:t>
            </a:r>
            <a:r>
              <a:rPr lang="en-US" dirty="0"/>
              <a:t> tools:</a:t>
            </a:r>
          </a:p>
          <a:p>
            <a:r>
              <a:rPr lang="en-US" dirty="0" smtClean="0"/>
              <a:t>Via </a:t>
            </a:r>
            <a:r>
              <a:rPr lang="en-US" dirty="0" err="1"/>
              <a:t>npm</a:t>
            </a:r>
            <a:r>
              <a:rPr lang="en-US" dirty="0"/>
              <a:t> (the Node.js package manager)</a:t>
            </a:r>
          </a:p>
          <a:p>
            <a:r>
              <a:rPr lang="en-US" dirty="0"/>
              <a:t>By installing </a:t>
            </a:r>
            <a:r>
              <a:rPr lang="en-US" dirty="0" err="1"/>
              <a:t>TypeScript’s</a:t>
            </a:r>
            <a:r>
              <a:rPr lang="en-US" dirty="0"/>
              <a:t> Visual Studio </a:t>
            </a:r>
            <a:r>
              <a:rPr lang="en-US" dirty="0" smtClean="0"/>
              <a:t>plugins</a:t>
            </a:r>
          </a:p>
          <a:p>
            <a:r>
              <a:rPr lang="en-IN" dirty="0"/>
              <a:t>&gt; </a:t>
            </a:r>
            <a:r>
              <a:rPr lang="en-IN" dirty="0" err="1"/>
              <a:t>npm</a:t>
            </a:r>
            <a:r>
              <a:rPr lang="en-IN" dirty="0"/>
              <a:t> install -g typescript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TypeScript</a:t>
            </a:r>
            <a:r>
              <a:rPr lang="en-IN" dirty="0"/>
              <a:t> in 5 minutes</a:t>
            </a:r>
          </a:p>
        </p:txBody>
      </p:sp>
    </p:spTree>
    <p:extLst>
      <p:ext uri="{BB962C8B-B14F-4D97-AF65-F5344CB8AC3E}">
        <p14:creationId xmlns:p14="http://schemas.microsoft.com/office/powerpoint/2010/main" val="2845370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Optional Type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US" dirty="0" err="1"/>
              <a:t>TypeScript</a:t>
            </a:r>
            <a:r>
              <a:rPr lang="en-US" dirty="0"/>
              <a:t> allows annotating variables with types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Purely </a:t>
            </a:r>
            <a:r>
              <a:rPr lang="en-US" dirty="0"/>
              <a:t>a design time feature. No additional code is emitted in the final JavaScript that </a:t>
            </a:r>
            <a:r>
              <a:rPr lang="en-US" dirty="0" err="1"/>
              <a:t>TypeScript</a:t>
            </a:r>
            <a:r>
              <a:rPr lang="en-US" dirty="0"/>
              <a:t> compiler produces.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there’s a type mismatch </a:t>
            </a:r>
            <a:r>
              <a:rPr lang="en-US" dirty="0" err="1"/>
              <a:t>TypeScript</a:t>
            </a:r>
            <a:r>
              <a:rPr lang="en-US" dirty="0"/>
              <a:t> shows a warning.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30956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648517"/>
            <a:ext cx="9144001" cy="1179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623" y="5871024"/>
            <a:ext cx="4273067" cy="90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3125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/ Optional Type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Optional Static Types</a:t>
            </a:r>
          </a:p>
          <a:p>
            <a:pPr lvl="1"/>
            <a:r>
              <a:rPr lang="en-US" dirty="0"/>
              <a:t>Any</a:t>
            </a:r>
          </a:p>
          <a:p>
            <a:pPr lvl="1"/>
            <a:r>
              <a:rPr lang="en-US" dirty="0"/>
              <a:t>Primitive</a:t>
            </a:r>
          </a:p>
          <a:p>
            <a:pPr lvl="2"/>
            <a:r>
              <a:rPr lang="en-US" dirty="0"/>
              <a:t>Number</a:t>
            </a:r>
          </a:p>
          <a:p>
            <a:pPr lvl="2"/>
            <a:r>
              <a:rPr lang="en-US" dirty="0"/>
              <a:t>Boolean</a:t>
            </a:r>
          </a:p>
          <a:p>
            <a:pPr lvl="2"/>
            <a:r>
              <a:rPr lang="en-US" dirty="0"/>
              <a:t>String</a:t>
            </a:r>
          </a:p>
          <a:p>
            <a:pPr lvl="2"/>
            <a:r>
              <a:rPr lang="en-US" dirty="0"/>
              <a:t>Void</a:t>
            </a:r>
          </a:p>
          <a:p>
            <a:pPr lvl="2"/>
            <a:r>
              <a:rPr lang="en-US" dirty="0"/>
              <a:t>Null</a:t>
            </a:r>
          </a:p>
          <a:p>
            <a:pPr lvl="2"/>
            <a:r>
              <a:rPr lang="en-US" dirty="0"/>
              <a:t>Undefined -&gt; same as JavaScript “undefined” type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 smtClean="0"/>
              <a:t>Enum</a:t>
            </a:r>
            <a:endParaRPr lang="en-US" dirty="0" smtClean="0"/>
          </a:p>
          <a:p>
            <a:pPr lvl="1"/>
            <a:r>
              <a:rPr lang="en-US" dirty="0" smtClean="0"/>
              <a:t>Object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882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2"/>
            <a:ext cx="8229600" cy="505164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 dirty="0"/>
              <a:t>Does not have separate integer and float/double type</a:t>
            </a:r>
          </a:p>
          <a:p>
            <a:r>
              <a:rPr lang="en-US" dirty="0"/>
              <a:t>A</a:t>
            </a:r>
            <a:r>
              <a:rPr lang="en-IN" dirty="0" err="1"/>
              <a:t>ll</a:t>
            </a:r>
            <a:r>
              <a:rPr lang="en-IN" dirty="0"/>
              <a:t> numbers in </a:t>
            </a:r>
            <a:r>
              <a:rPr lang="en-IN" dirty="0" err="1"/>
              <a:t>TypeScript</a:t>
            </a:r>
            <a:r>
              <a:rPr lang="en-IN" dirty="0"/>
              <a:t> are floating point values. These floating point numbers get the type 'number'.</a:t>
            </a:r>
            <a:endParaRPr lang="en-US" dirty="0"/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x:number = 55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y:number = 123.4567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/>
              <a:t>boolean</a:t>
            </a:r>
            <a:r>
              <a:rPr lang="en-US" dirty="0"/>
              <a:t> – true/false value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hasPassport:boolean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true // or false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string - Both single quote or double quote could be used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msg1 = 'hello from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TypeScript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msg2 = "hello from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TypeScript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No separate char type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character = 'a'</a:t>
            </a:r>
          </a:p>
        </p:txBody>
      </p:sp>
    </p:spTree>
    <p:extLst>
      <p:ext uri="{BB962C8B-B14F-4D97-AF65-F5344CB8AC3E}">
        <p14:creationId xmlns:p14="http://schemas.microsoft.com/office/powerpoint/2010/main" val="3139702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Optional Type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/>
              <a:t>TypeScript</a:t>
            </a:r>
            <a:r>
              <a:rPr lang="en-US" dirty="0"/>
              <a:t> tries to infer type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6999178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50" y="3810000"/>
            <a:ext cx="5708211" cy="91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8809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035" y="170123"/>
            <a:ext cx="8205261" cy="668078"/>
          </a:xfrm>
        </p:spPr>
        <p:txBody>
          <a:bodyPr>
            <a:normAutofit/>
          </a:bodyPr>
          <a:lstStyle/>
          <a:p>
            <a:r>
              <a:rPr lang="en-US" dirty="0"/>
              <a:t>Type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908720"/>
            <a:ext cx="8229600" cy="521744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sz="1800" dirty="0" smtClean="0"/>
              <a:t>Four </a:t>
            </a:r>
            <a:r>
              <a:rPr lang="en-US" sz="1800" dirty="0"/>
              <a:t>ways of variable declaration -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/>
              <a:t>Declare its type and value (as a literal) in one statement.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/>
              <a:t>Declare its type but no value. The value will be set to undefined.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/>
              <a:t>Declare its value but no type. The variable will be of type Any (that is, an old-school dynamic JavaScript variable), but its type may be inferred based on its value.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/>
              <a:t>Declare neither value nor type. The variable will be of type Any, and its value will be undefined.</a:t>
            </a:r>
            <a:endParaRPr 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588645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813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2941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cities:string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[] = ["</a:t>
            </a:r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Berlin","Bangalore","New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 York"]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primes:number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= [1,3,5,7,11,13]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bools:boolean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= 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true,false,false,true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0"/>
            <a:ext cx="654367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055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800" dirty="0"/>
              <a:t>Addition to JavaScript </a:t>
            </a:r>
            <a:r>
              <a:rPr lang="en-US" sz="1800" dirty="0" err="1"/>
              <a:t>datatypes</a:t>
            </a:r>
            <a:r>
              <a:rPr lang="en-US" sz="1800" dirty="0"/>
              <a:t>. Similar to C# </a:t>
            </a:r>
            <a:r>
              <a:rPr lang="en-US" sz="1800" dirty="0" err="1"/>
              <a:t>enum</a:t>
            </a:r>
            <a:endParaRPr lang="en-US" sz="1800" dirty="0"/>
          </a:p>
          <a:p>
            <a:r>
              <a:rPr lang="en-IN" sz="1800" dirty="0"/>
              <a:t>Like languages like C#, an </a:t>
            </a:r>
            <a:r>
              <a:rPr lang="en-IN" sz="1800" dirty="0" err="1"/>
              <a:t>enum</a:t>
            </a:r>
            <a:r>
              <a:rPr lang="en-IN" sz="1800" dirty="0"/>
              <a:t> is a way of giving more friendly names to sets of numeric values.</a:t>
            </a:r>
          </a:p>
          <a:p>
            <a:r>
              <a:rPr lang="en-IN" sz="1800" dirty="0"/>
              <a:t>By default, </a:t>
            </a:r>
            <a:r>
              <a:rPr lang="en-IN" sz="1800" dirty="0" err="1"/>
              <a:t>enums</a:t>
            </a:r>
            <a:r>
              <a:rPr lang="en-IN" sz="1800" dirty="0"/>
              <a:t> begin numbering their members starting at 0. You can change this by manually setting the value of one its members.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2" y="3068960"/>
            <a:ext cx="660082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64" y="5395605"/>
            <a:ext cx="2736306" cy="134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7" y="5400584"/>
            <a:ext cx="2376264" cy="1342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371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Goals</a:t>
            </a:r>
          </a:p>
          <a:p>
            <a:r>
              <a:rPr lang="en-IN" b="1" i="1" dirty="0" smtClean="0"/>
              <a:t>Types</a:t>
            </a:r>
          </a:p>
          <a:p>
            <a:r>
              <a:rPr lang="en-IN" b="1" i="1" dirty="0"/>
              <a:t>Values</a:t>
            </a:r>
          </a:p>
          <a:p>
            <a:r>
              <a:rPr lang="en-IN" b="1" i="1" dirty="0"/>
              <a:t>Namespaces</a:t>
            </a:r>
          </a:p>
          <a:p>
            <a:r>
              <a:rPr lang="en-US" b="1" dirty="0"/>
              <a:t>Simple Combinations: One name, multiple meanings</a:t>
            </a:r>
          </a:p>
          <a:p>
            <a:r>
              <a:rPr lang="en-IN" b="1" i="1" dirty="0"/>
              <a:t>Built-in Combinations</a:t>
            </a:r>
          </a:p>
          <a:p>
            <a:r>
              <a:rPr lang="en-IN" b="1" i="1" dirty="0"/>
              <a:t>User Combinations</a:t>
            </a:r>
          </a:p>
          <a:p>
            <a:r>
              <a:rPr lang="en-IN" b="1" dirty="0"/>
              <a:t>Advanced Combinations</a:t>
            </a:r>
          </a:p>
          <a:p>
            <a:endParaRPr lang="en-IN" b="1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243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IN" dirty="0"/>
              <a:t>Useful to describe the type of variables that we may not know when we are writing the application. </a:t>
            </a:r>
          </a:p>
          <a:p>
            <a:r>
              <a:rPr lang="en-IN" dirty="0"/>
              <a:t>May come from dynamic content, </a:t>
            </a:r>
            <a:r>
              <a:rPr lang="en-IN" dirty="0" err="1"/>
              <a:t>eg</a:t>
            </a:r>
            <a:r>
              <a:rPr lang="en-IN" dirty="0"/>
              <a:t> from the user or 3rd party library. </a:t>
            </a:r>
          </a:p>
          <a:p>
            <a:r>
              <a:rPr lang="en-IN" dirty="0"/>
              <a:t>Allows to opt-out of type-checking and let the values pass through compile-time checks. </a:t>
            </a:r>
          </a:p>
          <a:p>
            <a:r>
              <a:rPr lang="en-IN" dirty="0"/>
              <a:t>Same as not declaring any </a:t>
            </a:r>
            <a:r>
              <a:rPr lang="en-IN" dirty="0" err="1"/>
              <a:t>datatype</a:t>
            </a:r>
            <a:r>
              <a:rPr lang="en-IN" dirty="0"/>
              <a:t> – uses JavaScript’s dynamic nature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notSure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any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list:any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[] = [1, true, "free"]</a:t>
            </a:r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list[1] = 100</a:t>
            </a:r>
          </a:p>
        </p:txBody>
      </p:sp>
    </p:spTree>
    <p:extLst>
      <p:ext uri="{BB962C8B-B14F-4D97-AF65-F5344CB8AC3E}">
        <p14:creationId xmlns:p14="http://schemas.microsoft.com/office/powerpoint/2010/main" val="3974602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IN" dirty="0"/>
              <a:t>Perhaps the opposite in some ways to 'any' is 'void', </a:t>
            </a:r>
          </a:p>
          <a:p>
            <a:r>
              <a:rPr lang="en-IN" dirty="0"/>
              <a:t>the absence of having any type at all. </a:t>
            </a:r>
          </a:p>
          <a:p>
            <a:r>
              <a:rPr lang="en-IN" dirty="0"/>
              <a:t>Commonly used as the return type of functions that do not return a value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warnUser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(): void {</a:t>
            </a:r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    alert("This is my warning message");</a:t>
            </a:r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9136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Function</a:t>
            </a:r>
            <a:endParaRPr lang="en-US" sz="4800" dirty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62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2"/>
            <a:ext cx="8229600" cy="532859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IN" dirty="0"/>
              <a:t>Functions are the fundamental building block of any applications in JavaScript.</a:t>
            </a:r>
          </a:p>
          <a:p>
            <a:r>
              <a:rPr lang="en-IN" dirty="0"/>
              <a:t>JavaScript is a functional programming language, and so supports first class functions.</a:t>
            </a:r>
          </a:p>
          <a:p>
            <a:r>
              <a:rPr lang="en-IN" dirty="0"/>
              <a:t>Allows build up layers of abstraction, mimicking classes, information hiding, and modules (JavaScript does not support class, module, private members).</a:t>
            </a:r>
          </a:p>
          <a:p>
            <a:r>
              <a:rPr lang="en-IN" dirty="0"/>
              <a:t>In </a:t>
            </a:r>
            <a:r>
              <a:rPr lang="en-IN" dirty="0" err="1"/>
              <a:t>TypeScript</a:t>
            </a:r>
            <a:r>
              <a:rPr lang="en-IN" dirty="0"/>
              <a:t>, while there are classes and modules, function still play the key role in describing how to 'do' things. </a:t>
            </a:r>
          </a:p>
          <a:p>
            <a:r>
              <a:rPr lang="en-IN" dirty="0" err="1"/>
              <a:t>TypeScript</a:t>
            </a:r>
            <a:r>
              <a:rPr lang="en-IN" dirty="0"/>
              <a:t> adds some new capabilities to the standard JavaScript functions to make them easier to work with.</a:t>
            </a:r>
          </a:p>
          <a:p>
            <a:pPr lvl="1"/>
            <a:r>
              <a:rPr lang="en-IN" sz="1600" dirty="0"/>
              <a:t>Type Annotation for parameter and return type</a:t>
            </a:r>
          </a:p>
          <a:p>
            <a:pPr lvl="1"/>
            <a:r>
              <a:rPr lang="en-IN" sz="1600" dirty="0"/>
              <a:t>Optional and Default Parameter</a:t>
            </a:r>
          </a:p>
          <a:p>
            <a:pPr lvl="1"/>
            <a:r>
              <a:rPr lang="en-IN" sz="1600" dirty="0"/>
              <a:t>Rest Parameter</a:t>
            </a:r>
          </a:p>
          <a:p>
            <a:pPr lvl="1"/>
            <a:r>
              <a:rPr lang="en-IN" sz="1600" dirty="0"/>
              <a:t>Function Overloads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68078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229600" cy="5760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Allows parameter and return type annotation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628800"/>
            <a:ext cx="6696744" cy="1468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3431522"/>
            <a:ext cx="6696744" cy="104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4941168"/>
            <a:ext cx="6696744" cy="1713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9140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229600" cy="5760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Shows warning for type mismatch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700808"/>
            <a:ext cx="6696744" cy="1588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8" y="3573016"/>
            <a:ext cx="6840759" cy="1003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42" y="5445224"/>
            <a:ext cx="7143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964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Overloads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229600" cy="5760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Allows function overloads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587692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711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Overloads (2)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7089"/>
            <a:ext cx="5904656" cy="587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126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Optional &amp; Default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229600" cy="3168351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dirty="0"/>
              <a:t>Optional Parameters should have default value that would be used if the value is not specified while invoking the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Should be the last arguments in a function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610552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87" y="4293096"/>
            <a:ext cx="66484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6234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Optional Parameter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229600" cy="864095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US" dirty="0"/>
              <a:t>Optional Parameters should have the default value that would be used if the value is not specified while calling the function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91" y="2298038"/>
            <a:ext cx="6262881" cy="1935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81128"/>
            <a:ext cx="6552728" cy="212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urved Left Arrow 3"/>
          <p:cNvSpPr/>
          <p:nvPr/>
        </p:nvSpPr>
        <p:spPr>
          <a:xfrm>
            <a:off x="7319773" y="3546395"/>
            <a:ext cx="648072" cy="1839561"/>
          </a:xfrm>
          <a:prstGeom prst="curvedLeftArrow">
            <a:avLst/>
          </a:prstGeom>
          <a:solidFill>
            <a:srgbClr val="00A7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91" y="1927501"/>
            <a:ext cx="864096" cy="389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90" y="4293095"/>
            <a:ext cx="760691" cy="32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704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strictBindCallApply</a:t>
            </a:r>
            <a:endParaRPr lang="en-US" b="1" dirty="0" smtClean="0"/>
          </a:p>
          <a:p>
            <a:r>
              <a:rPr lang="en-US" dirty="0" smtClean="0"/>
              <a:t>Generic </a:t>
            </a:r>
            <a:r>
              <a:rPr lang="en-US" dirty="0"/>
              <a:t>object rest variables and parameters</a:t>
            </a:r>
          </a:p>
          <a:p>
            <a:r>
              <a:rPr lang="en-US" b="1" dirty="0" err="1" smtClean="0"/>
              <a:t>tsconfig.json</a:t>
            </a:r>
            <a:r>
              <a:rPr lang="en-US" b="1" dirty="0" smtClean="0"/>
              <a:t> </a:t>
            </a:r>
            <a:r>
              <a:rPr lang="en-US" b="1" dirty="0"/>
              <a:t>inheritance via Node.js </a:t>
            </a:r>
            <a:r>
              <a:rPr lang="en-US" b="1" dirty="0" smtClean="0"/>
              <a:t>packages</a:t>
            </a:r>
          </a:p>
          <a:p>
            <a:r>
              <a:rPr lang="en-US" b="1" dirty="0"/>
              <a:t>The new --</a:t>
            </a:r>
            <a:r>
              <a:rPr lang="en-US" b="1" dirty="0" err="1"/>
              <a:t>showConfig</a:t>
            </a:r>
            <a:r>
              <a:rPr lang="en-US" b="1" dirty="0"/>
              <a:t> </a:t>
            </a:r>
            <a:r>
              <a:rPr lang="en-US" b="1" dirty="0" smtClean="0"/>
              <a:t>flag</a:t>
            </a:r>
          </a:p>
          <a:p>
            <a:r>
              <a:rPr lang="en-IN" dirty="0"/>
              <a:t>Properties declarations on functions</a:t>
            </a:r>
          </a:p>
          <a:p>
            <a:r>
              <a:rPr lang="en-IN" b="1" dirty="0"/>
              <a:t>Version selection with </a:t>
            </a:r>
            <a:r>
              <a:rPr lang="en-IN" b="1" dirty="0" err="1"/>
              <a:t>typesVersions</a:t>
            </a:r>
            <a:endParaRPr lang="en-IN" b="1" dirty="0"/>
          </a:p>
          <a:p>
            <a:r>
              <a:rPr lang="en-US" dirty="0"/>
              <a:t>Tuples in rest parameters and spread expressions</a:t>
            </a:r>
          </a:p>
          <a:p>
            <a:r>
              <a:rPr lang="en-US" dirty="0"/>
              <a:t>Rest parameters with tuple types</a:t>
            </a:r>
          </a:p>
          <a:p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539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229600" cy="316835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Declared as …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paramName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paramType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4453"/>
            <a:ext cx="7463819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718" y="5230797"/>
            <a:ext cx="2837133" cy="155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230797"/>
            <a:ext cx="2539139" cy="155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0092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Class</a:t>
            </a:r>
            <a:endParaRPr lang="en-US" sz="4800" dirty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114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229600" cy="5328591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Properties and fields to store data</a:t>
            </a:r>
          </a:p>
          <a:p>
            <a:r>
              <a:rPr lang="en-US" dirty="0"/>
              <a:t>Methods to define behavior</a:t>
            </a:r>
          </a:p>
          <a:p>
            <a:r>
              <a:rPr lang="en-IN" dirty="0"/>
              <a:t>Events to provide interactions between different objects and </a:t>
            </a:r>
            <a:r>
              <a:rPr lang="en-US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1359261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Field and Property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908720"/>
            <a:ext cx="5904656" cy="375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97152"/>
            <a:ext cx="3687788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788706"/>
            <a:ext cx="3773810" cy="1808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6784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035" y="56509"/>
            <a:ext cx="8205261" cy="785553"/>
          </a:xfrm>
        </p:spPr>
        <p:txBody>
          <a:bodyPr>
            <a:normAutofit/>
          </a:bodyPr>
          <a:lstStyle/>
          <a:p>
            <a:r>
              <a:rPr lang="en-US" dirty="0"/>
              <a:t>Method and Constructor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908720"/>
            <a:ext cx="5904656" cy="375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97152"/>
            <a:ext cx="3687788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788706"/>
            <a:ext cx="3773810" cy="1808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5777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229600" cy="144015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Uses constructor keyword</a:t>
            </a:r>
          </a:p>
          <a:p>
            <a:r>
              <a:rPr lang="en-US" dirty="0"/>
              <a:t>public by default, can not be private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20405"/>
            <a:ext cx="6120680" cy="2356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5155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 shortcut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574357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547" y="3933056"/>
            <a:ext cx="564832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6919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908720"/>
            <a:ext cx="5904656" cy="375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97152"/>
            <a:ext cx="3687788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788706"/>
            <a:ext cx="3773810" cy="1808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55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435280" cy="5328591"/>
          </a:xfrm>
          <a:prstGeom prst="rect">
            <a:avLst/>
          </a:prstGeom>
        </p:spPr>
        <p:txBody>
          <a:bodyPr/>
          <a:lstStyle/>
          <a:p>
            <a:r>
              <a:rPr lang="en-US" sz="1800" dirty="0"/>
              <a:t>public (</a:t>
            </a:r>
            <a:r>
              <a:rPr lang="en-IN" sz="1800" dirty="0"/>
              <a:t>default) </a:t>
            </a:r>
            <a:r>
              <a:rPr lang="en-US" sz="1800" dirty="0"/>
              <a:t>- </a:t>
            </a:r>
            <a:r>
              <a:rPr lang="en-IN" sz="1800" dirty="0"/>
              <a:t>member is available to all code in another module.</a:t>
            </a:r>
            <a:endParaRPr lang="en-US" sz="1800" dirty="0"/>
          </a:p>
          <a:p>
            <a:r>
              <a:rPr lang="en-US" sz="1800" dirty="0"/>
              <a:t>private - </a:t>
            </a:r>
            <a:r>
              <a:rPr lang="en-IN" sz="1800" dirty="0"/>
              <a:t>member is available only to other code in the same assembly</a:t>
            </a:r>
            <a:r>
              <a:rPr lang="en-IN" dirty="0"/>
              <a:t>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95" y="2263845"/>
            <a:ext cx="6120679" cy="1957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95" y="4437112"/>
            <a:ext cx="6055196" cy="232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0307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435280" cy="532859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800" dirty="0" err="1"/>
              <a:t>TypeScript</a:t>
            </a:r>
            <a:r>
              <a:rPr lang="en-US" sz="1800" dirty="0"/>
              <a:t> supports static members (methods)</a:t>
            </a:r>
          </a:p>
          <a:p>
            <a:r>
              <a:rPr lang="en-IN" sz="1800" i="1" dirty="0"/>
              <a:t>static</a:t>
            </a:r>
            <a:r>
              <a:rPr lang="en-IN" sz="1800" dirty="0"/>
              <a:t> methods are visible on the class itself rather than on the instances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51816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331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Spread </a:t>
            </a:r>
            <a:r>
              <a:rPr lang="en-US" b="1" dirty="0"/>
              <a:t>expressions with tuple </a:t>
            </a:r>
            <a:r>
              <a:rPr lang="en-US" b="1" dirty="0" smtClean="0"/>
              <a:t>types</a:t>
            </a:r>
          </a:p>
          <a:p>
            <a:r>
              <a:rPr lang="en-US" b="1" dirty="0"/>
              <a:t>Generic rest </a:t>
            </a:r>
            <a:r>
              <a:rPr lang="en-US" b="1" dirty="0" smtClean="0"/>
              <a:t>parameters</a:t>
            </a:r>
          </a:p>
          <a:p>
            <a:r>
              <a:rPr lang="en-US" b="1" dirty="0"/>
              <a:t>Optional elements in tuple </a:t>
            </a:r>
            <a:r>
              <a:rPr lang="en-US" b="1" dirty="0" smtClean="0"/>
              <a:t>types</a:t>
            </a:r>
          </a:p>
          <a:p>
            <a:r>
              <a:rPr lang="en-US" b="1" dirty="0"/>
              <a:t>New unknown top type</a:t>
            </a:r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83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8675563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85566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Constructor Pattern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7684992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5365600"/>
            <a:ext cx="5723759" cy="1015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46269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Constructor Pattern (2)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5426"/>
            <a:ext cx="9252520" cy="40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0486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– </a:t>
            </a:r>
            <a:r>
              <a:rPr lang="en-US" dirty="0" err="1"/>
              <a:t>TypeScript</a:t>
            </a:r>
            <a:r>
              <a:rPr lang="en-US" dirty="0"/>
              <a:t> uses same Constructor Pattern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66863"/>
            <a:ext cx="8763000" cy="360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91644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435280" cy="70824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800" dirty="0" err="1"/>
              <a:t>TypeScript</a:t>
            </a:r>
            <a:r>
              <a:rPr lang="en-US" sz="1800" dirty="0"/>
              <a:t> supports inheritance of class through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1800" dirty="0"/>
              <a:t> keyword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9987"/>
            <a:ext cx="7416824" cy="440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76424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Module</a:t>
            </a:r>
            <a:endParaRPr lang="en-US" sz="4800" dirty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6887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435280" cy="201622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/>
              <a:t>Modules can be defines 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en-US" dirty="0"/>
              <a:t> keyword</a:t>
            </a:r>
          </a:p>
          <a:p>
            <a:r>
              <a:rPr lang="en-US" dirty="0"/>
              <a:t>A module can contain sub module, class, interface or </a:t>
            </a:r>
            <a:r>
              <a:rPr lang="en-US" dirty="0" err="1"/>
              <a:t>enum</a:t>
            </a:r>
            <a:r>
              <a:rPr lang="en-US" dirty="0"/>
              <a:t>. Can not directly contain functions (similar to C#, Java)</a:t>
            </a:r>
          </a:p>
          <a:p>
            <a:r>
              <a:rPr lang="en-US" dirty="0"/>
              <a:t>Modules can be nested (sub module)</a:t>
            </a:r>
          </a:p>
          <a:p>
            <a:r>
              <a:rPr lang="en-US" dirty="0"/>
              <a:t>Class, Interfaces can be exposed 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en-US" dirty="0"/>
              <a:t> keyword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40968"/>
            <a:ext cx="5597122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79686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Interface</a:t>
            </a:r>
            <a:endParaRPr lang="en-US" sz="4800" dirty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5740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980728"/>
            <a:ext cx="8229600" cy="5544616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sz="1800" dirty="0" smtClean="0"/>
              <a:t>Declared </a:t>
            </a:r>
            <a:r>
              <a:rPr lang="en-US" sz="1800" dirty="0"/>
              <a:t>using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800" dirty="0"/>
              <a:t> keyword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800" dirty="0" smtClean="0"/>
              <a:t>Like </a:t>
            </a:r>
            <a:r>
              <a:rPr lang="en-US" sz="1800" dirty="0"/>
              <a:t>many other </a:t>
            </a:r>
            <a:r>
              <a:rPr lang="en-US" sz="1800" dirty="0" err="1"/>
              <a:t>TypeScript</a:t>
            </a:r>
            <a:r>
              <a:rPr lang="en-US" sz="1800" dirty="0"/>
              <a:t> feature it’s purely a Design time feature. No additional code is emitted for this!</a:t>
            </a:r>
          </a:p>
          <a:p>
            <a:r>
              <a:rPr lang="en-US" sz="1800" dirty="0"/>
              <a:t>TS compiler shows error when Interface signature and implementation does not match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5832648" cy="1675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25144"/>
            <a:ext cx="687705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51473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035" y="170123"/>
            <a:ext cx="8205261" cy="460616"/>
          </a:xfrm>
        </p:spPr>
        <p:txBody>
          <a:bodyPr>
            <a:normAutofit/>
          </a:bodyPr>
          <a:lstStyle/>
          <a:p>
            <a:r>
              <a:rPr lang="en-US" dirty="0"/>
              <a:t>Interface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980728"/>
            <a:ext cx="8229600" cy="554461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3"/>
            <a:ext cx="7344816" cy="230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2" y="3278524"/>
            <a:ext cx="7488833" cy="345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323528" y="3184148"/>
            <a:ext cx="84969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87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2"/>
            <a:ext cx="8435280" cy="54006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US" dirty="0" smtClean="0"/>
              <a:t>Writing large applications in JavaScript is difficult, not originally designed for large complex applications (mostly a scripting language, with functional programming constructs)</a:t>
            </a:r>
          </a:p>
          <a:p>
            <a:r>
              <a:rPr lang="en-US" dirty="0" smtClean="0"/>
              <a:t>Lacks structuring mechanisms like Class, Module, Interface</a:t>
            </a:r>
          </a:p>
          <a:p>
            <a:endParaRPr lang="en-US" dirty="0" smtClean="0"/>
          </a:p>
          <a:p>
            <a:r>
              <a:rPr lang="en-US" sz="2400" dirty="0" err="1" smtClean="0">
                <a:solidFill>
                  <a:srgbClr val="009AD0"/>
                </a:solidFill>
              </a:rPr>
              <a:t>TypeScript</a:t>
            </a:r>
            <a:r>
              <a:rPr lang="en-US" sz="2400" dirty="0" smtClean="0">
                <a:solidFill>
                  <a:srgbClr val="009AD0"/>
                </a:solidFill>
              </a:rPr>
              <a:t> </a:t>
            </a:r>
            <a:r>
              <a:rPr lang="en-US" sz="2400" dirty="0">
                <a:solidFill>
                  <a:srgbClr val="009AD0"/>
                </a:solidFill>
              </a:rPr>
              <a:t>is a language for </a:t>
            </a:r>
            <a:r>
              <a:rPr lang="en-US" sz="2400" dirty="0">
                <a:solidFill>
                  <a:srgbClr val="009AD0"/>
                </a:solidFill>
                <a:latin typeface="Segoe UI Semibold" panose="020B0702040204020203" pitchFamily="34" charset="0"/>
              </a:rPr>
              <a:t>application scale JavaScript development.</a:t>
            </a:r>
          </a:p>
          <a:p>
            <a:endParaRPr lang="en-US" sz="1050" dirty="0"/>
          </a:p>
          <a:p>
            <a:r>
              <a:rPr lang="en-US" sz="2400" dirty="0" err="1">
                <a:solidFill>
                  <a:srgbClr val="009AD0"/>
                </a:solidFill>
              </a:rPr>
              <a:t>TypeScript</a:t>
            </a:r>
            <a:r>
              <a:rPr lang="en-US" sz="2400" dirty="0">
                <a:solidFill>
                  <a:srgbClr val="009AD0"/>
                </a:solidFill>
              </a:rPr>
              <a:t> is a </a:t>
            </a:r>
            <a:r>
              <a:rPr lang="en-US" sz="2400" dirty="0">
                <a:solidFill>
                  <a:srgbClr val="009AD0"/>
                </a:solidFill>
                <a:latin typeface="Segoe UI Semibold" panose="020B0702040204020203" pitchFamily="34" charset="0"/>
              </a:rPr>
              <a:t>typed superset of JavaScript</a:t>
            </a:r>
            <a:r>
              <a:rPr lang="en-US" sz="2400" dirty="0">
                <a:solidFill>
                  <a:srgbClr val="009AD0"/>
                </a:solidFill>
              </a:rPr>
              <a:t> that </a:t>
            </a:r>
            <a:r>
              <a:rPr lang="en-US" sz="2400" dirty="0">
                <a:solidFill>
                  <a:srgbClr val="009AD0"/>
                </a:solidFill>
                <a:latin typeface="Segoe UI Semibold" panose="020B0702040204020203" pitchFamily="34" charset="0"/>
              </a:rPr>
              <a:t>compiles to plan JavaScript</a:t>
            </a:r>
            <a:r>
              <a:rPr lang="en-US" sz="2400" dirty="0">
                <a:solidFill>
                  <a:srgbClr val="009AD0"/>
                </a:solidFill>
              </a:rPr>
              <a:t>.</a:t>
            </a:r>
          </a:p>
          <a:p>
            <a:endParaRPr lang="en-US" sz="1600" dirty="0"/>
          </a:p>
          <a:p>
            <a:r>
              <a:rPr lang="en-US" dirty="0" err="1"/>
              <a:t>TypeScript</a:t>
            </a:r>
            <a:r>
              <a:rPr lang="en-US" dirty="0"/>
              <a:t> adds Static Typing and structuring (class, module) to JavaScript.</a:t>
            </a:r>
          </a:p>
        </p:txBody>
      </p:sp>
    </p:spTree>
    <p:extLst>
      <p:ext uri="{BB962C8B-B14F-4D97-AF65-F5344CB8AC3E}">
        <p14:creationId xmlns:p14="http://schemas.microsoft.com/office/powerpoint/2010/main" val="24493401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035" y="170123"/>
            <a:ext cx="8205261" cy="601428"/>
          </a:xfrm>
        </p:spPr>
        <p:txBody>
          <a:bodyPr>
            <a:normAutofit/>
          </a:bodyPr>
          <a:lstStyle/>
          <a:p>
            <a:r>
              <a:rPr lang="en-US" dirty="0"/>
              <a:t>Optional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980728"/>
            <a:ext cx="8229600" cy="554461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908720"/>
            <a:ext cx="8229600" cy="5769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27557"/>
            <a:ext cx="7920880" cy="3665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6035" y="1425945"/>
            <a:ext cx="7928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Optional properties can be declared for an interface (using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/>
              <a:t>)</a:t>
            </a:r>
          </a:p>
          <a:p>
            <a:r>
              <a:rPr lang="en-US" dirty="0"/>
              <a:t>Optional properties need not be implemented</a:t>
            </a:r>
          </a:p>
        </p:txBody>
      </p:sp>
    </p:spTree>
    <p:extLst>
      <p:ext uri="{BB962C8B-B14F-4D97-AF65-F5344CB8AC3E}">
        <p14:creationId xmlns:p14="http://schemas.microsoft.com/office/powerpoint/2010/main" val="17207278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666750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93163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Mixin</a:t>
            </a:r>
            <a:endParaRPr lang="en-US" sz="4800" dirty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0666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Mixin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420888"/>
            <a:ext cx="8229600" cy="410445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IN" sz="1800" dirty="0"/>
              <a:t>Along with traditional OO hierarchies, another popular way of building up classes from reusable components is to build them by combining simpler partial classes – called </a:t>
            </a:r>
            <a:r>
              <a:rPr lang="en-IN" sz="1800" b="1" dirty="0" err="1"/>
              <a:t>Mixin</a:t>
            </a:r>
            <a:endParaRPr lang="en-IN" sz="1800" b="1" dirty="0"/>
          </a:p>
          <a:p>
            <a:r>
              <a:rPr lang="en-US" sz="1800" dirty="0"/>
              <a:t>Several languages support </a:t>
            </a:r>
            <a:r>
              <a:rPr lang="en-US" sz="1800" dirty="0" err="1"/>
              <a:t>Mixin</a:t>
            </a:r>
            <a:r>
              <a:rPr lang="en-US" sz="1800" dirty="0"/>
              <a:t> (e.g. Trait in PHP and Scala).</a:t>
            </a:r>
          </a:p>
          <a:p>
            <a:r>
              <a:rPr lang="en-US" sz="1800" dirty="0"/>
              <a:t>This pattern in popular in JavaScript community, so </a:t>
            </a:r>
            <a:r>
              <a:rPr lang="en-US" sz="1800" dirty="0" err="1"/>
              <a:t>TypeScript</a:t>
            </a:r>
            <a:r>
              <a:rPr lang="en-US" sz="1800" dirty="0"/>
              <a:t> provides language support.</a:t>
            </a:r>
          </a:p>
        </p:txBody>
      </p:sp>
      <p:sp>
        <p:nvSpPr>
          <p:cNvPr id="4" name="Rectangle 3"/>
          <p:cNvSpPr/>
          <p:nvPr/>
        </p:nvSpPr>
        <p:spPr>
          <a:xfrm>
            <a:off x="442823" y="1447800"/>
            <a:ext cx="7776864" cy="707886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object-oriented programming languages, a </a:t>
            </a:r>
            <a:r>
              <a:rPr lang="en-I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mixin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a class which contains a </a:t>
            </a:r>
            <a:r>
              <a: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combination of methods from other classes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52220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Mixins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5688632" cy="4668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16695" y="2043786"/>
            <a:ext cx="865244" cy="72008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79394" y="4035145"/>
            <a:ext cx="861799" cy="72008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38185" y="1438937"/>
            <a:ext cx="898311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71332" y="1456785"/>
            <a:ext cx="1005815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Programmer</a:t>
            </a:r>
          </a:p>
        </p:txBody>
      </p:sp>
      <p:cxnSp>
        <p:nvCxnSpPr>
          <p:cNvPr id="6" name="Elbow Connector 5"/>
          <p:cNvCxnSpPr>
            <a:endCxn id="4" idx="2"/>
          </p:cNvCxnSpPr>
          <p:nvPr/>
        </p:nvCxnSpPr>
        <p:spPr>
          <a:xfrm rot="16200000" flipV="1">
            <a:off x="5923190" y="3189993"/>
            <a:ext cx="1284876" cy="432622"/>
          </a:xfrm>
          <a:prstGeom prst="bentConnector3">
            <a:avLst>
              <a:gd name="adj1" fmla="val 31082"/>
            </a:avLst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0"/>
            <a:endCxn id="11" idx="2"/>
          </p:cNvCxnSpPr>
          <p:nvPr/>
        </p:nvCxnSpPr>
        <p:spPr>
          <a:xfrm rot="5400000" flipH="1" flipV="1">
            <a:off x="6363127" y="2824032"/>
            <a:ext cx="1858280" cy="563946"/>
          </a:xfrm>
          <a:prstGeom prst="bentConnector3">
            <a:avLst>
              <a:gd name="adj1" fmla="val 50000"/>
            </a:avLst>
          </a:prstGeom>
          <a:ln w="15875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0"/>
            <a:endCxn id="10" idx="2"/>
          </p:cNvCxnSpPr>
          <p:nvPr/>
        </p:nvCxnSpPr>
        <p:spPr>
          <a:xfrm rot="5400000" flipH="1" flipV="1">
            <a:off x="6860753" y="2308558"/>
            <a:ext cx="1876128" cy="1577047"/>
          </a:xfrm>
          <a:prstGeom prst="bentConnector3">
            <a:avLst>
              <a:gd name="adj1" fmla="val 50000"/>
            </a:avLst>
          </a:prstGeom>
          <a:ln w="15875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2490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Mixins</a:t>
            </a:r>
            <a:r>
              <a:rPr lang="en-US" dirty="0"/>
              <a:t> (Cont’d)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40968"/>
            <a:ext cx="8233232" cy="3526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58769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371600"/>
            <a:ext cx="2686882" cy="2367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7858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Mixins</a:t>
            </a:r>
            <a:r>
              <a:rPr lang="en-US" dirty="0"/>
              <a:t> (Cont’d)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501" y="1676400"/>
            <a:ext cx="2686882" cy="2367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51566"/>
            <a:ext cx="5544616" cy="1942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21561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</a:t>
            </a:r>
            <a:r>
              <a:rPr lang="en-US" dirty="0" err="1"/>
              <a:t>gochas</a:t>
            </a:r>
            <a:r>
              <a:rPr lang="en-US" dirty="0"/>
              <a:t> (not fixed in 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435280" cy="525658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TypeScript</a:t>
            </a:r>
            <a:r>
              <a:rPr lang="en-US" dirty="0"/>
              <a:t> does not introduce block scope (JavaScript only supports function scope)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is still optional in </a:t>
            </a:r>
            <a:r>
              <a:rPr lang="en-US" dirty="0" err="1"/>
              <a:t>TypeScript</a:t>
            </a:r>
            <a:r>
              <a:rPr lang="en-US" dirty="0"/>
              <a:t> also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is not mandatory in JavaScript and it tries to infer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and sometime does it differently than expected)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/>
              <a:t> vs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n-US" dirty="0"/>
              <a:t> (and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dirty="0"/>
              <a:t> vs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!==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/>
              <a:t> checks for value equality only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=== </a:t>
            </a:r>
            <a:r>
              <a:rPr lang="en-US" dirty="0"/>
              <a:t>checks for both type and value equality</a:t>
            </a:r>
          </a:p>
          <a:p>
            <a:r>
              <a:rPr lang="en-US" dirty="0"/>
              <a:t>global variables (variables declared outside of function), implied global (variables declared within function without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/>
              <a:t> keyword)</a:t>
            </a:r>
          </a:p>
          <a:p>
            <a:r>
              <a:rPr lang="en-US" dirty="0"/>
              <a:t>issues with floating point (.1 + .2 != .3, it’s something like .3000…00004)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947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Fix/Improve JavaScript – different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1035" y="1676400"/>
            <a:ext cx="8435280" cy="381642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Through Library and Frameworks</a:t>
            </a:r>
          </a:p>
          <a:p>
            <a:pPr lvl="1"/>
            <a:r>
              <a:rPr lang="en-US" dirty="0"/>
              <a:t>jQuery, </a:t>
            </a:r>
            <a:r>
              <a:rPr lang="en-US" dirty="0" err="1"/>
              <a:t>AngularJS</a:t>
            </a:r>
            <a:r>
              <a:rPr lang="en-US" dirty="0"/>
              <a:t>, Knockout, Ext JS, Bootstrap …. (new libraries are being created and getting popular everyday)</a:t>
            </a:r>
          </a:p>
          <a:p>
            <a:pPr marL="457200"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New language that extend/improve language features of JavaScript. Superset of JavaScript. </a:t>
            </a:r>
            <a:r>
              <a:rPr lang="en-US" dirty="0" smtClean="0"/>
              <a:t>Compiles </a:t>
            </a:r>
            <a:r>
              <a:rPr lang="en-US" dirty="0"/>
              <a:t>to JavaScript</a:t>
            </a:r>
          </a:p>
          <a:p>
            <a:pPr marL="457200"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Entirely new language with many new features that compile to JavaScript</a:t>
            </a:r>
          </a:p>
          <a:p>
            <a:pPr lvl="1"/>
            <a:r>
              <a:rPr lang="en-US" dirty="0"/>
              <a:t>GWT (Google Web Toolkit), Dart</a:t>
            </a:r>
          </a:p>
        </p:txBody>
      </p:sp>
    </p:spTree>
    <p:extLst>
      <p:ext uri="{BB962C8B-B14F-4D97-AF65-F5344CB8AC3E}">
        <p14:creationId xmlns:p14="http://schemas.microsoft.com/office/powerpoint/2010/main" val="147608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2"/>
            <a:ext cx="8435280" cy="5400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Helps in large scale JavaScript application development.</a:t>
            </a:r>
          </a:p>
          <a:p>
            <a:r>
              <a:rPr lang="en-US" dirty="0"/>
              <a:t>Adds additional features like Static Type (optional), Class, Module </a:t>
            </a:r>
            <a:r>
              <a:rPr lang="en-US" dirty="0" err="1"/>
              <a:t>etc</a:t>
            </a:r>
            <a:r>
              <a:rPr lang="en-US" dirty="0"/>
              <a:t> (that are not present in JavaScript) to JavaScript</a:t>
            </a:r>
          </a:p>
          <a:p>
            <a:r>
              <a:rPr lang="en-IN" dirty="0"/>
              <a:t>Starts with JavaScript, ends with JavaScript. </a:t>
            </a:r>
            <a:r>
              <a:rPr lang="en-IN" dirty="0" err="1"/>
              <a:t>TypeScipt</a:t>
            </a:r>
            <a:r>
              <a:rPr lang="en-IN" dirty="0"/>
              <a:t> is JavaScript. Any valid .</a:t>
            </a:r>
            <a:r>
              <a:rPr lang="en-IN" dirty="0" err="1"/>
              <a:t>js</a:t>
            </a:r>
            <a:r>
              <a:rPr lang="en-IN" dirty="0"/>
              <a:t> file can be renamed .</a:t>
            </a:r>
            <a:r>
              <a:rPr lang="en-IN" dirty="0" err="1"/>
              <a:t>ts</a:t>
            </a:r>
            <a:r>
              <a:rPr lang="en-IN" dirty="0"/>
              <a:t> and compiled with other </a:t>
            </a:r>
            <a:r>
              <a:rPr lang="en-IN" dirty="0" err="1"/>
              <a:t>TypeScript</a:t>
            </a:r>
            <a:r>
              <a:rPr lang="en-IN" dirty="0"/>
              <a:t> files.</a:t>
            </a:r>
            <a:endParaRPr lang="en-US" dirty="0"/>
          </a:p>
          <a:p>
            <a:r>
              <a:rPr lang="en-US" dirty="0"/>
              <a:t>Runs on </a:t>
            </a:r>
            <a:r>
              <a:rPr lang="en-IN" dirty="0"/>
              <a:t>Any browser, Any host, Any OS. </a:t>
            </a:r>
          </a:p>
          <a:p>
            <a:r>
              <a:rPr lang="en-IN" dirty="0"/>
              <a:t>Open Source</a:t>
            </a:r>
          </a:p>
          <a:p>
            <a:pPr lvl="1"/>
            <a:r>
              <a:rPr lang="en-IN" dirty="0"/>
              <a:t>The compiler is an open source project and released under the </a:t>
            </a:r>
            <a:r>
              <a:rPr lang="en-US" dirty="0"/>
              <a:t>Apache 2.0 license.</a:t>
            </a:r>
            <a:endParaRPr lang="en-IN" dirty="0"/>
          </a:p>
          <a:p>
            <a:r>
              <a:rPr lang="en-IN" dirty="0" err="1"/>
              <a:t>TypeScript</a:t>
            </a:r>
            <a:r>
              <a:rPr lang="en-IN" dirty="0"/>
              <a:t> purposefully borrows ideas from </a:t>
            </a:r>
            <a:r>
              <a:rPr lang="en-IN" dirty="0" err="1"/>
              <a:t>EcmaScript</a:t>
            </a:r>
            <a:r>
              <a:rPr lang="en-IN" dirty="0"/>
              <a:t> 6 </a:t>
            </a:r>
            <a:r>
              <a:rPr lang="en-IN" dirty="0" smtClean="0"/>
              <a:t>(</a:t>
            </a:r>
            <a:r>
              <a:rPr lang="en-IN" b="1" dirty="0"/>
              <a:t>European Computer Manufacturers Association </a:t>
            </a:r>
            <a:r>
              <a:rPr lang="en-IN" b="1" dirty="0" smtClean="0"/>
              <a:t>Script</a:t>
            </a:r>
            <a:r>
              <a:rPr lang="en-IN" dirty="0" smtClean="0"/>
              <a:t>) </a:t>
            </a:r>
            <a:r>
              <a:rPr lang="en-IN" dirty="0"/>
              <a:t>spec – class, module</a:t>
            </a:r>
          </a:p>
        </p:txBody>
      </p:sp>
    </p:spTree>
    <p:extLst>
      <p:ext uri="{BB962C8B-B14F-4D97-AF65-F5344CB8AC3E}">
        <p14:creationId xmlns:p14="http://schemas.microsoft.com/office/powerpoint/2010/main" val="1288785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 of History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35780"/>
              </p:ext>
            </p:extLst>
          </p:nvPr>
        </p:nvGraphicFramePr>
        <p:xfrm>
          <a:off x="461033" y="1353236"/>
          <a:ext cx="8530566" cy="4969177"/>
        </p:xfrm>
        <a:graphic>
          <a:graphicData uri="http://schemas.openxmlformats.org/drawingml/2006/table">
            <a:tbl>
              <a:tblPr/>
              <a:tblGrid>
                <a:gridCol w="1672567"/>
                <a:gridCol w="2819400"/>
                <a:gridCol w="4038599"/>
              </a:tblGrid>
              <a:tr h="26077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Version number</a:t>
                      </a:r>
                    </a:p>
                  </a:txBody>
                  <a:tcPr marL="65195" marR="114091" marT="32597" marB="3259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Release date</a:t>
                      </a:r>
                    </a:p>
                  </a:txBody>
                  <a:tcPr marL="65195" marR="114091" marT="32597" marB="3259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Significant changes</a:t>
                      </a:r>
                    </a:p>
                  </a:txBody>
                  <a:tcPr marL="65195" marR="114091" marT="32597" marB="3259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260779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0.8</a:t>
                      </a:r>
                    </a:p>
                  </a:txBody>
                  <a:tcPr marL="65195" marR="65195" marT="32597" marB="3259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October 1, 2012</a:t>
                      </a:r>
                    </a:p>
                  </a:txBody>
                  <a:tcPr marL="65195" marR="65195" marT="32597" marB="3259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</a:endParaRPr>
                    </a:p>
                  </a:txBody>
                  <a:tcPr marL="65195" marR="65195" marT="32597" marB="3259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60779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0.9</a:t>
                      </a:r>
                    </a:p>
                  </a:txBody>
                  <a:tcPr marL="65195" marR="65195" marT="32597" marB="3259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June 18, 2013</a:t>
                      </a:r>
                    </a:p>
                  </a:txBody>
                  <a:tcPr marL="65195" marR="65195" marT="32597" marB="3259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</a:endParaRPr>
                    </a:p>
                  </a:txBody>
                  <a:tcPr marL="65195" marR="65195" marT="32597" marB="3259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56363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1.1</a:t>
                      </a:r>
                    </a:p>
                  </a:txBody>
                  <a:tcPr marL="65195" marR="65195" marT="32597" marB="3259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October 6, 2014</a:t>
                      </a:r>
                    </a:p>
                  </a:txBody>
                  <a:tcPr marL="65195" marR="65195" marT="32597" marB="3259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performance improvements</a:t>
                      </a:r>
                    </a:p>
                  </a:txBody>
                  <a:tcPr marL="65195" marR="65195" marT="32597" marB="3259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56363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1.3</a:t>
                      </a:r>
                    </a:p>
                  </a:txBody>
                  <a:tcPr marL="65195" marR="65195" marT="32597" marB="3259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November 12, 2014</a:t>
                      </a:r>
                    </a:p>
                  </a:txBody>
                  <a:tcPr marL="65195" marR="65195" marT="32597" marB="3259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protected modifier, tuple types</a:t>
                      </a:r>
                    </a:p>
                  </a:txBody>
                  <a:tcPr marL="65195" marR="65195" marT="32597" marB="3259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043116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1.4</a:t>
                      </a:r>
                    </a:p>
                  </a:txBody>
                  <a:tcPr marL="65195" marR="65195" marT="32597" marB="3259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January 20, 2015</a:t>
                      </a:r>
                    </a:p>
                  </a:txBody>
                  <a:tcPr marL="65195" marR="65195" marT="32597" marB="3259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union types, let and const declarations, template strings, type guards, type aliases</a:t>
                      </a:r>
                    </a:p>
                  </a:txBody>
                  <a:tcPr marL="65195" marR="65195" marT="32597" marB="3259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847532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1.5</a:t>
                      </a:r>
                    </a:p>
                  </a:txBody>
                  <a:tcPr marL="65195" marR="65195" marT="32597" marB="3259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July 20, 2015</a:t>
                      </a:r>
                    </a:p>
                  </a:txBody>
                  <a:tcPr marL="65195" marR="65195" marT="32597" marB="3259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ES6 modules, namespace keyword, for..of support, decorators</a:t>
                      </a:r>
                    </a:p>
                  </a:txBody>
                  <a:tcPr marL="65195" marR="65195" marT="32597" marB="3259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238701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1.6</a:t>
                      </a:r>
                    </a:p>
                  </a:txBody>
                  <a:tcPr marL="65195" marR="65195" marT="32597" marB="3259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September 16, 2015</a:t>
                      </a:r>
                    </a:p>
                  </a:txBody>
                  <a:tcPr marL="65195" marR="65195" marT="32597" marB="3259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JSX support, intersection types, local type declarations, abstract classes and methods, user-defined type guard functions</a:t>
                      </a:r>
                    </a:p>
                  </a:txBody>
                  <a:tcPr marL="65195" marR="65195" marT="32597" marB="3259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168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 of History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594984"/>
              </p:ext>
            </p:extLst>
          </p:nvPr>
        </p:nvGraphicFramePr>
        <p:xfrm>
          <a:off x="461035" y="1381125"/>
          <a:ext cx="8454366" cy="5094791"/>
        </p:xfrm>
        <a:graphic>
          <a:graphicData uri="http://schemas.openxmlformats.org/drawingml/2006/table">
            <a:tbl>
              <a:tblPr/>
              <a:tblGrid>
                <a:gridCol w="910565"/>
                <a:gridCol w="2209800"/>
                <a:gridCol w="5334001"/>
              </a:tblGrid>
              <a:tr h="209757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1.7</a:t>
                      </a:r>
                    </a:p>
                  </a:txBody>
                  <a:tcPr marL="52439" marR="52439" marT="26220" marB="2622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November 30, 2015</a:t>
                      </a:r>
                    </a:p>
                  </a:txBody>
                  <a:tcPr marL="52439" marR="52439" marT="26220" marB="2622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async and await support,</a:t>
                      </a:r>
                    </a:p>
                  </a:txBody>
                  <a:tcPr marL="52439" marR="52439" marT="26220" marB="2622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681711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1.8</a:t>
                      </a:r>
                    </a:p>
                  </a:txBody>
                  <a:tcPr marL="52439" marR="52439" marT="26220" marB="2622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February 22, 2016</a:t>
                      </a:r>
                    </a:p>
                  </a:txBody>
                  <a:tcPr marL="52439" marR="52439" marT="26220" marB="2622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constraints generics, control flow analysis errors, string literal types, allowJs</a:t>
                      </a:r>
                    </a:p>
                  </a:txBody>
                  <a:tcPr marL="52439" marR="52439" marT="26220" marB="2622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153664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2.0</a:t>
                      </a:r>
                    </a:p>
                  </a:txBody>
                  <a:tcPr marL="52439" marR="52439" marT="26220" marB="2622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September 22, 2016</a:t>
                      </a:r>
                    </a:p>
                  </a:txBody>
                  <a:tcPr marL="52439" marR="52439" marT="26220" marB="2622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null- and undefined-aware types, control flow based type analysis, discriminated union types, never type, readonly keyword, type of this for functions</a:t>
                      </a:r>
                    </a:p>
                  </a:txBody>
                  <a:tcPr marL="52439" marR="52439" marT="26220" marB="2622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24393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2.1</a:t>
                      </a:r>
                    </a:p>
                  </a:txBody>
                  <a:tcPr marL="52439" marR="52439" marT="26220" marB="2622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November 8, 2016</a:t>
                      </a:r>
                    </a:p>
                  </a:txBody>
                  <a:tcPr marL="52439" marR="52439" marT="26220" marB="2622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keyof and lookup types, mapped types, object spread and rest,</a:t>
                      </a:r>
                    </a:p>
                  </a:txBody>
                  <a:tcPr marL="52439" marR="52439" marT="26220" marB="2622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67075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2.2</a:t>
                      </a:r>
                    </a:p>
                  </a:txBody>
                  <a:tcPr marL="52439" marR="52439" marT="26220" marB="2622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February 22, 2017</a:t>
                      </a:r>
                    </a:p>
                  </a:txBody>
                  <a:tcPr marL="52439" marR="52439" marT="26220" marB="2622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mix-in classes, object type,</a:t>
                      </a:r>
                    </a:p>
                  </a:txBody>
                  <a:tcPr marL="52439" marR="52439" marT="26220" marB="2622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24393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2.3</a:t>
                      </a:r>
                    </a:p>
                  </a:txBody>
                  <a:tcPr marL="52439" marR="52439" marT="26220" marB="2622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April 27, 2017</a:t>
                      </a:r>
                    </a:p>
                  </a:txBody>
                  <a:tcPr marL="52439" marR="52439" marT="26220" marB="2622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async iteration, generic parameter defaults, strict option</a:t>
                      </a:r>
                    </a:p>
                  </a:txBody>
                  <a:tcPr marL="52439" marR="52439" marT="26220" marB="2622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996346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2.4</a:t>
                      </a:r>
                    </a:p>
                  </a:txBody>
                  <a:tcPr marL="52439" marR="52439" marT="26220" marB="2622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June 27, 2017</a:t>
                      </a:r>
                    </a:p>
                  </a:txBody>
                  <a:tcPr marL="52439" marR="52439" marT="26220" marB="2622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dynamic import expressions, string enums, improved inference for generics, strict contravariance for callback parameters</a:t>
                      </a:r>
                    </a:p>
                  </a:txBody>
                  <a:tcPr marL="52439" marR="52439" marT="26220" marB="2622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67075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2.5</a:t>
                      </a:r>
                    </a:p>
                  </a:txBody>
                  <a:tcPr marL="52439" marR="52439" marT="26220" marB="2622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August 31, 2017</a:t>
                      </a:r>
                    </a:p>
                  </a:txBody>
                  <a:tcPr marL="52439" marR="52439" marT="26220" marB="2622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optional catch clause variables</a:t>
                      </a:r>
                    </a:p>
                  </a:txBody>
                  <a:tcPr marL="52439" marR="52439" marT="26220" marB="2622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7103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</p:tagLst>
</file>

<file path=ppt/theme/theme1.xml><?xml version="1.0" encoding="utf-8"?>
<a:theme xmlns:a="http://schemas.openxmlformats.org/drawingml/2006/main" name="Pencils_02_2012">
  <a:themeElements>
    <a:clrScheme name="SWF Template">
      <a:dk1>
        <a:srgbClr val="000000"/>
      </a:dk1>
      <a:lt1>
        <a:sysClr val="window" lastClr="FFFFFF"/>
      </a:lt1>
      <a:dk2>
        <a:srgbClr val="002266"/>
      </a:dk2>
      <a:lt2>
        <a:srgbClr val="BBBB00"/>
      </a:lt2>
      <a:accent1>
        <a:srgbClr val="00BBEE"/>
      </a:accent1>
      <a:accent2>
        <a:srgbClr val="FF9900"/>
      </a:accent2>
      <a:accent3>
        <a:srgbClr val="BBBB00"/>
      </a:accent3>
      <a:accent4>
        <a:srgbClr val="002266"/>
      </a:accent4>
      <a:accent5>
        <a:srgbClr val="DD4411"/>
      </a:accent5>
      <a:accent6>
        <a:srgbClr val="E1DD00"/>
      </a:accent6>
      <a:hlink>
        <a:srgbClr val="FF9900"/>
      </a:hlink>
      <a:folHlink>
        <a:srgbClr val="002266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04DE32136F4D4F8B91DE44C434FF89" ma:contentTypeVersion="0" ma:contentTypeDescription="Create a new document." ma:contentTypeScope="" ma:versionID="51781ce6f9edcc76a54a87506d8d88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14F291-B47C-48A1-B199-EBD0A7B4E780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81C72F5-E8DF-4294-BFF4-1725915F8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9A6220E-5020-4ACE-A33D-0A412E4F47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Pencils_02_2012</Template>
  <TotalTime>6140</TotalTime>
  <Words>1657</Words>
  <Application>Microsoft Office PowerPoint</Application>
  <PresentationFormat>On-screen Show (4:3)</PresentationFormat>
  <Paragraphs>314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Consolas</vt:lpstr>
      <vt:lpstr>Segoe UI Light</vt:lpstr>
      <vt:lpstr>Segoe UI Semibold</vt:lpstr>
      <vt:lpstr>Segoe UI Semilight</vt:lpstr>
      <vt:lpstr>Pencils_02_2012</vt:lpstr>
      <vt:lpstr>PowerPoint Presentation</vt:lpstr>
      <vt:lpstr>Typescript</vt:lpstr>
      <vt:lpstr>Typescript</vt:lpstr>
      <vt:lpstr>Typescript</vt:lpstr>
      <vt:lpstr>Context</vt:lpstr>
      <vt:lpstr>Fix/Improve JavaScript – different approaches</vt:lpstr>
      <vt:lpstr>What is TypeScript</vt:lpstr>
      <vt:lpstr>Bit of History</vt:lpstr>
      <vt:lpstr>Bit of History</vt:lpstr>
      <vt:lpstr>Bit of History</vt:lpstr>
      <vt:lpstr>Features</vt:lpstr>
      <vt:lpstr>TypeScript in 5 minutes</vt:lpstr>
      <vt:lpstr>Optional Type Annotation</vt:lpstr>
      <vt:lpstr>Types / Optional Type Annotation</vt:lpstr>
      <vt:lpstr>Datatypes</vt:lpstr>
      <vt:lpstr>Optional Type Annotation</vt:lpstr>
      <vt:lpstr>Type Inference</vt:lpstr>
      <vt:lpstr>Array</vt:lpstr>
      <vt:lpstr>Enum</vt:lpstr>
      <vt:lpstr>Any</vt:lpstr>
      <vt:lpstr>Void</vt:lpstr>
      <vt:lpstr>Function</vt:lpstr>
      <vt:lpstr>Function Overview</vt:lpstr>
      <vt:lpstr>Function</vt:lpstr>
      <vt:lpstr>Function (2)</vt:lpstr>
      <vt:lpstr>Function Overloads</vt:lpstr>
      <vt:lpstr>Function Overloads (2)</vt:lpstr>
      <vt:lpstr>Optional &amp; Default Parameter</vt:lpstr>
      <vt:lpstr>Optional Parameter Implementation</vt:lpstr>
      <vt:lpstr>Rest Parameter</vt:lpstr>
      <vt:lpstr>Class</vt:lpstr>
      <vt:lpstr>Class</vt:lpstr>
      <vt:lpstr>Field and Property</vt:lpstr>
      <vt:lpstr>Method and Constructor</vt:lpstr>
      <vt:lpstr>Constructor</vt:lpstr>
      <vt:lpstr>Constructor shortcut</vt:lpstr>
      <vt:lpstr>Events</vt:lpstr>
      <vt:lpstr>Access Modifiers</vt:lpstr>
      <vt:lpstr>Static Methods</vt:lpstr>
      <vt:lpstr>Class</vt:lpstr>
      <vt:lpstr>JavaScript Constructor Pattern</vt:lpstr>
      <vt:lpstr>JavaScript Constructor Pattern (2)</vt:lpstr>
      <vt:lpstr>Class – TypeScript uses same Constructor Pattern</vt:lpstr>
      <vt:lpstr>Inheritance</vt:lpstr>
      <vt:lpstr>Module</vt:lpstr>
      <vt:lpstr>Module</vt:lpstr>
      <vt:lpstr>Interface</vt:lpstr>
      <vt:lpstr>Interface</vt:lpstr>
      <vt:lpstr>Interface (Cont’d)</vt:lpstr>
      <vt:lpstr>Optional Property</vt:lpstr>
      <vt:lpstr>Interface</vt:lpstr>
      <vt:lpstr>Mixin</vt:lpstr>
      <vt:lpstr>Mixin</vt:lpstr>
      <vt:lpstr>Mixins</vt:lpstr>
      <vt:lpstr>Mixins (Cont’d)</vt:lpstr>
      <vt:lpstr>Mixins (Cont’d)</vt:lpstr>
      <vt:lpstr>JavaScript gochas (not fixed in TS)</vt:lpstr>
      <vt:lpstr>PowerPoint Presentation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erica.l.moeser</dc:creator>
  <dc:description/>
  <cp:lastModifiedBy>Parameswari Bala</cp:lastModifiedBy>
  <cp:revision>1180</cp:revision>
  <dcterms:created xsi:type="dcterms:W3CDTF">2012-03-13T15:47:14Z</dcterms:created>
  <dcterms:modified xsi:type="dcterms:W3CDTF">2019-01-01T15:12:47Z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DH_PPT_012012_LEO</vt:lpwstr>
  </property>
  <property fmtid="{D5CDD505-2E9C-101B-9397-08002B2CF9AE}" pid="4" name="ArticulateGUID">
    <vt:lpwstr>AAA9661D-BB09-40B4-9621-E5DD34F7073B</vt:lpwstr>
  </property>
  <property fmtid="{D5CDD505-2E9C-101B-9397-08002B2CF9AE}" pid="5" name="ArticulateProjectFull">
    <vt:lpwstr>F:\PROJECTS\JohnsonBeesley\Accenture\Accenture_PPT_020412_LEO.ppta</vt:lpwstr>
  </property>
  <property fmtid="{D5CDD505-2E9C-101B-9397-08002B2CF9AE}" pid="6" name="ContentTypeId">
    <vt:lpwstr>0x0101003104DE32136F4D4F8B91DE44C434FF89</vt:lpwstr>
  </property>
</Properties>
</file>