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3" r:id="rId6"/>
    <p:sldId id="278" r:id="rId7"/>
    <p:sldId id="266" r:id="rId8"/>
    <p:sldId id="279" r:id="rId9"/>
    <p:sldId id="267" r:id="rId10"/>
    <p:sldId id="269" r:id="rId11"/>
    <p:sldId id="270" r:id="rId12"/>
    <p:sldId id="268" r:id="rId13"/>
    <p:sldId id="271" r:id="rId14"/>
    <p:sldId id="272" r:id="rId15"/>
    <p:sldId id="276" r:id="rId16"/>
    <p:sldId id="277" r:id="rId17"/>
    <p:sldId id="274" r:id="rId18"/>
    <p:sldId id="275" r:id="rId19"/>
    <p:sldId id="273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CEP OGUZ ARAZ" initials="ROA" lastIdx="2" clrIdx="0">
    <p:extLst>
      <p:ext uri="{19B8F6BF-5375-455C-9EA6-DF929625EA0E}">
        <p15:presenceInfo xmlns:p15="http://schemas.microsoft.com/office/powerpoint/2012/main" userId="RECEP OGUZ AR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02:48:53.00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9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20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9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5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24A90E-DA05-4E32-9C3C-CEDAA17CDCA3}" type="datetimeFigureOut">
              <a:rPr lang="en-US" smtClean="0"/>
              <a:t>27-Jan-21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F184FB-B8AC-479C-BC6A-B9A12697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9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et.ml/site/customer-case-study-building-an-end-to-end-speech-recognition-model-in-pytorch-with-assemblyai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54D5-9D1D-43F2-AD18-DD7794D4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705" y="2448268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DeepTurkish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Turkish Automatic Speech Recognition with End2End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399FE-38CA-4662-A480-9019CD9B1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705" y="4880385"/>
            <a:ext cx="9440034" cy="1049867"/>
          </a:xfrm>
        </p:spPr>
        <p:txBody>
          <a:bodyPr>
            <a:noAutofit/>
          </a:bodyPr>
          <a:lstStyle/>
          <a:p>
            <a:r>
              <a:rPr lang="en-US" sz="1800" dirty="0"/>
              <a:t>Recep Oğuz Araz</a:t>
            </a:r>
          </a:p>
          <a:p>
            <a:r>
              <a:rPr lang="en-US" sz="1800" dirty="0"/>
              <a:t>ELEC390</a:t>
            </a:r>
          </a:p>
          <a:p>
            <a:r>
              <a:rPr lang="en-US" sz="1800" dirty="0"/>
              <a:t>26.01.2021</a:t>
            </a:r>
          </a:p>
        </p:txBody>
      </p:sp>
    </p:spTree>
    <p:extLst>
      <p:ext uri="{BB962C8B-B14F-4D97-AF65-F5344CB8AC3E}">
        <p14:creationId xmlns:p14="http://schemas.microsoft.com/office/powerpoint/2010/main" val="1264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0514-1783-4AA7-BC7B-28DA0503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FE87-863E-46AD-AA64-10D8A4B4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compare the model predictions with the true transcriptions using the </a:t>
            </a:r>
            <a:r>
              <a:rPr lang="en-US" sz="2400" dirty="0" err="1"/>
              <a:t>levenshtein</a:t>
            </a:r>
            <a:r>
              <a:rPr lang="en-US" sz="2400" dirty="0"/>
              <a:t> distance.</a:t>
            </a:r>
          </a:p>
          <a:p>
            <a:endParaRPr lang="en-US" sz="2400" dirty="0"/>
          </a:p>
          <a:p>
            <a:r>
              <a:rPr lang="en-US" sz="2400" dirty="0"/>
              <a:t>It measures the difference between two sequences by the minimum number of single-entry edits required to convert the hypotheses sequence into the reference sequence.</a:t>
            </a:r>
          </a:p>
          <a:p>
            <a:endParaRPr lang="en-US" sz="2400" dirty="0"/>
          </a:p>
          <a:p>
            <a:r>
              <a:rPr lang="en-US" sz="2400" dirty="0"/>
              <a:t>Substitutions, insertion, deletion (,transposition)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67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0C4E-3CBE-4FFA-A1F1-61B3ADEB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DF64-A42E-4242-86A7-6F1AC042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/>
          </a:bodyPr>
          <a:lstStyle/>
          <a:p>
            <a:r>
              <a:rPr lang="en-US" sz="2400" dirty="0"/>
              <a:t>With the NN trained on </a:t>
            </a:r>
            <a:r>
              <a:rPr lang="en-US" sz="2400" dirty="0" err="1"/>
              <a:t>METUbet</a:t>
            </a:r>
            <a:r>
              <a:rPr lang="en-US" sz="2400" dirty="0"/>
              <a:t> dataset, and decoded with argmax decoding, we achieve: </a:t>
            </a:r>
          </a:p>
          <a:p>
            <a:endParaRPr lang="en-US" sz="2400" dirty="0"/>
          </a:p>
          <a:p>
            <a:pPr lvl="1"/>
            <a:r>
              <a:rPr lang="en-US" sz="2200" i="1" dirty="0"/>
              <a:t>0.225 average CER </a:t>
            </a:r>
            <a:r>
              <a:rPr lang="en-US" sz="2200" dirty="0"/>
              <a:t>and </a:t>
            </a:r>
            <a:r>
              <a:rPr lang="en-US" sz="2200" i="1" dirty="0"/>
              <a:t>0.88 average WER</a:t>
            </a:r>
            <a:r>
              <a:rPr lang="en-US" sz="22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Comparatively low with DS2 baseline model results:</a:t>
            </a:r>
          </a:p>
          <a:p>
            <a:endParaRPr lang="en-US" sz="2400" dirty="0"/>
          </a:p>
          <a:p>
            <a:pPr lvl="1"/>
            <a:r>
              <a:rPr lang="en-US" sz="2200" i="1" dirty="0"/>
              <a:t>0.105 CER, 0.119 WER</a:t>
            </a:r>
          </a:p>
          <a:p>
            <a:pPr lvl="1"/>
            <a:endParaRPr lang="en-US" sz="2200" i="1" dirty="0"/>
          </a:p>
          <a:p>
            <a:r>
              <a:rPr lang="en-US" sz="2400" dirty="0">
                <a:effectLst/>
              </a:rPr>
              <a:t>Attributed to number of parameters, training set size</a:t>
            </a:r>
          </a:p>
        </p:txBody>
      </p:sp>
    </p:spTree>
    <p:extLst>
      <p:ext uri="{BB962C8B-B14F-4D97-AF65-F5344CB8AC3E}">
        <p14:creationId xmlns:p14="http://schemas.microsoft.com/office/powerpoint/2010/main" val="13841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7F44-EDF3-4F74-B229-C5784158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82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Observing the distributions, authors of the original paper made a few observations and produced better solutions.</a:t>
            </a:r>
          </a:p>
          <a:p>
            <a:endParaRPr lang="en-US" dirty="0"/>
          </a:p>
          <a:p>
            <a:r>
              <a:rPr lang="en-US" b="1" dirty="0">
                <a:effectLst/>
              </a:rPr>
              <a:t>Beam Search Decoding</a:t>
            </a:r>
          </a:p>
          <a:p>
            <a:pPr lvl="1"/>
            <a:r>
              <a:rPr lang="en-US" dirty="0"/>
              <a:t>We model each possible transcription sequence as a beam in the probability matrix, update each beam and keep k best scoring beams.</a:t>
            </a:r>
          </a:p>
          <a:p>
            <a:endParaRPr lang="en-US" dirty="0"/>
          </a:p>
          <a:p>
            <a:r>
              <a:rPr lang="en-US" b="1" dirty="0">
                <a:effectLst/>
              </a:rPr>
              <a:t>Language Model integration</a:t>
            </a:r>
          </a:p>
          <a:p>
            <a:pPr lvl="1"/>
            <a:r>
              <a:rPr lang="en-US" dirty="0"/>
              <a:t>We implement character level trigram Language Model trained on various corpora to increase the metrics.</a:t>
            </a:r>
          </a:p>
        </p:txBody>
      </p:sp>
    </p:spTree>
    <p:extLst>
      <p:ext uri="{BB962C8B-B14F-4D97-AF65-F5344CB8AC3E}">
        <p14:creationId xmlns:p14="http://schemas.microsoft.com/office/powerpoint/2010/main" val="84197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52ED-1E8B-488F-AD35-9E5794CF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2E07-B214-4BF2-A594-26368E9F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Beam Search With Trigram Character LM:</a:t>
            </a:r>
          </a:p>
          <a:p>
            <a:endParaRPr lang="en-US" dirty="0"/>
          </a:p>
          <a:p>
            <a:pPr lvl="1"/>
            <a:r>
              <a:rPr lang="en-US" i="1" dirty="0"/>
              <a:t>CER: 0.21, WER:  0.79 </a:t>
            </a:r>
          </a:p>
          <a:p>
            <a:endParaRPr lang="en-US" dirty="0"/>
          </a:p>
          <a:p>
            <a:r>
              <a:rPr lang="en-US" dirty="0"/>
              <a:t>Prefix Search:</a:t>
            </a:r>
          </a:p>
          <a:p>
            <a:endParaRPr lang="en-US" dirty="0"/>
          </a:p>
          <a:p>
            <a:pPr lvl="1"/>
            <a:r>
              <a:rPr lang="en-US" i="1" dirty="0"/>
              <a:t>CER: 0.33, WER:  0.96</a:t>
            </a:r>
          </a:p>
          <a:p>
            <a:endParaRPr lang="en-US" dirty="0"/>
          </a:p>
          <a:p>
            <a:r>
              <a:rPr lang="en-US" dirty="0"/>
              <a:t>Lexicon Search with Trigram Beam Search Approximation</a:t>
            </a:r>
          </a:p>
          <a:p>
            <a:endParaRPr lang="en-US" dirty="0"/>
          </a:p>
          <a:p>
            <a:pPr lvl="1"/>
            <a:r>
              <a:rPr lang="en-US" i="1" dirty="0"/>
              <a:t>CER: 0.32, WER:  0.89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5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7830-6FE0-4D96-BB99-D2130607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E924-E312-4842-89D4-EBBF2E03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hypothesized that the result of the Lexicon Search indicates the model capacity is insufficient for the task.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probabilities of the true words in the CTC matrix are too low to be detected by the Beam Search algorithm.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 we increase the model Complexity and evaluated metrics again.</a:t>
            </a:r>
          </a:p>
        </p:txBody>
      </p:sp>
    </p:spTree>
    <p:extLst>
      <p:ext uri="{BB962C8B-B14F-4D97-AF65-F5344CB8AC3E}">
        <p14:creationId xmlns:p14="http://schemas.microsoft.com/office/powerpoint/2010/main" val="170912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7417-833C-4E42-912F-3F49E380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Model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 Performance: 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2E7E-824F-4F4F-84C9-3077B764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Beam Search With Trigram Character LM:</a:t>
            </a:r>
          </a:p>
          <a:p>
            <a:endParaRPr lang="en-US" dirty="0"/>
          </a:p>
          <a:p>
            <a:pPr lvl="1"/>
            <a:r>
              <a:rPr lang="en-US" i="1" dirty="0"/>
              <a:t>CER: 0.210, WER:  0.79</a:t>
            </a:r>
          </a:p>
          <a:p>
            <a:pPr lvl="1"/>
            <a:endParaRPr lang="en-US" dirty="0"/>
          </a:p>
          <a:p>
            <a:r>
              <a:rPr lang="en-US" dirty="0"/>
              <a:t>Lexicon Search with Trigram Beam Search Approximation</a:t>
            </a:r>
          </a:p>
          <a:p>
            <a:endParaRPr lang="en-US" dirty="0"/>
          </a:p>
          <a:p>
            <a:pPr lvl="1"/>
            <a:r>
              <a:rPr lang="en-US" i="1" dirty="0"/>
              <a:t>CER: 0.30, WER:  0.87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Because both performances are same as before,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We conclude that we obtained the best achievable results from this dataset-NN combination and the LM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BeamSearch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Decoder.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/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2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173D-05C7-440B-A309-5B40E295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244A-6445-428C-86EC-701578FA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order to achieve the results of the original paper, we need 10.000 hours of speech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Our dataset consists of 8 hours of speech in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METUbet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14 hours in Mozilla.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increase the dataset size, we need a larger memory to store all the spectrograms. (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40 GB limit)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1753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9A39-0B9D-4455-8EDA-58F5D883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Spell Checking with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3B84-A31A-42E1-B4FD-9E6C3E07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large vocabulary, and a pretrained Transformer,</a:t>
            </a:r>
          </a:p>
          <a:p>
            <a:endParaRPr lang="en-US" dirty="0"/>
          </a:p>
          <a:p>
            <a:r>
              <a:rPr lang="en-US" dirty="0"/>
              <a:t>We propose a novel spell checker, where the system does not know if a mistake is done a priori.</a:t>
            </a:r>
          </a:p>
          <a:p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We mask the output sequence word by word in a random permutation order,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get a prediction from the transformer and order the predictions with respect to </a:t>
            </a:r>
            <a:r>
              <a:rPr lang="en-US" sz="2000" dirty="0" err="1"/>
              <a:t>levenshtein</a:t>
            </a:r>
            <a:r>
              <a:rPr lang="en-US" dirty="0"/>
              <a:t> distance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Perform correction if distance is below tolerance.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5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EBDC-EFEA-483D-9CC4-8C745524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E47E35-2B04-4397-8266-72C7FCC277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0"/>
          <a:stretch/>
        </p:blipFill>
        <p:spPr>
          <a:xfrm>
            <a:off x="88471" y="457247"/>
            <a:ext cx="7108577" cy="4076223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2E91AD0-5BAF-4859-B4FE-C60D15B1B6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48" y="178894"/>
            <a:ext cx="4828617" cy="435457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02E289-34CC-417F-9735-4244FAAADDBE}"/>
              </a:ext>
            </a:extLst>
          </p:cNvPr>
          <p:cNvSpPr txBox="1"/>
          <p:nvPr/>
        </p:nvSpPr>
        <p:spPr>
          <a:xfrm>
            <a:off x="678729" y="5085492"/>
            <a:ext cx="1052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claim that if the WER is below 50%, good corrections can be found in reasonable time. </a:t>
            </a:r>
          </a:p>
        </p:txBody>
      </p:sp>
    </p:spTree>
    <p:extLst>
      <p:ext uri="{BB962C8B-B14F-4D97-AF65-F5344CB8AC3E}">
        <p14:creationId xmlns:p14="http://schemas.microsoft.com/office/powerpoint/2010/main" val="1307261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C07C-7BBB-47AC-A05E-6DE31F9E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Practiced Soft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59F5-6B7E-447B-90CF-8033181E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Spectrogram Resolution Optimization</a:t>
            </a:r>
          </a:p>
          <a:p>
            <a:r>
              <a:rPr lang="en-US" dirty="0"/>
              <a:t>Amplitude, dB, Power spectrograms</a:t>
            </a:r>
          </a:p>
          <a:p>
            <a:r>
              <a:rPr lang="en-US" dirty="0"/>
              <a:t>Audio Cleaning</a:t>
            </a:r>
          </a:p>
          <a:p>
            <a:r>
              <a:rPr lang="en-US" dirty="0"/>
              <a:t>Corpora Forming</a:t>
            </a:r>
          </a:p>
          <a:p>
            <a:r>
              <a:rPr lang="en-US" dirty="0"/>
              <a:t>Probability to Log Probability Conversion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PyTorch, </a:t>
            </a:r>
            <a:r>
              <a:rPr lang="en-US" dirty="0" err="1"/>
              <a:t>Wandb</a:t>
            </a:r>
            <a:r>
              <a:rPr lang="en-US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402606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0B0-074A-41D4-BADC-7DBE773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F892-FBA0-4AB0-ACBC-8A662CDA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Description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Neural Network Architecture</a:t>
            </a:r>
          </a:p>
          <a:p>
            <a:pPr lvl="1"/>
            <a:r>
              <a:rPr lang="en-US" dirty="0"/>
              <a:t>Connectionist Temporal Classification Function</a:t>
            </a:r>
          </a:p>
          <a:p>
            <a:pPr lvl="1"/>
            <a:r>
              <a:rPr lang="en-US" dirty="0"/>
              <a:t>Decoder Types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Work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4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2302-86AA-44E6-9821-95DC71F9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47B2-BB87-4084-8ADE-C0E16CB22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Prof. </a:t>
            </a:r>
            <a:r>
              <a:rPr lang="en-US" dirty="0" err="1"/>
              <a:t>Engin</a:t>
            </a:r>
            <a:r>
              <a:rPr lang="en-US" dirty="0"/>
              <a:t> </a:t>
            </a:r>
            <a:r>
              <a:rPr lang="en-US" dirty="0" err="1"/>
              <a:t>Erzin</a:t>
            </a:r>
            <a:r>
              <a:rPr lang="en-US" dirty="0"/>
              <a:t> and PhD. </a:t>
            </a:r>
            <a:r>
              <a:rPr lang="en-US" dirty="0" err="1"/>
              <a:t>Tuğteki</a:t>
            </a:r>
            <a:r>
              <a:rPr lang="en-US" dirty="0"/>
              <a:t> </a:t>
            </a:r>
            <a:r>
              <a:rPr lang="en-US"/>
              <a:t>Turan!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9C3D-9DDD-4FD1-8092-EF7D7CAE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F502-257A-47D6-8183-7B1E2000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87071"/>
          </a:xfrm>
        </p:spPr>
        <p:txBody>
          <a:bodyPr>
            <a:normAutofit/>
          </a:bodyPr>
          <a:lstStyle/>
          <a:p>
            <a:r>
              <a:rPr lang="en-US" dirty="0"/>
              <a:t>We implemented the End2End Automatic Speech Recognition (ASR) system, </a:t>
            </a:r>
          </a:p>
          <a:p>
            <a:pPr marL="36900" indent="0">
              <a:buNone/>
            </a:pPr>
            <a:r>
              <a:rPr lang="en-US" dirty="0" err="1"/>
              <a:t>DeepSpeech</a:t>
            </a:r>
            <a:r>
              <a:rPr lang="en-US" dirty="0"/>
              <a:t> 2 (DS2) for Turkish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After training the Neural Network(NN), we integrated a Character and Word level Hybrid Language Model for decoding.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end we proposed a novel spell-checking algorithm based on the pretrained transformer, </a:t>
            </a:r>
            <a:r>
              <a:rPr lang="en-US" dirty="0" err="1"/>
              <a:t>BERTurk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36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A0FE-5CAD-4D35-B543-DBCC277A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16" y="369649"/>
            <a:ext cx="3677660" cy="82129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C5F5AA4-38A3-4161-A232-A419FFA4EE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5790" y="1625603"/>
            <a:ext cx="5656536" cy="2262614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61B043-A4B3-46FD-9999-C36A2F60F71B}"/>
              </a:ext>
            </a:extLst>
          </p:cNvPr>
          <p:cNvSpPr txBox="1">
            <a:spLocks/>
          </p:cNvSpPr>
          <p:nvPr/>
        </p:nvSpPr>
        <p:spPr>
          <a:xfrm>
            <a:off x="7082238" y="4915418"/>
            <a:ext cx="4464996" cy="127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Model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log probability distribution matrix over all alphabet characters, independent for each time step</a:t>
            </a:r>
          </a:p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8B71616-CF3A-4C44-936C-1742EB5D5F8D}"/>
              </a:ext>
            </a:extLst>
          </p:cNvPr>
          <p:cNvSpPr txBox="1">
            <a:spLocks/>
          </p:cNvSpPr>
          <p:nvPr/>
        </p:nvSpPr>
        <p:spPr>
          <a:xfrm>
            <a:off x="876466" y="4082413"/>
            <a:ext cx="4355183" cy="48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“</a:t>
            </a:r>
            <a:r>
              <a:rPr lang="en-US" sz="1800" i="1" dirty="0" err="1"/>
              <a:t>Siyasette</a:t>
            </a:r>
            <a:r>
              <a:rPr lang="en-US" sz="1800" i="1" dirty="0"/>
              <a:t> </a:t>
            </a:r>
            <a:r>
              <a:rPr lang="en-US" sz="1800" i="1" dirty="0" err="1"/>
              <a:t>temiz</a:t>
            </a:r>
            <a:r>
              <a:rPr lang="en-US" sz="1800" i="1" dirty="0"/>
              <a:t> </a:t>
            </a:r>
            <a:r>
              <a:rPr lang="en-US" sz="1800" i="1" dirty="0" err="1"/>
              <a:t>insanlara</a:t>
            </a:r>
            <a:r>
              <a:rPr lang="en-US" sz="1800" i="1" dirty="0"/>
              <a:t> </a:t>
            </a:r>
            <a:r>
              <a:rPr lang="en-US" sz="1800" i="1" dirty="0" err="1"/>
              <a:t>ihtiyacımız</a:t>
            </a:r>
            <a:r>
              <a:rPr lang="en-US" sz="1800" i="1" dirty="0"/>
              <a:t> var.”</a:t>
            </a:r>
          </a:p>
          <a:p>
            <a:endParaRPr lang="en-US" sz="1800" i="1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6D6ED4-C97E-4CCD-BE49-42EDC8EAD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2582"/>
            <a:ext cx="5951909" cy="15851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7DE1093A-B043-4F09-9649-70AAC94CF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0382" y="3889962"/>
                <a:ext cx="2105153" cy="480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1" dirty="0" smtClean="0"/>
                      <m:t>N</m:t>
                    </m:r>
                    <m:r>
                      <m:rPr>
                        <m:nor/>
                      </m:rPr>
                      <a:rPr lang="en-US" sz="1800" i="1" dirty="0" smtClean="0"/>
                      <m:t>_</m:t>
                    </m:r>
                    <m:r>
                      <m:rPr>
                        <m:nor/>
                      </m:rPr>
                      <a:rPr lang="en-US" sz="1800" i="1" dirty="0" smtClean="0"/>
                      <m:t>alphabet</m:t>
                    </m:r>
                  </m:oMath>
                </a14:m>
                <a:r>
                  <a:rPr lang="en-US" sz="1800" i="1" dirty="0"/>
                  <a:t> * T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7DE1093A-B043-4F09-9649-70AAC94CF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382" y="3889962"/>
                <a:ext cx="2105153" cy="480930"/>
              </a:xfrm>
              <a:prstGeom prst="rect">
                <a:avLst/>
              </a:prstGeom>
              <a:blipFill>
                <a:blip r:embed="rId4"/>
                <a:stretch>
                  <a:fillRect l="-867" t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8D620C-CD15-4D6B-A88F-D2495EF6FCB1}"/>
              </a:ext>
            </a:extLst>
          </p:cNvPr>
          <p:cNvSpPr txBox="1">
            <a:spLocks/>
          </p:cNvSpPr>
          <p:nvPr/>
        </p:nvSpPr>
        <p:spPr>
          <a:xfrm>
            <a:off x="1252275" y="4915418"/>
            <a:ext cx="4464996" cy="127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</a:rPr>
              <a:t>Model 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normalized power spectrogram inputs, corresponding utterance transcriptions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4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649F-6FC1-4056-9C54-608D8F75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Architecture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A961E792-D2D4-40DA-872A-A8B08F1426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" b="1962"/>
          <a:stretch/>
        </p:blipFill>
        <p:spPr>
          <a:xfrm>
            <a:off x="5557084" y="282102"/>
            <a:ext cx="6172200" cy="62937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CB4D2-AA30-40D0-8100-81B14B89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8033"/>
            <a:ext cx="4500697" cy="522786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Original Paper:</a:t>
            </a:r>
          </a:p>
          <a:p>
            <a:pPr algn="just"/>
            <a:r>
              <a:rPr lang="en-US" sz="2000" dirty="0"/>
              <a:t>Convolutional Layer, shared input matrix </a:t>
            </a:r>
            <a:r>
              <a:rPr lang="en-US" sz="2000" dirty="0" err="1"/>
              <a:t>BiGRU</a:t>
            </a:r>
            <a:r>
              <a:rPr lang="en-US" sz="2000" dirty="0"/>
              <a:t> Layer, FC layer. </a:t>
            </a:r>
            <a:r>
              <a:rPr lang="en-US" sz="2000" dirty="0" err="1"/>
              <a:t>ReLU</a:t>
            </a:r>
            <a:r>
              <a:rPr lang="en-US" sz="2000" dirty="0"/>
              <a:t> activation between input layers and Log </a:t>
            </a:r>
            <a:r>
              <a:rPr lang="en-US" sz="2000" dirty="0" err="1"/>
              <a:t>Softmax</a:t>
            </a:r>
            <a:r>
              <a:rPr lang="en-US" sz="2000" dirty="0"/>
              <a:t> at Output layer.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Batch Normalization, Stride 2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Depth:</a:t>
            </a:r>
          </a:p>
          <a:p>
            <a:pPr algn="just"/>
            <a:r>
              <a:rPr lang="en-US" sz="2000" dirty="0"/>
              <a:t>	Baseline Model: 5 / Max: 11 layers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SortaGrad</a:t>
            </a:r>
            <a:r>
              <a:rPr lang="en-US" sz="2000" dirty="0"/>
              <a:t> Curriculum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69DA-683F-43DB-ABC5-BDBA2177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680720"/>
          </a:xfrm>
        </p:spPr>
        <p:txBody>
          <a:bodyPr/>
          <a:lstStyle/>
          <a:p>
            <a:r>
              <a:rPr lang="en-US" dirty="0"/>
              <a:t>Our Implementation* AAI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454E-3FE4-4EBC-85F4-0E721EFE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layers of </a:t>
            </a:r>
            <a:r>
              <a:rPr lang="en-US" dirty="0" err="1"/>
              <a:t>ResNET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FC</a:t>
            </a:r>
          </a:p>
          <a:p>
            <a:endParaRPr lang="en-US" dirty="0"/>
          </a:p>
          <a:p>
            <a:r>
              <a:rPr lang="en-US" dirty="0"/>
              <a:t>3 layers of </a:t>
            </a:r>
            <a:r>
              <a:rPr lang="en-US" dirty="0" err="1"/>
              <a:t>BiGRU</a:t>
            </a:r>
            <a:endParaRPr lang="en-US" dirty="0"/>
          </a:p>
          <a:p>
            <a:endParaRPr lang="en-US" dirty="0"/>
          </a:p>
          <a:p>
            <a:r>
              <a:rPr lang="en-US" dirty="0"/>
              <a:t>Layer Norm</a:t>
            </a:r>
          </a:p>
          <a:p>
            <a:endParaRPr lang="en-US" dirty="0"/>
          </a:p>
          <a:p>
            <a:r>
              <a:rPr lang="en-US" dirty="0"/>
              <a:t>GELU</a:t>
            </a:r>
          </a:p>
          <a:p>
            <a:endParaRPr lang="en-US" dirty="0"/>
          </a:p>
          <a:p>
            <a:r>
              <a:rPr lang="en-US" dirty="0"/>
              <a:t>Dropout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E0A4B-2050-44F8-AE60-675F1A49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https://www.comet.ml/site/customer-case-study-building-an-end-to-end-speech-recognition-model-in-pytorch-with-assemblyai/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4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004-4A51-424F-8548-4A9A54D9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1672-C277-4ED1-B502-691EE028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32874"/>
            <a:ext cx="10515600" cy="4819503"/>
          </a:xfrm>
        </p:spPr>
        <p:txBody>
          <a:bodyPr>
            <a:normAutofit fontScale="92500"/>
          </a:bodyPr>
          <a:lstStyle/>
          <a:p>
            <a:endParaRPr lang="en-US" sz="2000" dirty="0"/>
          </a:p>
          <a:p>
            <a:r>
              <a:rPr lang="en-US" sz="2000" dirty="0"/>
              <a:t>CTC is sequence labeling function that does not require segmentation.</a:t>
            </a:r>
          </a:p>
          <a:p>
            <a:endParaRPr lang="en-US" sz="2000" dirty="0"/>
          </a:p>
          <a:p>
            <a:r>
              <a:rPr lang="en-US" sz="2000" dirty="0"/>
              <a:t>In a character-timestep probability matrix, where each step is assumed independent from the last, </a:t>
            </a:r>
          </a:p>
          <a:p>
            <a:endParaRPr lang="en-US" sz="2000" dirty="0"/>
          </a:p>
          <a:p>
            <a:r>
              <a:rPr lang="en-US" sz="2000" dirty="0"/>
              <a:t>For each possible transcription, there are many paths that can be followed through the probability matrix.</a:t>
            </a:r>
          </a:p>
          <a:p>
            <a:endParaRPr lang="en-US" sz="2000" dirty="0"/>
          </a:p>
          <a:p>
            <a:r>
              <a:rPr lang="en-US" sz="2000" dirty="0"/>
              <a:t>It penalizes the model outputs to maximize the probability that will result in given transcription.</a:t>
            </a:r>
          </a:p>
          <a:p>
            <a:endParaRPr lang="en-US" sz="2000" dirty="0"/>
          </a:p>
          <a:p>
            <a:r>
              <a:rPr lang="en-US" sz="2000" dirty="0"/>
              <a:t>Blank Token: Pizza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0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BD92-AB79-4A89-BF83-0AEDDF57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BCF4780F-89B3-490A-976A-4FD30B5CA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60" y="2518837"/>
            <a:ext cx="10117279" cy="24878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6065-31FE-407A-A0F4-C7549B0C2040}"/>
              </a:ext>
            </a:extLst>
          </p:cNvPr>
          <p:cNvCxnSpPr/>
          <p:nvPr/>
        </p:nvCxnSpPr>
        <p:spPr>
          <a:xfrm flipV="1">
            <a:off x="2611120" y="2702560"/>
            <a:ext cx="1503680" cy="619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ECF295-DC2D-4391-A2F5-D3C2DFCADD6E}"/>
              </a:ext>
            </a:extLst>
          </p:cNvPr>
          <p:cNvCxnSpPr>
            <a:cxnSpLocks/>
          </p:cNvCxnSpPr>
          <p:nvPr/>
        </p:nvCxnSpPr>
        <p:spPr>
          <a:xfrm>
            <a:off x="4114800" y="2702560"/>
            <a:ext cx="1391920" cy="1229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B0EEE8-A3A4-4CD3-9983-29D81083BF03}"/>
              </a:ext>
            </a:extLst>
          </p:cNvPr>
          <p:cNvCxnSpPr>
            <a:cxnSpLocks/>
          </p:cNvCxnSpPr>
          <p:nvPr/>
        </p:nvCxnSpPr>
        <p:spPr>
          <a:xfrm flipV="1">
            <a:off x="5506720" y="3012440"/>
            <a:ext cx="2235200" cy="91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F14CB0-8A03-499C-847A-D539DCB8D2BF}"/>
              </a:ext>
            </a:extLst>
          </p:cNvPr>
          <p:cNvCxnSpPr>
            <a:cxnSpLocks/>
          </p:cNvCxnSpPr>
          <p:nvPr/>
        </p:nvCxnSpPr>
        <p:spPr>
          <a:xfrm>
            <a:off x="4114800" y="2702560"/>
            <a:ext cx="1300480" cy="17422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E16A3B-3A9B-4422-A477-F5D0F78E1B29}"/>
              </a:ext>
            </a:extLst>
          </p:cNvPr>
          <p:cNvCxnSpPr>
            <a:cxnSpLocks/>
          </p:cNvCxnSpPr>
          <p:nvPr/>
        </p:nvCxnSpPr>
        <p:spPr>
          <a:xfrm flipV="1">
            <a:off x="5415280" y="3960958"/>
            <a:ext cx="2235200" cy="5129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345C0F-3C51-418E-86C1-1B5892E8F204}"/>
              </a:ext>
            </a:extLst>
          </p:cNvPr>
          <p:cNvSpPr txBox="1"/>
          <p:nvPr/>
        </p:nvSpPr>
        <p:spPr>
          <a:xfrm>
            <a:off x="1239521" y="1717566"/>
            <a:ext cx="9915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get a transcription from the probability distribution, we need to decode the matrix.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354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C375-E04E-4405-B930-CCB00B8D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Argmax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84A2-9876-4AC3-97DD-0EF532CD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simple approximation is the</a:t>
            </a:r>
            <a:r>
              <a:rPr lang="en-US" b="1" dirty="0"/>
              <a:t> </a:t>
            </a:r>
            <a:r>
              <a:rPr lang="en-US" dirty="0"/>
              <a:t>Argmax Decoding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14AFEA9-C0F6-4531-BEFA-53098C356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3"/>
          <a:stretch/>
        </p:blipFill>
        <p:spPr>
          <a:xfrm>
            <a:off x="2062217" y="3429000"/>
            <a:ext cx="9075683" cy="11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778</TotalTime>
  <Words>811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Calisto MT</vt:lpstr>
      <vt:lpstr>Wingdings 2</vt:lpstr>
      <vt:lpstr>Slate</vt:lpstr>
      <vt:lpstr>DeepTurkish:  Turkish Automatic Speech Recognition with End2End Neural Networks</vt:lpstr>
      <vt:lpstr>Contents</vt:lpstr>
      <vt:lpstr>Task Description</vt:lpstr>
      <vt:lpstr>Background</vt:lpstr>
      <vt:lpstr>Network Architecture</vt:lpstr>
      <vt:lpstr>Our Implementation* AAI</vt:lpstr>
      <vt:lpstr>CTC Function</vt:lpstr>
      <vt:lpstr>Decoding</vt:lpstr>
      <vt:lpstr>Argmax Decoding</vt:lpstr>
      <vt:lpstr>Performance Evaluation</vt:lpstr>
      <vt:lpstr>Baseline Comparison</vt:lpstr>
      <vt:lpstr>PowerPoint Presentation</vt:lpstr>
      <vt:lpstr>PowerPoint Presentation</vt:lpstr>
      <vt:lpstr>PowerPoint Presentation</vt:lpstr>
      <vt:lpstr>Complex Model Test Performance:  </vt:lpstr>
      <vt:lpstr>Challenges</vt:lpstr>
      <vt:lpstr>Future Work: Spell Checking with Transformers</vt:lpstr>
      <vt:lpstr>PowerPoint Presentation</vt:lpstr>
      <vt:lpstr>Practiced Soft Skills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DeepTurkish: Turkish Automatic Speech Recognition with End2End Neural Networks</dc:title>
  <dc:creator>RECEP OGUZ ARAZ</dc:creator>
  <cp:lastModifiedBy>RECEP OGUZ ARAZ</cp:lastModifiedBy>
  <cp:revision>69</cp:revision>
  <dcterms:created xsi:type="dcterms:W3CDTF">2021-01-26T22:44:03Z</dcterms:created>
  <dcterms:modified xsi:type="dcterms:W3CDTF">2021-01-27T11:43:47Z</dcterms:modified>
</cp:coreProperties>
</file>