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5"/>
  </p:notesMasterIdLst>
  <p:sldIdLst>
    <p:sldId id="260" r:id="rId2"/>
    <p:sldId id="258" r:id="rId3"/>
    <p:sldId id="261" r:id="rId4"/>
  </p:sldIdLst>
  <p:sldSz cx="51206400" cy="28803600"/>
  <p:notesSz cx="6858000" cy="9144000"/>
  <p:defaultTextStyle>
    <a:defPPr>
      <a:defRPr lang="en-US"/>
    </a:defPPr>
    <a:lvl1pPr marL="0" algn="l" defTabSz="457016" rtl="0" eaLnBrk="1" latinLnBrk="0" hangingPunct="1">
      <a:defRPr sz="1798" kern="1200">
        <a:solidFill>
          <a:schemeClr val="tx1"/>
        </a:solidFill>
        <a:latin typeface="+mn-lt"/>
        <a:ea typeface="+mn-ea"/>
        <a:cs typeface="+mn-cs"/>
      </a:defRPr>
    </a:lvl1pPr>
    <a:lvl2pPr marL="457016" algn="l" defTabSz="457016" rtl="0" eaLnBrk="1" latinLnBrk="0" hangingPunct="1">
      <a:defRPr sz="1798" kern="1200">
        <a:solidFill>
          <a:schemeClr val="tx1"/>
        </a:solidFill>
        <a:latin typeface="+mn-lt"/>
        <a:ea typeface="+mn-ea"/>
        <a:cs typeface="+mn-cs"/>
      </a:defRPr>
    </a:lvl2pPr>
    <a:lvl3pPr marL="914032" algn="l" defTabSz="457016" rtl="0" eaLnBrk="1" latinLnBrk="0" hangingPunct="1">
      <a:defRPr sz="1798" kern="1200">
        <a:solidFill>
          <a:schemeClr val="tx1"/>
        </a:solidFill>
        <a:latin typeface="+mn-lt"/>
        <a:ea typeface="+mn-ea"/>
        <a:cs typeface="+mn-cs"/>
      </a:defRPr>
    </a:lvl3pPr>
    <a:lvl4pPr marL="1371054" algn="l" defTabSz="457016" rtl="0" eaLnBrk="1" latinLnBrk="0" hangingPunct="1">
      <a:defRPr sz="1798" kern="1200">
        <a:solidFill>
          <a:schemeClr val="tx1"/>
        </a:solidFill>
        <a:latin typeface="+mn-lt"/>
        <a:ea typeface="+mn-ea"/>
        <a:cs typeface="+mn-cs"/>
      </a:defRPr>
    </a:lvl4pPr>
    <a:lvl5pPr marL="1828070" algn="l" defTabSz="457016" rtl="0" eaLnBrk="1" latinLnBrk="0" hangingPunct="1">
      <a:defRPr sz="1798" kern="1200">
        <a:solidFill>
          <a:schemeClr val="tx1"/>
        </a:solidFill>
        <a:latin typeface="+mn-lt"/>
        <a:ea typeface="+mn-ea"/>
        <a:cs typeface="+mn-cs"/>
      </a:defRPr>
    </a:lvl5pPr>
    <a:lvl6pPr marL="2285086" algn="l" defTabSz="457016" rtl="0" eaLnBrk="1" latinLnBrk="0" hangingPunct="1">
      <a:defRPr sz="1798" kern="1200">
        <a:solidFill>
          <a:schemeClr val="tx1"/>
        </a:solidFill>
        <a:latin typeface="+mn-lt"/>
        <a:ea typeface="+mn-ea"/>
        <a:cs typeface="+mn-cs"/>
      </a:defRPr>
    </a:lvl6pPr>
    <a:lvl7pPr marL="2742102" algn="l" defTabSz="457016" rtl="0" eaLnBrk="1" latinLnBrk="0" hangingPunct="1">
      <a:defRPr sz="1798" kern="1200">
        <a:solidFill>
          <a:schemeClr val="tx1"/>
        </a:solidFill>
        <a:latin typeface="+mn-lt"/>
        <a:ea typeface="+mn-ea"/>
        <a:cs typeface="+mn-cs"/>
      </a:defRPr>
    </a:lvl7pPr>
    <a:lvl8pPr marL="3199118" algn="l" defTabSz="457016" rtl="0" eaLnBrk="1" latinLnBrk="0" hangingPunct="1">
      <a:defRPr sz="1798" kern="1200">
        <a:solidFill>
          <a:schemeClr val="tx1"/>
        </a:solidFill>
        <a:latin typeface="+mn-lt"/>
        <a:ea typeface="+mn-ea"/>
        <a:cs typeface="+mn-cs"/>
      </a:defRPr>
    </a:lvl8pPr>
    <a:lvl9pPr marL="3656139" algn="l" defTabSz="457016" rtl="0" eaLnBrk="1" latinLnBrk="0" hangingPunct="1">
      <a:defRPr sz="179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8ACE"/>
    <a:srgbClr val="799AD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22" autoAdjust="0"/>
    <p:restoredTop sz="96707" autoAdjust="0"/>
  </p:normalViewPr>
  <p:slideViewPr>
    <p:cSldViewPr snapToGrid="0">
      <p:cViewPr>
        <p:scale>
          <a:sx n="66" d="100"/>
          <a:sy n="66" d="100"/>
        </p:scale>
        <p:origin x="-5582" y="-30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C853E0-DB08-4BB6-A5F4-9C3DAC003D88}" type="datetimeFigureOut">
              <a:rPr lang="en-GB" smtClean="0"/>
              <a:t>15/08/2021</a:t>
            </a:fld>
            <a:endParaRPr lang="en-GB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20A075-33FD-4A43-80A6-408CFE2064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8772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032" rtl="0" eaLnBrk="1" latinLnBrk="0" hangingPunct="1">
      <a:defRPr sz="1198" kern="1200">
        <a:solidFill>
          <a:schemeClr val="tx1"/>
        </a:solidFill>
        <a:latin typeface="+mn-lt"/>
        <a:ea typeface="+mn-ea"/>
        <a:cs typeface="+mn-cs"/>
      </a:defRPr>
    </a:lvl1pPr>
    <a:lvl2pPr marL="457016" algn="l" defTabSz="914032" rtl="0" eaLnBrk="1" latinLnBrk="0" hangingPunct="1">
      <a:defRPr sz="1198" kern="1200">
        <a:solidFill>
          <a:schemeClr val="tx1"/>
        </a:solidFill>
        <a:latin typeface="+mn-lt"/>
        <a:ea typeface="+mn-ea"/>
        <a:cs typeface="+mn-cs"/>
      </a:defRPr>
    </a:lvl2pPr>
    <a:lvl3pPr marL="914032" algn="l" defTabSz="914032" rtl="0" eaLnBrk="1" latinLnBrk="0" hangingPunct="1">
      <a:defRPr sz="1198" kern="1200">
        <a:solidFill>
          <a:schemeClr val="tx1"/>
        </a:solidFill>
        <a:latin typeface="+mn-lt"/>
        <a:ea typeface="+mn-ea"/>
        <a:cs typeface="+mn-cs"/>
      </a:defRPr>
    </a:lvl3pPr>
    <a:lvl4pPr marL="1371054" algn="l" defTabSz="914032" rtl="0" eaLnBrk="1" latinLnBrk="0" hangingPunct="1">
      <a:defRPr sz="1198" kern="1200">
        <a:solidFill>
          <a:schemeClr val="tx1"/>
        </a:solidFill>
        <a:latin typeface="+mn-lt"/>
        <a:ea typeface="+mn-ea"/>
        <a:cs typeface="+mn-cs"/>
      </a:defRPr>
    </a:lvl4pPr>
    <a:lvl5pPr marL="1828070" algn="l" defTabSz="914032" rtl="0" eaLnBrk="1" latinLnBrk="0" hangingPunct="1">
      <a:defRPr sz="1198" kern="1200">
        <a:solidFill>
          <a:schemeClr val="tx1"/>
        </a:solidFill>
        <a:latin typeface="+mn-lt"/>
        <a:ea typeface="+mn-ea"/>
        <a:cs typeface="+mn-cs"/>
      </a:defRPr>
    </a:lvl5pPr>
    <a:lvl6pPr marL="2285086" algn="l" defTabSz="914032" rtl="0" eaLnBrk="1" latinLnBrk="0" hangingPunct="1">
      <a:defRPr sz="1198" kern="1200">
        <a:solidFill>
          <a:schemeClr val="tx1"/>
        </a:solidFill>
        <a:latin typeface="+mn-lt"/>
        <a:ea typeface="+mn-ea"/>
        <a:cs typeface="+mn-cs"/>
      </a:defRPr>
    </a:lvl6pPr>
    <a:lvl7pPr marL="2742102" algn="l" defTabSz="914032" rtl="0" eaLnBrk="1" latinLnBrk="0" hangingPunct="1">
      <a:defRPr sz="1198" kern="1200">
        <a:solidFill>
          <a:schemeClr val="tx1"/>
        </a:solidFill>
        <a:latin typeface="+mn-lt"/>
        <a:ea typeface="+mn-ea"/>
        <a:cs typeface="+mn-cs"/>
      </a:defRPr>
    </a:lvl7pPr>
    <a:lvl8pPr marL="3199118" algn="l" defTabSz="914032" rtl="0" eaLnBrk="1" latinLnBrk="0" hangingPunct="1">
      <a:defRPr sz="1198" kern="1200">
        <a:solidFill>
          <a:schemeClr val="tx1"/>
        </a:solidFill>
        <a:latin typeface="+mn-lt"/>
        <a:ea typeface="+mn-ea"/>
        <a:cs typeface="+mn-cs"/>
      </a:defRPr>
    </a:lvl8pPr>
    <a:lvl9pPr marL="3656139" algn="l" defTabSz="914032" rtl="0" eaLnBrk="1" latinLnBrk="0" hangingPunct="1">
      <a:defRPr sz="119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20A075-33FD-4A43-80A6-408CFE2064D1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6251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0" y="4713923"/>
            <a:ext cx="38404800" cy="10027920"/>
          </a:xfrm>
        </p:spPr>
        <p:txBody>
          <a:bodyPr anchor="b"/>
          <a:lstStyle>
            <a:lvl1pPr algn="ctr">
              <a:defRPr sz="2520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0" y="15128565"/>
            <a:ext cx="38404800" cy="6954198"/>
          </a:xfrm>
        </p:spPr>
        <p:txBody>
          <a:bodyPr/>
          <a:lstStyle>
            <a:lvl1pPr marL="0" indent="0" algn="ctr">
              <a:buNone/>
              <a:defRPr sz="10080"/>
            </a:lvl1pPr>
            <a:lvl2pPr marL="1920548" indent="0" algn="ctr">
              <a:buNone/>
              <a:defRPr sz="8400"/>
            </a:lvl2pPr>
            <a:lvl3pPr marL="3841096" indent="0" algn="ctr">
              <a:buNone/>
              <a:defRPr sz="7560"/>
            </a:lvl3pPr>
            <a:lvl4pPr marL="5761644" indent="0" algn="ctr">
              <a:buNone/>
              <a:defRPr sz="6720"/>
            </a:lvl4pPr>
            <a:lvl5pPr marL="7682186" indent="0" algn="ctr">
              <a:buNone/>
              <a:defRPr sz="6720"/>
            </a:lvl5pPr>
            <a:lvl6pPr marL="9602734" indent="0" algn="ctr">
              <a:buNone/>
              <a:defRPr sz="6720"/>
            </a:lvl6pPr>
            <a:lvl7pPr marL="11523282" indent="0" algn="ctr">
              <a:buNone/>
              <a:defRPr sz="6720"/>
            </a:lvl7pPr>
            <a:lvl8pPr marL="13443830" indent="0" algn="ctr">
              <a:buNone/>
              <a:defRPr sz="6720"/>
            </a:lvl8pPr>
            <a:lvl9pPr marL="15364378" indent="0" algn="ctr">
              <a:buNone/>
              <a:defRPr sz="672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73614-DA55-415F-8DF8-D5BF0ED0515D}" type="datetimeFigureOut">
              <a:rPr lang="zh-CN" altLang="en-US" smtClean="0"/>
              <a:t>2021/8/15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1EE35-5C7C-40E9-A2C9-72FCBD4534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7148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73614-DA55-415F-8DF8-D5BF0ED0515D}" type="datetimeFigureOut">
              <a:rPr lang="zh-CN" altLang="en-US" smtClean="0"/>
              <a:t>2021/8/15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1EE35-5C7C-40E9-A2C9-72FCBD4534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8396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3" y="1533529"/>
            <a:ext cx="11041380" cy="2440972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3" y="1533529"/>
            <a:ext cx="32484060" cy="2440972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73614-DA55-415F-8DF8-D5BF0ED0515D}" type="datetimeFigureOut">
              <a:rPr lang="zh-CN" altLang="en-US" smtClean="0"/>
              <a:t>2021/8/15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1EE35-5C7C-40E9-A2C9-72FCBD4534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8504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73614-DA55-415F-8DF8-D5BF0ED0515D}" type="datetimeFigureOut">
              <a:rPr lang="zh-CN" altLang="en-US" smtClean="0"/>
              <a:t>2021/8/15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1EE35-5C7C-40E9-A2C9-72FCBD4534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6553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3" y="7180905"/>
            <a:ext cx="44165520" cy="11981497"/>
          </a:xfrm>
        </p:spPr>
        <p:txBody>
          <a:bodyPr anchor="b"/>
          <a:lstStyle>
            <a:lvl1pPr>
              <a:defRPr sz="2520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3" y="19275749"/>
            <a:ext cx="44165520" cy="6300784"/>
          </a:xfrm>
        </p:spPr>
        <p:txBody>
          <a:bodyPr/>
          <a:lstStyle>
            <a:lvl1pPr marL="0" indent="0">
              <a:buNone/>
              <a:defRPr sz="10080">
                <a:solidFill>
                  <a:schemeClr val="tx1">
                    <a:tint val="75000"/>
                  </a:schemeClr>
                </a:solidFill>
              </a:defRPr>
            </a:lvl1pPr>
            <a:lvl2pPr marL="1920548" indent="0">
              <a:buNone/>
              <a:defRPr sz="8400">
                <a:solidFill>
                  <a:schemeClr val="tx1">
                    <a:tint val="75000"/>
                  </a:schemeClr>
                </a:solidFill>
              </a:defRPr>
            </a:lvl2pPr>
            <a:lvl3pPr marL="3841096" indent="0">
              <a:buNone/>
              <a:defRPr sz="7560">
                <a:solidFill>
                  <a:schemeClr val="tx1">
                    <a:tint val="75000"/>
                  </a:schemeClr>
                </a:solidFill>
              </a:defRPr>
            </a:lvl3pPr>
            <a:lvl4pPr marL="5761644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4pPr>
            <a:lvl5pPr marL="7682186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5pPr>
            <a:lvl6pPr marL="9602734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6pPr>
            <a:lvl7pPr marL="11523282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7pPr>
            <a:lvl8pPr marL="1344383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8pPr>
            <a:lvl9pPr marL="15364378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73614-DA55-415F-8DF8-D5BF0ED0515D}" type="datetimeFigureOut">
              <a:rPr lang="zh-CN" altLang="en-US" smtClean="0"/>
              <a:t>2021/8/15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1EE35-5C7C-40E9-A2C9-72FCBD4534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6233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0" y="7667627"/>
            <a:ext cx="21762720" cy="1827562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0" y="7667627"/>
            <a:ext cx="21762720" cy="1827562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73614-DA55-415F-8DF8-D5BF0ED0515D}" type="datetimeFigureOut">
              <a:rPr lang="zh-CN" altLang="en-US" smtClean="0"/>
              <a:t>2021/8/15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1EE35-5C7C-40E9-A2C9-72FCBD4534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1429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0" y="1533527"/>
            <a:ext cx="44165520" cy="55673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5" y="7060883"/>
            <a:ext cx="21662704" cy="3460430"/>
          </a:xfrm>
        </p:spPr>
        <p:txBody>
          <a:bodyPr anchor="b"/>
          <a:lstStyle>
            <a:lvl1pPr marL="0" indent="0">
              <a:buNone/>
              <a:defRPr sz="10080" b="1"/>
            </a:lvl1pPr>
            <a:lvl2pPr marL="1920548" indent="0">
              <a:buNone/>
              <a:defRPr sz="8400" b="1"/>
            </a:lvl2pPr>
            <a:lvl3pPr marL="3841096" indent="0">
              <a:buNone/>
              <a:defRPr sz="7560" b="1"/>
            </a:lvl3pPr>
            <a:lvl4pPr marL="5761644" indent="0">
              <a:buNone/>
              <a:defRPr sz="6720" b="1"/>
            </a:lvl4pPr>
            <a:lvl5pPr marL="7682186" indent="0">
              <a:buNone/>
              <a:defRPr sz="6720" b="1"/>
            </a:lvl5pPr>
            <a:lvl6pPr marL="9602734" indent="0">
              <a:buNone/>
              <a:defRPr sz="6720" b="1"/>
            </a:lvl6pPr>
            <a:lvl7pPr marL="11523282" indent="0">
              <a:buNone/>
              <a:defRPr sz="6720" b="1"/>
            </a:lvl7pPr>
            <a:lvl8pPr marL="13443830" indent="0">
              <a:buNone/>
              <a:defRPr sz="6720" b="1"/>
            </a:lvl8pPr>
            <a:lvl9pPr marL="15364378" indent="0">
              <a:buNone/>
              <a:defRPr sz="672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5" y="10521316"/>
            <a:ext cx="21662704" cy="1547527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3" y="7060883"/>
            <a:ext cx="21769390" cy="3460430"/>
          </a:xfrm>
        </p:spPr>
        <p:txBody>
          <a:bodyPr anchor="b"/>
          <a:lstStyle>
            <a:lvl1pPr marL="0" indent="0">
              <a:buNone/>
              <a:defRPr sz="10080" b="1"/>
            </a:lvl1pPr>
            <a:lvl2pPr marL="1920548" indent="0">
              <a:buNone/>
              <a:defRPr sz="8400" b="1"/>
            </a:lvl2pPr>
            <a:lvl3pPr marL="3841096" indent="0">
              <a:buNone/>
              <a:defRPr sz="7560" b="1"/>
            </a:lvl3pPr>
            <a:lvl4pPr marL="5761644" indent="0">
              <a:buNone/>
              <a:defRPr sz="6720" b="1"/>
            </a:lvl4pPr>
            <a:lvl5pPr marL="7682186" indent="0">
              <a:buNone/>
              <a:defRPr sz="6720" b="1"/>
            </a:lvl5pPr>
            <a:lvl6pPr marL="9602734" indent="0">
              <a:buNone/>
              <a:defRPr sz="6720" b="1"/>
            </a:lvl6pPr>
            <a:lvl7pPr marL="11523282" indent="0">
              <a:buNone/>
              <a:defRPr sz="6720" b="1"/>
            </a:lvl7pPr>
            <a:lvl8pPr marL="13443830" indent="0">
              <a:buNone/>
              <a:defRPr sz="6720" b="1"/>
            </a:lvl8pPr>
            <a:lvl9pPr marL="15364378" indent="0">
              <a:buNone/>
              <a:defRPr sz="672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3" y="10521316"/>
            <a:ext cx="21769390" cy="1547527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73614-DA55-415F-8DF8-D5BF0ED0515D}" type="datetimeFigureOut">
              <a:rPr lang="zh-CN" altLang="en-US" smtClean="0"/>
              <a:t>2021/8/15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1EE35-5C7C-40E9-A2C9-72FCBD4534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2212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73614-DA55-415F-8DF8-D5BF0ED0515D}" type="datetimeFigureOut">
              <a:rPr lang="zh-CN" altLang="en-US" smtClean="0"/>
              <a:t>2021/8/15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1EE35-5C7C-40E9-A2C9-72FCBD4534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7314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73614-DA55-415F-8DF8-D5BF0ED0515D}" type="datetimeFigureOut">
              <a:rPr lang="zh-CN" altLang="en-US" smtClean="0"/>
              <a:t>2021/8/15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1EE35-5C7C-40E9-A2C9-72FCBD4534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3417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0" y="1920240"/>
            <a:ext cx="16515397" cy="6720840"/>
          </a:xfrm>
        </p:spPr>
        <p:txBody>
          <a:bodyPr anchor="b"/>
          <a:lstStyle>
            <a:lvl1pPr>
              <a:defRPr sz="1344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4147189"/>
            <a:ext cx="25923240" cy="20469226"/>
          </a:xfrm>
        </p:spPr>
        <p:txBody>
          <a:bodyPr/>
          <a:lstStyle>
            <a:lvl1pPr>
              <a:defRPr sz="13440"/>
            </a:lvl1pPr>
            <a:lvl2pPr>
              <a:defRPr sz="11760"/>
            </a:lvl2pPr>
            <a:lvl3pPr>
              <a:defRPr sz="10080"/>
            </a:lvl3pPr>
            <a:lvl4pPr>
              <a:defRPr sz="8400"/>
            </a:lvl4pPr>
            <a:lvl5pPr>
              <a:defRPr sz="8400"/>
            </a:lvl5pPr>
            <a:lvl6pPr>
              <a:defRPr sz="8400"/>
            </a:lvl6pPr>
            <a:lvl7pPr>
              <a:defRPr sz="8400"/>
            </a:lvl7pPr>
            <a:lvl8pPr>
              <a:defRPr sz="8400"/>
            </a:lvl8pPr>
            <a:lvl9pPr>
              <a:defRPr sz="8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0" y="8641083"/>
            <a:ext cx="16515397" cy="16008670"/>
          </a:xfrm>
        </p:spPr>
        <p:txBody>
          <a:bodyPr/>
          <a:lstStyle>
            <a:lvl1pPr marL="0" indent="0">
              <a:buNone/>
              <a:defRPr sz="6720"/>
            </a:lvl1pPr>
            <a:lvl2pPr marL="1920548" indent="0">
              <a:buNone/>
              <a:defRPr sz="5880"/>
            </a:lvl2pPr>
            <a:lvl3pPr marL="3841096" indent="0">
              <a:buNone/>
              <a:defRPr sz="5040"/>
            </a:lvl3pPr>
            <a:lvl4pPr marL="5761644" indent="0">
              <a:buNone/>
              <a:defRPr sz="4200"/>
            </a:lvl4pPr>
            <a:lvl5pPr marL="7682186" indent="0">
              <a:buNone/>
              <a:defRPr sz="4200"/>
            </a:lvl5pPr>
            <a:lvl6pPr marL="9602734" indent="0">
              <a:buNone/>
              <a:defRPr sz="4200"/>
            </a:lvl6pPr>
            <a:lvl7pPr marL="11523282" indent="0">
              <a:buNone/>
              <a:defRPr sz="4200"/>
            </a:lvl7pPr>
            <a:lvl8pPr marL="13443830" indent="0">
              <a:buNone/>
              <a:defRPr sz="4200"/>
            </a:lvl8pPr>
            <a:lvl9pPr marL="15364378" indent="0">
              <a:buNone/>
              <a:defRPr sz="4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73614-DA55-415F-8DF8-D5BF0ED0515D}" type="datetimeFigureOut">
              <a:rPr lang="zh-CN" altLang="en-US" smtClean="0"/>
              <a:t>2021/8/15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1EE35-5C7C-40E9-A2C9-72FCBD4534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7428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0" y="1920240"/>
            <a:ext cx="16515397" cy="6720840"/>
          </a:xfrm>
        </p:spPr>
        <p:txBody>
          <a:bodyPr anchor="b"/>
          <a:lstStyle>
            <a:lvl1pPr>
              <a:defRPr sz="1344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4147189"/>
            <a:ext cx="25923240" cy="20469226"/>
          </a:xfrm>
        </p:spPr>
        <p:txBody>
          <a:bodyPr anchor="t"/>
          <a:lstStyle>
            <a:lvl1pPr marL="0" indent="0">
              <a:buNone/>
              <a:defRPr sz="13440"/>
            </a:lvl1pPr>
            <a:lvl2pPr marL="1920548" indent="0">
              <a:buNone/>
              <a:defRPr sz="11760"/>
            </a:lvl2pPr>
            <a:lvl3pPr marL="3841096" indent="0">
              <a:buNone/>
              <a:defRPr sz="10080"/>
            </a:lvl3pPr>
            <a:lvl4pPr marL="5761644" indent="0">
              <a:buNone/>
              <a:defRPr sz="8400"/>
            </a:lvl4pPr>
            <a:lvl5pPr marL="7682186" indent="0">
              <a:buNone/>
              <a:defRPr sz="8400"/>
            </a:lvl5pPr>
            <a:lvl6pPr marL="9602734" indent="0">
              <a:buNone/>
              <a:defRPr sz="8400"/>
            </a:lvl6pPr>
            <a:lvl7pPr marL="11523282" indent="0">
              <a:buNone/>
              <a:defRPr sz="8400"/>
            </a:lvl7pPr>
            <a:lvl8pPr marL="13443830" indent="0">
              <a:buNone/>
              <a:defRPr sz="8400"/>
            </a:lvl8pPr>
            <a:lvl9pPr marL="15364378" indent="0">
              <a:buNone/>
              <a:defRPr sz="84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0" y="8641083"/>
            <a:ext cx="16515397" cy="16008670"/>
          </a:xfrm>
        </p:spPr>
        <p:txBody>
          <a:bodyPr/>
          <a:lstStyle>
            <a:lvl1pPr marL="0" indent="0">
              <a:buNone/>
              <a:defRPr sz="6720"/>
            </a:lvl1pPr>
            <a:lvl2pPr marL="1920548" indent="0">
              <a:buNone/>
              <a:defRPr sz="5880"/>
            </a:lvl2pPr>
            <a:lvl3pPr marL="3841096" indent="0">
              <a:buNone/>
              <a:defRPr sz="5040"/>
            </a:lvl3pPr>
            <a:lvl4pPr marL="5761644" indent="0">
              <a:buNone/>
              <a:defRPr sz="4200"/>
            </a:lvl4pPr>
            <a:lvl5pPr marL="7682186" indent="0">
              <a:buNone/>
              <a:defRPr sz="4200"/>
            </a:lvl5pPr>
            <a:lvl6pPr marL="9602734" indent="0">
              <a:buNone/>
              <a:defRPr sz="4200"/>
            </a:lvl6pPr>
            <a:lvl7pPr marL="11523282" indent="0">
              <a:buNone/>
              <a:defRPr sz="4200"/>
            </a:lvl7pPr>
            <a:lvl8pPr marL="13443830" indent="0">
              <a:buNone/>
              <a:defRPr sz="4200"/>
            </a:lvl8pPr>
            <a:lvl9pPr marL="15364378" indent="0">
              <a:buNone/>
              <a:defRPr sz="4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73614-DA55-415F-8DF8-D5BF0ED0515D}" type="datetimeFigureOut">
              <a:rPr lang="zh-CN" altLang="en-US" smtClean="0"/>
              <a:t>2021/8/15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1EE35-5C7C-40E9-A2C9-72FCBD4534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152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0" y="1533527"/>
            <a:ext cx="44165520" cy="55673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0" y="7667627"/>
            <a:ext cx="44165520" cy="18275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0" y="26696673"/>
            <a:ext cx="11521440" cy="15335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773614-DA55-415F-8DF8-D5BF0ED0515D}" type="datetimeFigureOut">
              <a:rPr lang="zh-CN" altLang="en-US" smtClean="0"/>
              <a:t>2021/8/15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0" y="26696673"/>
            <a:ext cx="17282160" cy="15335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26696673"/>
            <a:ext cx="11521440" cy="15335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1EE35-5C7C-40E9-A2C9-72FCBD4534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703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3841096" rtl="0" eaLnBrk="1" latinLnBrk="0" hangingPunct="1">
        <a:lnSpc>
          <a:spcPct val="90000"/>
        </a:lnSpc>
        <a:spcBef>
          <a:spcPct val="0"/>
        </a:spcBef>
        <a:buNone/>
        <a:defRPr sz="1848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60271" indent="-960271" algn="l" defTabSz="3841096" rtl="0" eaLnBrk="1" latinLnBrk="0" hangingPunct="1">
        <a:lnSpc>
          <a:spcPct val="90000"/>
        </a:lnSpc>
        <a:spcBef>
          <a:spcPts val="4200"/>
        </a:spcBef>
        <a:buFont typeface="Arial" panose="020B0604020202020204" pitchFamily="34" charset="0"/>
        <a:buChar char="•"/>
        <a:defRPr sz="11760" kern="1200">
          <a:solidFill>
            <a:schemeClr val="tx1"/>
          </a:solidFill>
          <a:latin typeface="+mn-lt"/>
          <a:ea typeface="+mn-ea"/>
          <a:cs typeface="+mn-cs"/>
        </a:defRPr>
      </a:lvl1pPr>
      <a:lvl2pPr marL="2880819" indent="-960271" algn="l" defTabSz="3841096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2pPr>
      <a:lvl3pPr marL="4801367" indent="-960271" algn="l" defTabSz="3841096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8400" kern="1200">
          <a:solidFill>
            <a:schemeClr val="tx1"/>
          </a:solidFill>
          <a:latin typeface="+mn-lt"/>
          <a:ea typeface="+mn-ea"/>
          <a:cs typeface="+mn-cs"/>
        </a:defRPr>
      </a:lvl3pPr>
      <a:lvl4pPr marL="6721915" indent="-960271" algn="l" defTabSz="3841096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4pPr>
      <a:lvl5pPr marL="8642463" indent="-960271" algn="l" defTabSz="3841096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5pPr>
      <a:lvl6pPr marL="10563011" indent="-960271" algn="l" defTabSz="3841096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6pPr>
      <a:lvl7pPr marL="12483559" indent="-960271" algn="l" defTabSz="3841096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7pPr>
      <a:lvl8pPr marL="14404102" indent="-960271" algn="l" defTabSz="3841096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8pPr>
      <a:lvl9pPr marL="16324650" indent="-960271" algn="l" defTabSz="3841096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41096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1pPr>
      <a:lvl2pPr marL="1920548" algn="l" defTabSz="3841096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2pPr>
      <a:lvl3pPr marL="3841096" algn="l" defTabSz="3841096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3pPr>
      <a:lvl4pPr marL="5761644" algn="l" defTabSz="3841096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4pPr>
      <a:lvl5pPr marL="7682186" algn="l" defTabSz="3841096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5pPr>
      <a:lvl6pPr marL="9602734" algn="l" defTabSz="3841096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6pPr>
      <a:lvl7pPr marL="11523282" algn="l" defTabSz="3841096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7pPr>
      <a:lvl8pPr marL="13443830" algn="l" defTabSz="3841096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8pPr>
      <a:lvl9pPr marL="15364378" algn="l" defTabSz="3841096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0AA01645-9486-4EC5-B658-8E8AECD6C963}"/>
              </a:ext>
            </a:extLst>
          </p:cNvPr>
          <p:cNvCxnSpPr>
            <a:cxnSpLocks/>
            <a:stCxn id="3" idx="1"/>
            <a:endCxn id="6" idx="3"/>
          </p:cNvCxnSpPr>
          <p:nvPr/>
        </p:nvCxnSpPr>
        <p:spPr>
          <a:xfrm flipH="1" flipV="1">
            <a:off x="27562424" y="11975505"/>
            <a:ext cx="1566439" cy="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5EC8765-E2A0-482C-83FA-3C327D40A951}"/>
              </a:ext>
            </a:extLst>
          </p:cNvPr>
          <p:cNvCxnSpPr>
            <a:cxnSpLocks/>
            <a:stCxn id="2" idx="3"/>
            <a:endCxn id="6" idx="1"/>
          </p:cNvCxnSpPr>
          <p:nvPr/>
        </p:nvCxnSpPr>
        <p:spPr>
          <a:xfrm flipV="1">
            <a:off x="25357157" y="11975505"/>
            <a:ext cx="1566438" cy="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0E131D99-B023-4E86-A066-B96F42676C22}"/>
              </a:ext>
            </a:extLst>
          </p:cNvPr>
          <p:cNvCxnSpPr>
            <a:cxnSpLocks/>
            <a:stCxn id="6" idx="1"/>
            <a:endCxn id="4" idx="0"/>
          </p:cNvCxnSpPr>
          <p:nvPr/>
        </p:nvCxnSpPr>
        <p:spPr>
          <a:xfrm flipH="1">
            <a:off x="24078534" y="11975505"/>
            <a:ext cx="2845061" cy="179110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D85FC274-4B61-4E62-9928-51FD755E1B94}"/>
              </a:ext>
            </a:extLst>
          </p:cNvPr>
          <p:cNvSpPr/>
          <p:nvPr/>
        </p:nvSpPr>
        <p:spPr>
          <a:xfrm>
            <a:off x="22799911" y="11340312"/>
            <a:ext cx="2557246" cy="1270388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708" b="1" dirty="0"/>
              <a:t>User</a:t>
            </a:r>
          </a:p>
          <a:p>
            <a:pPr marL="0" marR="0" lvl="0" indent="0" algn="ctr" defTabSz="45701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7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[Person]</a:t>
            </a:r>
            <a:endParaRPr lang="en-US" altLang="zh-CN" sz="1708" b="1" dirty="0"/>
          </a:p>
          <a:p>
            <a:pPr algn="ctr"/>
            <a:r>
              <a:rPr lang="en-US" altLang="zh-CN" sz="1282" dirty="0"/>
              <a:t>Student, Lecturer or Assistant </a:t>
            </a:r>
          </a:p>
          <a:p>
            <a:pPr algn="ctr"/>
            <a:r>
              <a:rPr lang="en-US" altLang="zh-CN" sz="1282" dirty="0"/>
              <a:t>of the University of Bristol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5AF9707B-8C61-43CC-A0BC-598D453E5CC6}"/>
              </a:ext>
            </a:extLst>
          </p:cNvPr>
          <p:cNvSpPr/>
          <p:nvPr/>
        </p:nvSpPr>
        <p:spPr>
          <a:xfrm>
            <a:off x="29128863" y="11340312"/>
            <a:ext cx="2557246" cy="1270388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708" b="1" dirty="0"/>
              <a:t>IT Team</a:t>
            </a:r>
          </a:p>
          <a:p>
            <a:pPr marL="0" marR="0" lvl="0" indent="0" algn="ctr" defTabSz="45701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7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[Person]</a:t>
            </a:r>
            <a:endParaRPr lang="en-US" altLang="zh-CN" sz="1708" b="1" dirty="0"/>
          </a:p>
          <a:p>
            <a:pPr algn="ctr"/>
            <a:r>
              <a:rPr lang="en-US" altLang="zh-CN" sz="1282" dirty="0"/>
              <a:t>Specialists of the University of Bristol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EE755E90-EE57-4C47-A4B2-017BB6E93F35}"/>
              </a:ext>
            </a:extLst>
          </p:cNvPr>
          <p:cNvSpPr/>
          <p:nvPr/>
        </p:nvSpPr>
        <p:spPr>
          <a:xfrm>
            <a:off x="22799911" y="13766606"/>
            <a:ext cx="2557246" cy="1270388"/>
          </a:xfrm>
          <a:prstGeom prst="roundRect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708" b="1" dirty="0"/>
              <a:t>Repository Data System</a:t>
            </a:r>
          </a:p>
          <a:p>
            <a:pPr algn="ctr"/>
            <a:r>
              <a:rPr lang="en-US" altLang="zh-CN" sz="1070" dirty="0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rPr>
              <a:t>[Software System]</a:t>
            </a:r>
          </a:p>
          <a:p>
            <a:pPr algn="ctr"/>
            <a:r>
              <a:rPr lang="en-US" altLang="zh-CN" sz="1282" dirty="0"/>
              <a:t>Allows users to see analyzed and visualized GitHub metrics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C866BD8F-257C-48FB-9A17-CE47FECCF9B6}"/>
              </a:ext>
            </a:extLst>
          </p:cNvPr>
          <p:cNvSpPr/>
          <p:nvPr/>
        </p:nvSpPr>
        <p:spPr>
          <a:xfrm>
            <a:off x="29128863" y="13871924"/>
            <a:ext cx="2557246" cy="1270388"/>
          </a:xfrm>
          <a:prstGeom prst="roundRect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708" b="1" dirty="0"/>
              <a:t>Control Centre</a:t>
            </a:r>
          </a:p>
          <a:p>
            <a:pPr marL="0" marR="0" lvl="0" indent="0" algn="ctr" defTabSz="45701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7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[Software System]</a:t>
            </a:r>
            <a:endParaRPr lang="en-US" altLang="zh-CN" sz="1708" b="1" dirty="0"/>
          </a:p>
          <a:p>
            <a:pPr algn="ctr"/>
            <a:r>
              <a:rPr lang="en-US" altLang="zh-CN" sz="1282" dirty="0"/>
              <a:t>Allows users to manage Microsoft Teams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7F67573C-57BD-41FE-82EA-4168BAB2F0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23595" y="11678429"/>
            <a:ext cx="638829" cy="594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3A5C9F05-6B0D-4003-B348-85723094185F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>
            <a:off x="30407486" y="12610700"/>
            <a:ext cx="0" cy="126122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170C4AD2-9BF5-407B-8537-898CE03277AC}"/>
              </a:ext>
            </a:extLst>
          </p:cNvPr>
          <p:cNvSpPr/>
          <p:nvPr/>
        </p:nvSpPr>
        <p:spPr>
          <a:xfrm>
            <a:off x="29492958" y="12950668"/>
            <a:ext cx="1829055" cy="4102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76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Uses</a:t>
            </a:r>
            <a:endParaRPr lang="zh-CN" altLang="en-US" sz="1176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20DFFCC-F74B-44CE-8DDB-8D2E0C6F3B5A}"/>
              </a:ext>
            </a:extLst>
          </p:cNvPr>
          <p:cNvSpPr/>
          <p:nvPr/>
        </p:nvSpPr>
        <p:spPr>
          <a:xfrm>
            <a:off x="27878269" y="11585360"/>
            <a:ext cx="742208" cy="7802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76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Modify &amp;</a:t>
            </a:r>
          </a:p>
          <a:p>
            <a:pPr algn="ctr"/>
            <a:r>
              <a:rPr lang="en-US" altLang="zh-CN" sz="1176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Manage</a:t>
            </a:r>
            <a:endParaRPr lang="zh-CN" altLang="en-US" sz="1176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50BCC67C-D609-4182-9E33-4ABE551F586E}"/>
              </a:ext>
            </a:extLst>
          </p:cNvPr>
          <p:cNvSpPr/>
          <p:nvPr/>
        </p:nvSpPr>
        <p:spPr>
          <a:xfrm>
            <a:off x="25829190" y="11885384"/>
            <a:ext cx="535172" cy="180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76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Uses</a:t>
            </a:r>
            <a:endParaRPr lang="zh-CN" altLang="en-US" sz="1176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BC352B5B-3A2B-433E-98DD-1E946B545B28}"/>
              </a:ext>
            </a:extLst>
          </p:cNvPr>
          <p:cNvSpPr/>
          <p:nvPr/>
        </p:nvSpPr>
        <p:spPr>
          <a:xfrm>
            <a:off x="19028205" y="12907776"/>
            <a:ext cx="2557246" cy="127782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708" b="1" dirty="0"/>
              <a:t>GHAM Library</a:t>
            </a:r>
          </a:p>
          <a:p>
            <a:pPr algn="ctr"/>
            <a:r>
              <a:rPr lang="en-US" altLang="zh-CN" sz="1070"/>
              <a:t>[Container: </a:t>
            </a:r>
            <a:r>
              <a:rPr lang="en-US" altLang="zh-CN" sz="1070" dirty="0"/>
              <a:t>Java]</a:t>
            </a:r>
          </a:p>
          <a:p>
            <a:pPr algn="ctr"/>
            <a:r>
              <a:rPr lang="en-US" altLang="zh-CN" sz="1282" dirty="0"/>
              <a:t>Extracts GitHub metrics from the repositories</a:t>
            </a:r>
            <a:endParaRPr lang="zh-CN" altLang="en-US" sz="1282" dirty="0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2D4386D0-DD5F-4098-BD51-8E05AE6172F3}"/>
              </a:ext>
            </a:extLst>
          </p:cNvPr>
          <p:cNvCxnSpPr>
            <a:cxnSpLocks/>
            <a:stCxn id="4" idx="1"/>
            <a:endCxn id="15" idx="3"/>
          </p:cNvCxnSpPr>
          <p:nvPr/>
        </p:nvCxnSpPr>
        <p:spPr>
          <a:xfrm flipH="1" flipV="1">
            <a:off x="21585451" y="13546690"/>
            <a:ext cx="1214460" cy="85511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AFA4E639-18DE-4E1A-B52C-0C31CE631831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21348779" y="14401800"/>
            <a:ext cx="1451132" cy="97131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833C22B5-F3A5-4417-8006-A3FA51514201}"/>
              </a:ext>
            </a:extLst>
          </p:cNvPr>
          <p:cNvSpPr/>
          <p:nvPr/>
        </p:nvSpPr>
        <p:spPr>
          <a:xfrm>
            <a:off x="24709960" y="12907776"/>
            <a:ext cx="1294393" cy="2051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76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Redirects to</a:t>
            </a:r>
            <a:endParaRPr lang="zh-CN" altLang="en-US" sz="1176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B2C5376A-6E50-421F-9D5E-24996478D090}"/>
              </a:ext>
            </a:extLst>
          </p:cNvPr>
          <p:cNvSpPr/>
          <p:nvPr/>
        </p:nvSpPr>
        <p:spPr>
          <a:xfrm>
            <a:off x="21870810" y="13759167"/>
            <a:ext cx="611660" cy="4102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76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Uses</a:t>
            </a:r>
            <a:endParaRPr lang="zh-CN" altLang="en-US" sz="1176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F2F0BCDA-3CE3-4D52-887A-57E10B61F082}"/>
              </a:ext>
            </a:extLst>
          </p:cNvPr>
          <p:cNvSpPr/>
          <p:nvPr/>
        </p:nvSpPr>
        <p:spPr>
          <a:xfrm>
            <a:off x="21699599" y="14682316"/>
            <a:ext cx="782871" cy="4599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76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Reads from</a:t>
            </a:r>
            <a:endParaRPr lang="zh-CN" altLang="en-US" sz="1176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圆柱体 30">
            <a:extLst>
              <a:ext uri="{FF2B5EF4-FFF2-40B4-BE49-F238E27FC236}">
                <a16:creationId xmlns:a16="http://schemas.microsoft.com/office/drawing/2014/main" id="{71AEA70D-46B9-402E-A614-9479D881DF4D}"/>
              </a:ext>
            </a:extLst>
          </p:cNvPr>
          <p:cNvSpPr/>
          <p:nvPr/>
        </p:nvSpPr>
        <p:spPr>
          <a:xfrm>
            <a:off x="19234094" y="14623296"/>
            <a:ext cx="2148064" cy="1731985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921" b="1" dirty="0"/>
              <a:t>CMS Database</a:t>
            </a:r>
          </a:p>
          <a:p>
            <a:pPr algn="ctr"/>
            <a:r>
              <a:rPr lang="en-GB" sz="1070"/>
              <a:t>[Container: </a:t>
            </a:r>
            <a:r>
              <a:rPr lang="en-GB" sz="1070" dirty="0"/>
              <a:t>Java]</a:t>
            </a:r>
          </a:p>
          <a:p>
            <a:pPr algn="ctr"/>
            <a:r>
              <a:rPr lang="en-US" sz="1070" dirty="0"/>
              <a:t>Stores user information, repository name and GitHub URLs</a:t>
            </a:r>
            <a:endParaRPr lang="en-GB" sz="1070" dirty="0"/>
          </a:p>
        </p:txBody>
      </p:sp>
    </p:spTree>
    <p:extLst>
      <p:ext uri="{BB962C8B-B14F-4D97-AF65-F5344CB8AC3E}">
        <p14:creationId xmlns:p14="http://schemas.microsoft.com/office/powerpoint/2010/main" val="2522901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99973A85-DC26-457E-B19A-D9EB1A94E833}"/>
              </a:ext>
            </a:extLst>
          </p:cNvPr>
          <p:cNvCxnSpPr>
            <a:cxnSpLocks/>
            <a:stCxn id="18" idx="1"/>
            <a:endCxn id="16" idx="3"/>
          </p:cNvCxnSpPr>
          <p:nvPr/>
        </p:nvCxnSpPr>
        <p:spPr>
          <a:xfrm flipH="1" flipV="1">
            <a:off x="21423172" y="15804191"/>
            <a:ext cx="1807232" cy="92190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BACC29F3-CE17-45E7-81DA-C99C7B20D274}"/>
              </a:ext>
            </a:extLst>
          </p:cNvPr>
          <p:cNvCxnSpPr/>
          <p:nvPr/>
        </p:nvCxnSpPr>
        <p:spPr>
          <a:xfrm>
            <a:off x="24531242" y="14981098"/>
            <a:ext cx="0" cy="1109808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33B6D471-5492-4C42-AE15-8C79B006E4FF}"/>
              </a:ext>
            </a:extLst>
          </p:cNvPr>
          <p:cNvSpPr/>
          <p:nvPr/>
        </p:nvSpPr>
        <p:spPr>
          <a:xfrm>
            <a:off x="23230404" y="13710712"/>
            <a:ext cx="2557246" cy="1270388"/>
          </a:xfrm>
          <a:prstGeom prst="roundRect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708" b="1" dirty="0"/>
              <a:t>Web Server</a:t>
            </a:r>
          </a:p>
          <a:p>
            <a:pPr algn="ctr"/>
            <a:r>
              <a:rPr lang="en-US" altLang="zh-CN" sz="1070"/>
              <a:t>[Container: </a:t>
            </a:r>
            <a:r>
              <a:rPr lang="en-US" altLang="zh-CN" sz="1070" dirty="0"/>
              <a:t>AWS Amplify]</a:t>
            </a:r>
          </a:p>
          <a:p>
            <a:pPr algn="ctr"/>
            <a:r>
              <a:rPr lang="en-US" altLang="zh-CN" sz="1282" dirty="0"/>
              <a:t>Connects between backend and frontend</a:t>
            </a:r>
            <a:endParaRPr lang="zh-CN" altLang="en-US" sz="1282" dirty="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D183226F-3512-4687-8DC5-34A20ADC16B1}"/>
              </a:ext>
            </a:extLst>
          </p:cNvPr>
          <p:cNvSpPr/>
          <p:nvPr/>
        </p:nvSpPr>
        <p:spPr>
          <a:xfrm>
            <a:off x="23230404" y="11330516"/>
            <a:ext cx="2557246" cy="1270388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708" b="1" dirty="0"/>
              <a:t>User</a:t>
            </a:r>
          </a:p>
          <a:p>
            <a:pPr algn="ctr"/>
            <a:r>
              <a:rPr lang="en-US" altLang="zh-CN" sz="1070" dirty="0"/>
              <a:t>[Person]</a:t>
            </a:r>
          </a:p>
          <a:p>
            <a:pPr algn="ctr"/>
            <a:r>
              <a:rPr lang="en-US" altLang="zh-CN" sz="1282" dirty="0"/>
              <a:t>Student, Lecturer or Assistant </a:t>
            </a:r>
          </a:p>
          <a:p>
            <a:pPr algn="ctr"/>
            <a:r>
              <a:rPr lang="en-US" altLang="zh-CN" sz="1282" dirty="0"/>
              <a:t>of the University of Bristol</a:t>
            </a: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933CC3ED-73DE-4908-AE65-F3ECC0D575E8}"/>
              </a:ext>
            </a:extLst>
          </p:cNvPr>
          <p:cNvSpPr/>
          <p:nvPr/>
        </p:nvSpPr>
        <p:spPr>
          <a:xfrm>
            <a:off x="18865926" y="15168997"/>
            <a:ext cx="2557246" cy="127038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708" b="1" dirty="0"/>
              <a:t>GHAM Library</a:t>
            </a:r>
          </a:p>
          <a:p>
            <a:pPr algn="ctr"/>
            <a:r>
              <a:rPr lang="en-US" altLang="zh-CN" sz="1070"/>
              <a:t>[Container: </a:t>
            </a:r>
            <a:r>
              <a:rPr lang="en-US" altLang="zh-CN" sz="1070" dirty="0"/>
              <a:t>Java]</a:t>
            </a:r>
          </a:p>
          <a:p>
            <a:pPr algn="ctr"/>
            <a:r>
              <a:rPr lang="en-US" altLang="zh-CN" sz="1282" dirty="0"/>
              <a:t>Extracts GitHub metrics from the repositories</a:t>
            </a:r>
            <a:endParaRPr lang="zh-CN" altLang="en-US" sz="1282" dirty="0"/>
          </a:p>
        </p:txBody>
      </p:sp>
      <p:sp>
        <p:nvSpPr>
          <p:cNvPr id="17" name="圆柱体 16">
            <a:extLst>
              <a:ext uri="{FF2B5EF4-FFF2-40B4-BE49-F238E27FC236}">
                <a16:creationId xmlns:a16="http://schemas.microsoft.com/office/drawing/2014/main" id="{C6C09763-B53B-45B8-9B32-C73A3245A6A6}"/>
              </a:ext>
            </a:extLst>
          </p:cNvPr>
          <p:cNvSpPr/>
          <p:nvPr/>
        </p:nvSpPr>
        <p:spPr>
          <a:xfrm>
            <a:off x="19070517" y="17003391"/>
            <a:ext cx="2148064" cy="1731985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921" b="1" dirty="0"/>
              <a:t>CMS Database</a:t>
            </a:r>
          </a:p>
          <a:p>
            <a:pPr algn="ctr"/>
            <a:r>
              <a:rPr lang="en-GB" sz="1070"/>
              <a:t>[Container: </a:t>
            </a:r>
            <a:r>
              <a:rPr lang="en-GB" sz="1070" dirty="0"/>
              <a:t>Java]</a:t>
            </a:r>
          </a:p>
          <a:p>
            <a:pPr algn="ctr"/>
            <a:r>
              <a:rPr lang="en-US" sz="1070" dirty="0"/>
              <a:t>Stores user information, repository name and GitHub URLs</a:t>
            </a:r>
            <a:endParaRPr lang="en-GB" sz="1070" dirty="0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E7740761-699D-4837-B314-B028178FF057}"/>
              </a:ext>
            </a:extLst>
          </p:cNvPr>
          <p:cNvSpPr/>
          <p:nvPr/>
        </p:nvSpPr>
        <p:spPr>
          <a:xfrm>
            <a:off x="23230404" y="16090903"/>
            <a:ext cx="2557246" cy="1270388"/>
          </a:xfrm>
          <a:prstGeom prst="roundRect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708" b="1" dirty="0"/>
              <a:t>Web Application</a:t>
            </a:r>
          </a:p>
          <a:p>
            <a:pPr algn="ctr"/>
            <a:r>
              <a:rPr lang="en-US" altLang="zh-CN" sz="1282" dirty="0"/>
              <a:t>Demonstrates visualized metrics of all the repositories</a:t>
            </a:r>
            <a:endParaRPr lang="zh-CN" altLang="en-US" sz="1282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61879D3-3E8C-4D04-B291-5EE72823E3E6}"/>
              </a:ext>
            </a:extLst>
          </p:cNvPr>
          <p:cNvSpPr/>
          <p:nvPr/>
        </p:nvSpPr>
        <p:spPr>
          <a:xfrm>
            <a:off x="23616715" y="15330857"/>
            <a:ext cx="1829055" cy="4102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76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Automatically deploys</a:t>
            </a:r>
            <a:endParaRPr lang="zh-CN" altLang="en-US" sz="1176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73B1E18C-09FB-45AB-805D-EBFBD2FEE118}"/>
              </a:ext>
            </a:extLst>
          </p:cNvPr>
          <p:cNvSpPr/>
          <p:nvPr/>
        </p:nvSpPr>
        <p:spPr>
          <a:xfrm>
            <a:off x="21845481" y="15957509"/>
            <a:ext cx="611660" cy="4102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76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Uses</a:t>
            </a:r>
            <a:endParaRPr lang="zh-CN" altLang="en-US" sz="1176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17EE76F1-781E-4AAC-986E-9C5B797F363F}"/>
              </a:ext>
            </a:extLst>
          </p:cNvPr>
          <p:cNvCxnSpPr>
            <a:cxnSpLocks/>
            <a:stCxn id="18" idx="1"/>
            <a:endCxn id="17" idx="4"/>
          </p:cNvCxnSpPr>
          <p:nvPr/>
        </p:nvCxnSpPr>
        <p:spPr>
          <a:xfrm flipH="1">
            <a:off x="21218581" y="16726097"/>
            <a:ext cx="2011823" cy="1143287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B77359FD-5617-4FE4-B79D-74AAC99C430F}"/>
              </a:ext>
            </a:extLst>
          </p:cNvPr>
          <p:cNvSpPr/>
          <p:nvPr/>
        </p:nvSpPr>
        <p:spPr>
          <a:xfrm>
            <a:off x="21711466" y="17246344"/>
            <a:ext cx="949598" cy="2857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76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Reads from</a:t>
            </a:r>
            <a:endParaRPr lang="zh-CN" altLang="en-US" sz="1176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图片 11" descr="图标&#10;&#10;描述已自动生成">
            <a:extLst>
              <a:ext uri="{FF2B5EF4-FFF2-40B4-BE49-F238E27FC236}">
                <a16:creationId xmlns:a16="http://schemas.microsoft.com/office/drawing/2014/main" id="{74DF80B8-DF0C-4A28-99AE-74060E31A9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23555" y="13461257"/>
            <a:ext cx="644966" cy="518502"/>
          </a:xfrm>
          <a:prstGeom prst="rect">
            <a:avLst/>
          </a:prstGeom>
        </p:spPr>
      </p:pic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04329F5B-2595-4C7E-B381-BF24CEA96DAC}"/>
              </a:ext>
            </a:extLst>
          </p:cNvPr>
          <p:cNvSpPr/>
          <p:nvPr/>
        </p:nvSpPr>
        <p:spPr>
          <a:xfrm>
            <a:off x="27928433" y="11330514"/>
            <a:ext cx="2557246" cy="1270388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708" b="1" dirty="0"/>
              <a:t>IT Team</a:t>
            </a:r>
          </a:p>
          <a:p>
            <a:pPr marL="0" marR="0" lvl="0" indent="0" algn="ctr" defTabSz="45701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7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[Person]</a:t>
            </a:r>
            <a:endParaRPr lang="en-US" altLang="zh-CN" sz="1708" b="1" dirty="0"/>
          </a:p>
          <a:p>
            <a:pPr algn="ctr"/>
            <a:r>
              <a:rPr lang="en-US" altLang="zh-CN" sz="1282" dirty="0"/>
              <a:t>Specialists of the University of Bristol</a:t>
            </a: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7D6A7C1A-4824-40DF-9306-83B2CC9A64ED}"/>
              </a:ext>
            </a:extLst>
          </p:cNvPr>
          <p:cNvSpPr/>
          <p:nvPr/>
        </p:nvSpPr>
        <p:spPr>
          <a:xfrm>
            <a:off x="27928433" y="13710708"/>
            <a:ext cx="2557246" cy="1270388"/>
          </a:xfrm>
          <a:prstGeom prst="roundRect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708" b="1" dirty="0"/>
              <a:t>Controller</a:t>
            </a:r>
          </a:p>
          <a:p>
            <a:pPr algn="ctr"/>
            <a:r>
              <a:rPr lang="en-US" altLang="zh-CN" sz="1070"/>
              <a:t>[Container: </a:t>
            </a:r>
            <a:r>
              <a:rPr lang="en-US" altLang="zh-CN" sz="1070" dirty="0"/>
              <a:t>Java]</a:t>
            </a:r>
          </a:p>
          <a:p>
            <a:pPr algn="ctr"/>
            <a:r>
              <a:rPr lang="en-US" altLang="zh-CN" sz="1282" dirty="0"/>
              <a:t>Enables users to manage Microsoft Teams</a:t>
            </a:r>
            <a:endParaRPr lang="zh-CN" altLang="en-US" sz="1282" dirty="0"/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5237B665-9E62-4EA1-9688-FDF5A52286BE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29207056" y="12600900"/>
            <a:ext cx="0" cy="1109808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FB145792-B040-4EB1-9F34-ED1E5B965E25}"/>
              </a:ext>
            </a:extLst>
          </p:cNvPr>
          <p:cNvSpPr/>
          <p:nvPr/>
        </p:nvSpPr>
        <p:spPr>
          <a:xfrm>
            <a:off x="28292527" y="12785408"/>
            <a:ext cx="1829055" cy="3703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76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Uses</a:t>
            </a:r>
            <a:endParaRPr lang="zh-CN" altLang="en-US" sz="1176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3A42AA12-6A09-4C42-A24A-7070D2D99E44}"/>
              </a:ext>
            </a:extLst>
          </p:cNvPr>
          <p:cNvCxnSpPr>
            <a:cxnSpLocks/>
            <a:stCxn id="31" idx="2"/>
            <a:endCxn id="38" idx="0"/>
          </p:cNvCxnSpPr>
          <p:nvPr/>
        </p:nvCxnSpPr>
        <p:spPr>
          <a:xfrm flipH="1">
            <a:off x="29207055" y="14981096"/>
            <a:ext cx="1" cy="110980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BDE23B7F-289F-44C2-BFCE-0424E7310F9C}"/>
              </a:ext>
            </a:extLst>
          </p:cNvPr>
          <p:cNvSpPr/>
          <p:nvPr/>
        </p:nvSpPr>
        <p:spPr>
          <a:xfrm>
            <a:off x="28292528" y="15330855"/>
            <a:ext cx="1829055" cy="4102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76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Uses</a:t>
            </a:r>
            <a:endParaRPr lang="zh-CN" altLang="en-US" sz="1176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F74A4C48-CA54-4999-896E-B2E6BE892854}"/>
              </a:ext>
            </a:extLst>
          </p:cNvPr>
          <p:cNvSpPr/>
          <p:nvPr/>
        </p:nvSpPr>
        <p:spPr>
          <a:xfrm>
            <a:off x="27928432" y="16090901"/>
            <a:ext cx="2557246" cy="1270388"/>
          </a:xfrm>
          <a:prstGeom prst="roundRect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708" b="1" dirty="0"/>
              <a:t>Microsoft Graph API</a:t>
            </a:r>
          </a:p>
          <a:p>
            <a:pPr algn="ctr"/>
            <a:r>
              <a:rPr lang="en-US" altLang="zh-CN" sz="1282" dirty="0"/>
              <a:t>Integrates and provides functions with Microsoft Teams</a:t>
            </a:r>
            <a:endParaRPr lang="zh-CN" altLang="en-US" sz="1282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01C855C5-1AC5-49F7-BE92-DAF04CB2F685}"/>
              </a:ext>
            </a:extLst>
          </p:cNvPr>
          <p:cNvSpPr/>
          <p:nvPr/>
        </p:nvSpPr>
        <p:spPr>
          <a:xfrm>
            <a:off x="22830310" y="13356020"/>
            <a:ext cx="3401864" cy="5379356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2F2FCE2D-6694-4604-A1A9-EA7963C006FD}"/>
              </a:ext>
            </a:extLst>
          </p:cNvPr>
          <p:cNvSpPr/>
          <p:nvPr/>
        </p:nvSpPr>
        <p:spPr>
          <a:xfrm>
            <a:off x="27506123" y="13371681"/>
            <a:ext cx="3401864" cy="5363696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6" name="图片 55" descr="图片包含 背景图案&#10;&#10;描述已自动生成">
            <a:extLst>
              <a:ext uri="{FF2B5EF4-FFF2-40B4-BE49-F238E27FC236}">
                <a16:creationId xmlns:a16="http://schemas.microsoft.com/office/drawing/2014/main" id="{75A82DB0-4DDD-4FFC-9DE7-60EFE63C59A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17" t="22776" r="70268" b="20918"/>
          <a:stretch/>
        </p:blipFill>
        <p:spPr>
          <a:xfrm>
            <a:off x="30161471" y="15741132"/>
            <a:ext cx="555401" cy="539673"/>
          </a:xfrm>
          <a:prstGeom prst="rect">
            <a:avLst/>
          </a:prstGeom>
        </p:spPr>
      </p:pic>
      <p:sp>
        <p:nvSpPr>
          <p:cNvPr id="34" name="文本框 33">
            <a:extLst>
              <a:ext uri="{FF2B5EF4-FFF2-40B4-BE49-F238E27FC236}">
                <a16:creationId xmlns:a16="http://schemas.microsoft.com/office/drawing/2014/main" id="{CF3FCD1D-5FD8-4F39-B64A-1C41A7349BCA}"/>
              </a:ext>
            </a:extLst>
          </p:cNvPr>
          <p:cNvSpPr txBox="1"/>
          <p:nvPr/>
        </p:nvSpPr>
        <p:spPr>
          <a:xfrm>
            <a:off x="22888524" y="18270926"/>
            <a:ext cx="2557246" cy="369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Repository Data System</a:t>
            </a:r>
            <a:endParaRPr lang="en-GB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FB6283AA-CA03-49FC-946C-712EDC652CAA}"/>
              </a:ext>
            </a:extLst>
          </p:cNvPr>
          <p:cNvSpPr txBox="1"/>
          <p:nvPr/>
        </p:nvSpPr>
        <p:spPr>
          <a:xfrm>
            <a:off x="27546010" y="18286588"/>
            <a:ext cx="2002778" cy="369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Control Centre</a:t>
            </a:r>
            <a:endParaRPr lang="en-GB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D4A12898-4428-4E82-92EB-273DF8416C7C}"/>
              </a:ext>
            </a:extLst>
          </p:cNvPr>
          <p:cNvCxnSpPr>
            <a:cxnSpLocks/>
            <a:stCxn id="30" idx="1"/>
            <a:endCxn id="41" idx="3"/>
          </p:cNvCxnSpPr>
          <p:nvPr/>
        </p:nvCxnSpPr>
        <p:spPr>
          <a:xfrm flipH="1">
            <a:off x="27177938" y="11965708"/>
            <a:ext cx="750495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D5DC5E0F-3823-4BBB-9228-AA45F92F28BE}"/>
              </a:ext>
            </a:extLst>
          </p:cNvPr>
          <p:cNvCxnSpPr>
            <a:cxnSpLocks/>
            <a:stCxn id="8" idx="3"/>
            <a:endCxn id="41" idx="1"/>
          </p:cNvCxnSpPr>
          <p:nvPr/>
        </p:nvCxnSpPr>
        <p:spPr>
          <a:xfrm flipV="1">
            <a:off x="25787650" y="11965708"/>
            <a:ext cx="751459" cy="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2">
            <a:extLst>
              <a:ext uri="{FF2B5EF4-FFF2-40B4-BE49-F238E27FC236}">
                <a16:creationId xmlns:a16="http://schemas.microsoft.com/office/drawing/2014/main" id="{53B1A32B-019D-4AF1-A8FE-7784769D59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39109" y="11668632"/>
            <a:ext cx="638829" cy="594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585F7DD7-2197-452A-AD75-6DDDBCF73DE0}"/>
              </a:ext>
            </a:extLst>
          </p:cNvPr>
          <p:cNvCxnSpPr>
            <a:cxnSpLocks/>
            <a:stCxn id="41" idx="1"/>
            <a:endCxn id="5" idx="0"/>
          </p:cNvCxnSpPr>
          <p:nvPr/>
        </p:nvCxnSpPr>
        <p:spPr>
          <a:xfrm flipH="1">
            <a:off x="24509027" y="11965708"/>
            <a:ext cx="2030082" cy="174500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>
            <a:extLst>
              <a:ext uri="{FF2B5EF4-FFF2-40B4-BE49-F238E27FC236}">
                <a16:creationId xmlns:a16="http://schemas.microsoft.com/office/drawing/2014/main" id="{BF9590B9-E35F-4981-A391-5A762A7C6C6F}"/>
              </a:ext>
            </a:extLst>
          </p:cNvPr>
          <p:cNvSpPr/>
          <p:nvPr/>
        </p:nvSpPr>
        <p:spPr>
          <a:xfrm>
            <a:off x="24798573" y="12887616"/>
            <a:ext cx="1294393" cy="2051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76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Redirects to</a:t>
            </a:r>
            <a:endParaRPr lang="zh-CN" altLang="en-US" sz="1176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4362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图片 63" descr="图标&#10;&#10;描述已自动生成">
            <a:extLst>
              <a:ext uri="{FF2B5EF4-FFF2-40B4-BE49-F238E27FC236}">
                <a16:creationId xmlns:a16="http://schemas.microsoft.com/office/drawing/2014/main" id="{2BE149E0-8C31-4704-B2D0-90AC71AD26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63131" y="11049677"/>
            <a:ext cx="529561" cy="425725"/>
          </a:xfrm>
          <a:prstGeom prst="rect">
            <a:avLst/>
          </a:prstGeom>
        </p:spPr>
      </p:pic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40179932-5D6D-4091-820F-9BB0D269E904}"/>
              </a:ext>
            </a:extLst>
          </p:cNvPr>
          <p:cNvCxnSpPr>
            <a:stCxn id="22" idx="0"/>
            <a:endCxn id="4" idx="2"/>
          </p:cNvCxnSpPr>
          <p:nvPr/>
        </p:nvCxnSpPr>
        <p:spPr>
          <a:xfrm flipH="1" flipV="1">
            <a:off x="19484486" y="14097055"/>
            <a:ext cx="7164" cy="123592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4D158712-2952-4A1F-9C85-8474DF389E94}"/>
              </a:ext>
            </a:extLst>
          </p:cNvPr>
          <p:cNvCxnSpPr>
            <a:stCxn id="7" idx="2"/>
            <a:endCxn id="11" idx="0"/>
          </p:cNvCxnSpPr>
          <p:nvPr/>
        </p:nvCxnSpPr>
        <p:spPr>
          <a:xfrm flipH="1">
            <a:off x="20176104" y="16379920"/>
            <a:ext cx="2760352" cy="16794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F8DA2F1F-FA70-4D2A-8DF5-726A0565D1D0}"/>
              </a:ext>
            </a:extLst>
          </p:cNvPr>
          <p:cNvSpPr/>
          <p:nvPr/>
        </p:nvSpPr>
        <p:spPr>
          <a:xfrm>
            <a:off x="13999048" y="13015141"/>
            <a:ext cx="2513588" cy="111688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708" b="1" dirty="0"/>
              <a:t>GHAM Library</a:t>
            </a:r>
          </a:p>
          <a:p>
            <a:pPr algn="ctr"/>
            <a:r>
              <a:rPr lang="en-US" altLang="zh-CN" sz="1070" dirty="0"/>
              <a:t>[Component: Java]</a:t>
            </a:r>
          </a:p>
          <a:p>
            <a:pPr algn="ctr"/>
            <a:r>
              <a:rPr lang="en-US" altLang="zh-CN" sz="1282" dirty="0"/>
              <a:t>Extracts GitHub metrics from the repositories</a:t>
            </a:r>
            <a:endParaRPr lang="zh-CN" altLang="en-US" sz="1282" dirty="0"/>
          </a:p>
        </p:txBody>
      </p:sp>
      <p:sp>
        <p:nvSpPr>
          <p:cNvPr id="3" name="圆柱体 2">
            <a:extLst>
              <a:ext uri="{FF2B5EF4-FFF2-40B4-BE49-F238E27FC236}">
                <a16:creationId xmlns:a16="http://schemas.microsoft.com/office/drawing/2014/main" id="{71509081-DA48-4B17-A946-46026546A5AC}"/>
              </a:ext>
            </a:extLst>
          </p:cNvPr>
          <p:cNvSpPr/>
          <p:nvPr/>
        </p:nvSpPr>
        <p:spPr>
          <a:xfrm>
            <a:off x="14170760" y="15095090"/>
            <a:ext cx="2140025" cy="1522713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921" b="1" dirty="0"/>
              <a:t>CMS Database</a:t>
            </a:r>
          </a:p>
          <a:p>
            <a:pPr algn="ctr"/>
            <a:r>
              <a:rPr lang="en-GB" sz="1070" dirty="0"/>
              <a:t>[Component: Java]</a:t>
            </a:r>
          </a:p>
          <a:p>
            <a:pPr algn="ctr"/>
            <a:r>
              <a:rPr lang="en-US" sz="1070" dirty="0"/>
              <a:t>Stores user information, repository name and GitHub URLs</a:t>
            </a:r>
            <a:endParaRPr lang="en-GB" sz="1070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3518122F-6E47-4FB6-93D6-28C7197C7A00}"/>
              </a:ext>
            </a:extLst>
          </p:cNvPr>
          <p:cNvSpPr/>
          <p:nvPr/>
        </p:nvSpPr>
        <p:spPr>
          <a:xfrm>
            <a:off x="18306397" y="13050113"/>
            <a:ext cx="2356178" cy="1046942"/>
          </a:xfrm>
          <a:prstGeom prst="roundRect">
            <a:avLst/>
          </a:prstGeom>
          <a:solidFill>
            <a:srgbClr val="648ACE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2" b="1" dirty="0"/>
              <a:t>API Application</a:t>
            </a:r>
          </a:p>
          <a:p>
            <a:pPr algn="ctr"/>
            <a:r>
              <a:rPr lang="en-US" altLang="zh-CN" sz="1002" dirty="0"/>
              <a:t>[Component: Spring Boot]</a:t>
            </a:r>
          </a:p>
          <a:p>
            <a:pPr algn="ctr"/>
            <a:r>
              <a:rPr lang="en-US" altLang="zh-CN" sz="1198" dirty="0"/>
              <a:t>Contains GHAM library and provides backend API</a:t>
            </a:r>
            <a:endParaRPr lang="zh-CN" altLang="en-US" sz="1198" dirty="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B43B710D-CB7E-48AD-B1D9-482D9BB99D0E}"/>
              </a:ext>
            </a:extLst>
          </p:cNvPr>
          <p:cNvSpPr/>
          <p:nvPr/>
        </p:nvSpPr>
        <p:spPr>
          <a:xfrm>
            <a:off x="21736514" y="13050119"/>
            <a:ext cx="2356178" cy="1046942"/>
          </a:xfrm>
          <a:prstGeom prst="roundRect">
            <a:avLst/>
          </a:prstGeom>
          <a:solidFill>
            <a:srgbClr val="648ACE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2" b="1" dirty="0"/>
              <a:t>Single-Page Application</a:t>
            </a:r>
          </a:p>
          <a:p>
            <a:pPr algn="ctr"/>
            <a:r>
              <a:rPr lang="en-US" altLang="zh-CN" sz="1002" dirty="0"/>
              <a:t>[Component: Vue.js]</a:t>
            </a:r>
          </a:p>
          <a:p>
            <a:pPr algn="ctr"/>
            <a:r>
              <a:rPr lang="en-US" altLang="zh-CN" sz="1198" dirty="0">
                <a:solidFill>
                  <a:srgbClr val="FFFFFF"/>
                </a:solidFill>
              </a:rPr>
              <a:t>Provides frontend </a:t>
            </a:r>
            <a:r>
              <a:rPr lang="en-GB" altLang="zh-CN" sz="1198" dirty="0">
                <a:solidFill>
                  <a:srgbClr val="FFFFFF"/>
                </a:solidFill>
              </a:rPr>
              <a:t>visualisation</a:t>
            </a:r>
            <a:r>
              <a:rPr lang="en-US" altLang="zh-CN" sz="1198" dirty="0">
                <a:solidFill>
                  <a:srgbClr val="FFFFFF"/>
                </a:solidFill>
              </a:rPr>
              <a:t> to users via their web browser</a:t>
            </a:r>
            <a:endParaRPr lang="zh-CN" altLang="en-US" sz="1198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B1646D35-6E7E-46EA-9975-CDDFAA99D495}"/>
              </a:ext>
            </a:extLst>
          </p:cNvPr>
          <p:cNvSpPr/>
          <p:nvPr/>
        </p:nvSpPr>
        <p:spPr>
          <a:xfrm>
            <a:off x="21758367" y="15332976"/>
            <a:ext cx="2356178" cy="1046942"/>
          </a:xfrm>
          <a:prstGeom prst="roundRect">
            <a:avLst/>
          </a:prstGeom>
          <a:solidFill>
            <a:srgbClr val="648ACE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2" b="1" dirty="0"/>
              <a:t>Web Frame</a:t>
            </a:r>
          </a:p>
          <a:p>
            <a:pPr algn="ctr"/>
            <a:r>
              <a:rPr lang="en-US" altLang="zh-CN" sz="1002" dirty="0"/>
              <a:t>[Component: Element UI]</a:t>
            </a:r>
          </a:p>
          <a:p>
            <a:pPr algn="ctr"/>
            <a:r>
              <a:rPr lang="en-US" altLang="zh-CN" sz="1198" dirty="0"/>
              <a:t>Provides static structure of the website</a:t>
            </a:r>
            <a:endParaRPr lang="zh-CN" altLang="en-US" sz="1198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3020539A-086D-45B7-91CE-3602BD983EC4}"/>
              </a:ext>
            </a:extLst>
          </p:cNvPr>
          <p:cNvSpPr/>
          <p:nvPr/>
        </p:nvSpPr>
        <p:spPr>
          <a:xfrm>
            <a:off x="24548097" y="18059364"/>
            <a:ext cx="2356178" cy="1046942"/>
          </a:xfrm>
          <a:prstGeom prst="roundRect">
            <a:avLst/>
          </a:prstGeom>
          <a:solidFill>
            <a:srgbClr val="648ACE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2" b="1" dirty="0"/>
              <a:t>Resolution Adaptation</a:t>
            </a:r>
          </a:p>
          <a:p>
            <a:pPr algn="ctr"/>
            <a:r>
              <a:rPr lang="en-US" altLang="zh-CN" sz="1002" dirty="0"/>
              <a:t>[Component: px2rem]</a:t>
            </a:r>
          </a:p>
          <a:p>
            <a:pPr algn="ctr"/>
            <a:r>
              <a:rPr lang="en-US" altLang="zh-CN" sz="1198" dirty="0"/>
              <a:t>Adapts web components for different screen resolutions</a:t>
            </a:r>
            <a:endParaRPr lang="zh-CN" altLang="en-US" sz="1198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1951EB2B-D6FA-42F3-93F8-A8FB78E0FFB7}"/>
              </a:ext>
            </a:extLst>
          </p:cNvPr>
          <p:cNvSpPr/>
          <p:nvPr/>
        </p:nvSpPr>
        <p:spPr>
          <a:xfrm>
            <a:off x="21773056" y="18059364"/>
            <a:ext cx="2356178" cy="1046942"/>
          </a:xfrm>
          <a:prstGeom prst="roundRect">
            <a:avLst/>
          </a:prstGeom>
          <a:solidFill>
            <a:srgbClr val="648ACE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2" b="1" dirty="0"/>
              <a:t>Chart Diagram</a:t>
            </a:r>
          </a:p>
          <a:p>
            <a:pPr algn="ctr"/>
            <a:r>
              <a:rPr lang="en-US" altLang="zh-CN" sz="1002" dirty="0"/>
              <a:t>[Component: Apache ECharts]</a:t>
            </a:r>
          </a:p>
          <a:p>
            <a:pPr algn="ctr"/>
            <a:r>
              <a:rPr lang="en-US" altLang="zh-CN" sz="1198" dirty="0"/>
              <a:t>Visualizes metrics with chart diagrams</a:t>
            </a:r>
            <a:endParaRPr lang="zh-CN" altLang="en-US" sz="1198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8EFE6E23-08FD-4DEC-9B77-1DE9C9D73FDE}"/>
              </a:ext>
            </a:extLst>
          </p:cNvPr>
          <p:cNvSpPr/>
          <p:nvPr/>
        </p:nvSpPr>
        <p:spPr>
          <a:xfrm>
            <a:off x="18998015" y="18059364"/>
            <a:ext cx="2356178" cy="1046942"/>
          </a:xfrm>
          <a:prstGeom prst="roundRect">
            <a:avLst/>
          </a:prstGeom>
          <a:solidFill>
            <a:srgbClr val="648ACE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2" b="1" dirty="0"/>
              <a:t>Route Mapping</a:t>
            </a:r>
          </a:p>
          <a:p>
            <a:pPr algn="ctr"/>
            <a:r>
              <a:rPr lang="en-US" altLang="zh-CN" sz="1002" dirty="0"/>
              <a:t>[Component: Vue Router]</a:t>
            </a:r>
          </a:p>
          <a:p>
            <a:pPr algn="ctr"/>
            <a:r>
              <a:rPr lang="en-US" altLang="zh-CN" sz="1198" dirty="0"/>
              <a:t>Maps to different web pages</a:t>
            </a:r>
            <a:endParaRPr lang="zh-CN" altLang="en-US" sz="1198" dirty="0"/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F7C552E9-64AD-41ED-82BE-2F99EE8EF015}"/>
              </a:ext>
            </a:extLst>
          </p:cNvPr>
          <p:cNvSpPr/>
          <p:nvPr/>
        </p:nvSpPr>
        <p:spPr>
          <a:xfrm>
            <a:off x="18313561" y="15332976"/>
            <a:ext cx="2356178" cy="1046942"/>
          </a:xfrm>
          <a:prstGeom prst="roundRect">
            <a:avLst/>
          </a:prstGeom>
          <a:solidFill>
            <a:srgbClr val="648ACE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2" b="1" dirty="0"/>
              <a:t>Rest API</a:t>
            </a:r>
          </a:p>
          <a:p>
            <a:pPr algn="ctr"/>
            <a:r>
              <a:rPr lang="en-US" altLang="zh-CN" sz="1002" dirty="0"/>
              <a:t>[Component: Axios]</a:t>
            </a:r>
          </a:p>
          <a:p>
            <a:pPr algn="ctr"/>
            <a:r>
              <a:rPr lang="en-US" altLang="zh-CN" sz="1198" dirty="0"/>
              <a:t>Get metrics data from library</a:t>
            </a:r>
            <a:endParaRPr lang="zh-CN" altLang="en-US" sz="1198" dirty="0"/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9CA4DBB4-155E-4916-9788-991B08168BE0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22914603" y="14097061"/>
            <a:ext cx="21853" cy="123591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F2D75689-0E4E-4E50-A764-7A4F59F72614}"/>
              </a:ext>
            </a:extLst>
          </p:cNvPr>
          <p:cNvCxnSpPr>
            <a:cxnSpLocks/>
          </p:cNvCxnSpPr>
          <p:nvPr/>
        </p:nvCxnSpPr>
        <p:spPr>
          <a:xfrm>
            <a:off x="22956669" y="16568579"/>
            <a:ext cx="252" cy="135002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>
            <a:extLst>
              <a:ext uri="{FF2B5EF4-FFF2-40B4-BE49-F238E27FC236}">
                <a16:creationId xmlns:a16="http://schemas.microsoft.com/office/drawing/2014/main" id="{5CDF5BBF-A058-451B-8B6E-369A90D94E80}"/>
              </a:ext>
            </a:extLst>
          </p:cNvPr>
          <p:cNvSpPr/>
          <p:nvPr/>
        </p:nvSpPr>
        <p:spPr>
          <a:xfrm>
            <a:off x="22186342" y="16970121"/>
            <a:ext cx="1485960" cy="4153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98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Contains</a:t>
            </a:r>
            <a:endParaRPr lang="zh-CN" altLang="en-US" sz="1098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C965CCCB-5176-4EFE-B44B-757614790AAB}"/>
              </a:ext>
            </a:extLst>
          </p:cNvPr>
          <p:cNvSpPr/>
          <p:nvPr/>
        </p:nvSpPr>
        <p:spPr>
          <a:xfrm>
            <a:off x="18748670" y="14547329"/>
            <a:ext cx="1485960" cy="4153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98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Make API calls </a:t>
            </a:r>
            <a:endParaRPr lang="zh-CN" altLang="en-US" sz="1098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666EDFF6-113F-45D7-BED5-5FDAC5CD7232}"/>
              </a:ext>
            </a:extLst>
          </p:cNvPr>
          <p:cNvSpPr/>
          <p:nvPr/>
        </p:nvSpPr>
        <p:spPr>
          <a:xfrm>
            <a:off x="22206220" y="14471051"/>
            <a:ext cx="1485960" cy="4153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98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Contains</a:t>
            </a:r>
            <a:endParaRPr lang="zh-CN" altLang="en-US" sz="1098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574ADE70-9F88-442C-BEB2-2F5D89FEF76F}"/>
              </a:ext>
            </a:extLst>
          </p:cNvPr>
          <p:cNvSpPr/>
          <p:nvPr/>
        </p:nvSpPr>
        <p:spPr>
          <a:xfrm>
            <a:off x="20774139" y="16967002"/>
            <a:ext cx="1485960" cy="4153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98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Uses</a:t>
            </a:r>
            <a:endParaRPr lang="zh-CN" altLang="en-US" sz="1098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74802E03-18F2-4C8D-A94C-792C9291EF63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>
            <a:off x="22936456" y="16379920"/>
            <a:ext cx="2789730" cy="16794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 65">
            <a:extLst>
              <a:ext uri="{FF2B5EF4-FFF2-40B4-BE49-F238E27FC236}">
                <a16:creationId xmlns:a16="http://schemas.microsoft.com/office/drawing/2014/main" id="{BBE348C7-0AA1-4E41-A9EC-41F596D98742}"/>
              </a:ext>
            </a:extLst>
          </p:cNvPr>
          <p:cNvSpPr/>
          <p:nvPr/>
        </p:nvSpPr>
        <p:spPr>
          <a:xfrm>
            <a:off x="23588341" y="17004803"/>
            <a:ext cx="1485960" cy="4153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98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Uses</a:t>
            </a:r>
            <a:endParaRPr lang="zh-CN" altLang="en-US" sz="1098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5455510C-C1FC-4342-8309-466F9947D45A}"/>
              </a:ext>
            </a:extLst>
          </p:cNvPr>
          <p:cNvCxnSpPr>
            <a:stCxn id="7" idx="1"/>
            <a:endCxn id="22" idx="3"/>
          </p:cNvCxnSpPr>
          <p:nvPr/>
        </p:nvCxnSpPr>
        <p:spPr>
          <a:xfrm flipH="1">
            <a:off x="20669738" y="15856447"/>
            <a:ext cx="1088629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>
            <a:extLst>
              <a:ext uri="{FF2B5EF4-FFF2-40B4-BE49-F238E27FC236}">
                <a16:creationId xmlns:a16="http://schemas.microsoft.com/office/drawing/2014/main" id="{04C1A1D2-DC68-44DD-B315-F441C3F10C2C}"/>
              </a:ext>
            </a:extLst>
          </p:cNvPr>
          <p:cNvSpPr/>
          <p:nvPr/>
        </p:nvSpPr>
        <p:spPr>
          <a:xfrm>
            <a:off x="21008049" y="15748322"/>
            <a:ext cx="491383" cy="2162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98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Uses</a:t>
            </a:r>
            <a:endParaRPr lang="zh-CN" altLang="en-US" sz="1098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37BA59C0-32EA-49A0-A45E-EEFA2E57C188}"/>
              </a:ext>
            </a:extLst>
          </p:cNvPr>
          <p:cNvCxnSpPr>
            <a:cxnSpLocks/>
            <a:stCxn id="4" idx="1"/>
            <a:endCxn id="2" idx="3"/>
          </p:cNvCxnSpPr>
          <p:nvPr/>
        </p:nvCxnSpPr>
        <p:spPr>
          <a:xfrm flipH="1" flipV="1">
            <a:off x="16512636" y="13573584"/>
            <a:ext cx="1793764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 78">
            <a:extLst>
              <a:ext uri="{FF2B5EF4-FFF2-40B4-BE49-F238E27FC236}">
                <a16:creationId xmlns:a16="http://schemas.microsoft.com/office/drawing/2014/main" id="{1A2373EB-C599-4A2B-83D6-B64F13813B00}"/>
              </a:ext>
            </a:extLst>
          </p:cNvPr>
          <p:cNvSpPr/>
          <p:nvPr/>
        </p:nvSpPr>
        <p:spPr>
          <a:xfrm>
            <a:off x="17206626" y="13474184"/>
            <a:ext cx="759898" cy="1987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98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Contains</a:t>
            </a:r>
            <a:endParaRPr lang="zh-CN" altLang="en-US" sz="1098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CF382050-5846-47F5-A26F-540F5A9CE36F}"/>
              </a:ext>
            </a:extLst>
          </p:cNvPr>
          <p:cNvCxnSpPr>
            <a:cxnSpLocks/>
            <a:stCxn id="22" idx="1"/>
            <a:endCxn id="3" idx="4"/>
          </p:cNvCxnSpPr>
          <p:nvPr/>
        </p:nvCxnSpPr>
        <p:spPr>
          <a:xfrm flipH="1">
            <a:off x="16310785" y="15856447"/>
            <a:ext cx="2002776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矩形 81">
            <a:extLst>
              <a:ext uri="{FF2B5EF4-FFF2-40B4-BE49-F238E27FC236}">
                <a16:creationId xmlns:a16="http://schemas.microsoft.com/office/drawing/2014/main" id="{06BE74E1-C60F-475B-8BC0-37659BBF9F4B}"/>
              </a:ext>
            </a:extLst>
          </p:cNvPr>
          <p:cNvSpPr/>
          <p:nvPr/>
        </p:nvSpPr>
        <p:spPr>
          <a:xfrm>
            <a:off x="17256355" y="15540648"/>
            <a:ext cx="697206" cy="6315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98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Make HTTP requests</a:t>
            </a:r>
          </a:p>
          <a:p>
            <a:pPr algn="ctr"/>
            <a:r>
              <a:rPr lang="en-US" altLang="zh-CN" sz="1098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[JDBC]</a:t>
            </a:r>
            <a:endParaRPr lang="zh-CN" altLang="en-US" sz="1098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90" name="图片 89" descr="图片包含 徽标&#10;&#10;描述已自动生成">
            <a:extLst>
              <a:ext uri="{FF2B5EF4-FFF2-40B4-BE49-F238E27FC236}">
                <a16:creationId xmlns:a16="http://schemas.microsoft.com/office/drawing/2014/main" id="{01F26451-D93C-4E3C-97A8-4F9544128B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6891" y="17715962"/>
            <a:ext cx="1151238" cy="259718"/>
          </a:xfrm>
          <a:prstGeom prst="rect">
            <a:avLst/>
          </a:prstGeom>
        </p:spPr>
      </p:pic>
      <p:pic>
        <p:nvPicPr>
          <p:cNvPr id="91" name="图形 90">
            <a:extLst>
              <a:ext uri="{FF2B5EF4-FFF2-40B4-BE49-F238E27FC236}">
                <a16:creationId xmlns:a16="http://schemas.microsoft.com/office/drawing/2014/main" id="{11B6E660-C338-492B-BFBD-0AE9E989F8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066891" y="14962687"/>
            <a:ext cx="1151238" cy="297708"/>
          </a:xfrm>
          <a:prstGeom prst="rect">
            <a:avLst/>
          </a:prstGeom>
        </p:spPr>
      </p:pic>
      <p:pic>
        <p:nvPicPr>
          <p:cNvPr id="92" name="图片 91" descr="徽标&#10;&#10;描述已自动生成">
            <a:extLst>
              <a:ext uri="{FF2B5EF4-FFF2-40B4-BE49-F238E27FC236}">
                <a16:creationId xmlns:a16="http://schemas.microsoft.com/office/drawing/2014/main" id="{5DF3D968-D50D-44C1-A9C3-7310CA35A4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65342" y="17702830"/>
            <a:ext cx="299637" cy="297708"/>
          </a:xfrm>
          <a:prstGeom prst="rect">
            <a:avLst/>
          </a:prstGeom>
        </p:spPr>
      </p:pic>
      <p:pic>
        <p:nvPicPr>
          <p:cNvPr id="93" name="图片 92" descr="徽标&#10;&#10;描述已自动生成">
            <a:extLst>
              <a:ext uri="{FF2B5EF4-FFF2-40B4-BE49-F238E27FC236}">
                <a16:creationId xmlns:a16="http://schemas.microsoft.com/office/drawing/2014/main" id="{3D59D80B-BF58-4CD3-9B39-FC530C84D41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5138" y="12684072"/>
            <a:ext cx="299637" cy="297708"/>
          </a:xfrm>
          <a:prstGeom prst="rect">
            <a:avLst/>
          </a:prstGeom>
        </p:spPr>
      </p:pic>
      <p:pic>
        <p:nvPicPr>
          <p:cNvPr id="95" name="图形 94">
            <a:extLst>
              <a:ext uri="{FF2B5EF4-FFF2-40B4-BE49-F238E27FC236}">
                <a16:creationId xmlns:a16="http://schemas.microsoft.com/office/drawing/2014/main" id="{B652DCC6-3FCD-4C28-94E8-2630F8C18A2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9521407" y="12708018"/>
            <a:ext cx="1141167" cy="292839"/>
          </a:xfrm>
          <a:prstGeom prst="rect">
            <a:avLst/>
          </a:prstGeom>
        </p:spPr>
      </p:pic>
      <p:sp>
        <p:nvSpPr>
          <p:cNvPr id="96" name="矩形 95">
            <a:extLst>
              <a:ext uri="{FF2B5EF4-FFF2-40B4-BE49-F238E27FC236}">
                <a16:creationId xmlns:a16="http://schemas.microsoft.com/office/drawing/2014/main" id="{48F8C177-0617-4769-B676-5FFC126B8033}"/>
              </a:ext>
            </a:extLst>
          </p:cNvPr>
          <p:cNvSpPr/>
          <p:nvPr/>
        </p:nvSpPr>
        <p:spPr>
          <a:xfrm>
            <a:off x="16964053" y="11026248"/>
            <a:ext cx="10451704" cy="8320372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CB23C34A-210B-425E-8F2D-A1F4A5AF9279}"/>
              </a:ext>
            </a:extLst>
          </p:cNvPr>
          <p:cNvSpPr txBox="1"/>
          <p:nvPr/>
        </p:nvSpPr>
        <p:spPr>
          <a:xfrm>
            <a:off x="17094529" y="18842801"/>
            <a:ext cx="2002778" cy="369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Web Application</a:t>
            </a:r>
            <a:endParaRPr lang="en-GB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1" name="矩形: 圆角 100">
            <a:extLst>
              <a:ext uri="{FF2B5EF4-FFF2-40B4-BE49-F238E27FC236}">
                <a16:creationId xmlns:a16="http://schemas.microsoft.com/office/drawing/2014/main" id="{05312385-5586-417F-947D-74C03843675A}"/>
              </a:ext>
            </a:extLst>
          </p:cNvPr>
          <p:cNvSpPr/>
          <p:nvPr/>
        </p:nvSpPr>
        <p:spPr>
          <a:xfrm>
            <a:off x="20911281" y="8473212"/>
            <a:ext cx="2557246" cy="1270388"/>
          </a:xfrm>
          <a:prstGeom prst="roundRect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708" b="1" dirty="0"/>
              <a:t>Web Server</a:t>
            </a:r>
          </a:p>
          <a:p>
            <a:pPr algn="ctr"/>
            <a:r>
              <a:rPr lang="en-US" altLang="zh-CN" sz="1070" dirty="0"/>
              <a:t>[Component: AWS Amplify]</a:t>
            </a:r>
          </a:p>
          <a:p>
            <a:pPr algn="ctr"/>
            <a:r>
              <a:rPr lang="en-US" altLang="zh-CN" sz="1282" dirty="0"/>
              <a:t>Connects between backend and frontend</a:t>
            </a:r>
            <a:endParaRPr lang="zh-CN" altLang="en-US" sz="1282" dirty="0"/>
          </a:p>
        </p:txBody>
      </p: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53B2CE87-6574-488D-9642-CC1E5A9676EA}"/>
              </a:ext>
            </a:extLst>
          </p:cNvPr>
          <p:cNvCxnSpPr>
            <a:cxnSpLocks/>
            <a:stCxn id="101" idx="2"/>
            <a:endCxn id="96" idx="0"/>
          </p:cNvCxnSpPr>
          <p:nvPr/>
        </p:nvCxnSpPr>
        <p:spPr>
          <a:xfrm>
            <a:off x="22189904" y="9743600"/>
            <a:ext cx="1" cy="1282648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矩形 102">
            <a:extLst>
              <a:ext uri="{FF2B5EF4-FFF2-40B4-BE49-F238E27FC236}">
                <a16:creationId xmlns:a16="http://schemas.microsoft.com/office/drawing/2014/main" id="{6AADAED0-2A11-4820-9AF1-B3C11B054508}"/>
              </a:ext>
            </a:extLst>
          </p:cNvPr>
          <p:cNvSpPr/>
          <p:nvPr/>
        </p:nvSpPr>
        <p:spPr>
          <a:xfrm>
            <a:off x="21275377" y="9995752"/>
            <a:ext cx="1829055" cy="5234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76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Automatically deploys</a:t>
            </a:r>
            <a:endParaRPr lang="zh-CN" altLang="en-US" sz="1176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42" name="图片 141" descr="形状, 徽标&#10;&#10;描述已自动生成">
            <a:extLst>
              <a:ext uri="{FF2B5EF4-FFF2-40B4-BE49-F238E27FC236}">
                <a16:creationId xmlns:a16="http://schemas.microsoft.com/office/drawing/2014/main" id="{9377E8A5-6832-4739-AAE9-C3B8A96A5C2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6288" y="11635552"/>
            <a:ext cx="929569" cy="587151"/>
          </a:xfrm>
          <a:prstGeom prst="rect">
            <a:avLst/>
          </a:prstGeom>
        </p:spPr>
      </p:pic>
      <p:sp>
        <p:nvSpPr>
          <p:cNvPr id="107" name="矩形: 圆角 106">
            <a:extLst>
              <a:ext uri="{FF2B5EF4-FFF2-40B4-BE49-F238E27FC236}">
                <a16:creationId xmlns:a16="http://schemas.microsoft.com/office/drawing/2014/main" id="{02CCDC38-9DCC-430A-889B-F4E66F459B70}"/>
              </a:ext>
            </a:extLst>
          </p:cNvPr>
          <p:cNvSpPr/>
          <p:nvPr/>
        </p:nvSpPr>
        <p:spPr>
          <a:xfrm>
            <a:off x="27909145" y="12167014"/>
            <a:ext cx="2356178" cy="1046942"/>
          </a:xfrm>
          <a:prstGeom prst="roundRect">
            <a:avLst/>
          </a:prstGeom>
          <a:solidFill>
            <a:srgbClr val="648ACE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2" b="1" dirty="0"/>
              <a:t>Authentication </a:t>
            </a:r>
          </a:p>
          <a:p>
            <a:pPr algn="ctr"/>
            <a:r>
              <a:rPr lang="en-US" altLang="zh-CN" sz="1002" dirty="0"/>
              <a:t>[Component: Azure AD]</a:t>
            </a:r>
          </a:p>
          <a:p>
            <a:pPr algn="ctr"/>
            <a:r>
              <a:rPr lang="en-US" altLang="zh-CN" sz="1198" dirty="0">
                <a:solidFill>
                  <a:srgbClr val="FFFFFF"/>
                </a:solidFill>
              </a:rPr>
              <a:t>Authenticate users by requesting Azure account login</a:t>
            </a:r>
            <a:endParaRPr lang="zh-CN" altLang="en-US" sz="1198" dirty="0"/>
          </a:p>
        </p:txBody>
      </p:sp>
      <p:sp>
        <p:nvSpPr>
          <p:cNvPr id="108" name="矩形: 圆角 107">
            <a:extLst>
              <a:ext uri="{FF2B5EF4-FFF2-40B4-BE49-F238E27FC236}">
                <a16:creationId xmlns:a16="http://schemas.microsoft.com/office/drawing/2014/main" id="{5BD508E9-CA33-42F4-BE48-759075BEACA0}"/>
              </a:ext>
            </a:extLst>
          </p:cNvPr>
          <p:cNvSpPr/>
          <p:nvPr/>
        </p:nvSpPr>
        <p:spPr>
          <a:xfrm>
            <a:off x="31270193" y="13903669"/>
            <a:ext cx="1440000" cy="523471"/>
          </a:xfrm>
          <a:prstGeom prst="roundRect">
            <a:avLst/>
          </a:prstGeom>
          <a:solidFill>
            <a:srgbClr val="648ACE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2" b="1" dirty="0"/>
              <a:t>List tab</a:t>
            </a:r>
            <a:endParaRPr lang="zh-CN" altLang="en-US" sz="1198" dirty="0"/>
          </a:p>
        </p:txBody>
      </p:sp>
      <p:sp>
        <p:nvSpPr>
          <p:cNvPr id="113" name="矩形: 圆角 112">
            <a:extLst>
              <a:ext uri="{FF2B5EF4-FFF2-40B4-BE49-F238E27FC236}">
                <a16:creationId xmlns:a16="http://schemas.microsoft.com/office/drawing/2014/main" id="{4889E53B-0858-4DC9-BBAF-FB0E47F10741}"/>
              </a:ext>
            </a:extLst>
          </p:cNvPr>
          <p:cNvSpPr/>
          <p:nvPr/>
        </p:nvSpPr>
        <p:spPr>
          <a:xfrm>
            <a:off x="31270193" y="13166201"/>
            <a:ext cx="1440000" cy="523471"/>
          </a:xfrm>
          <a:prstGeom prst="roundRect">
            <a:avLst/>
          </a:prstGeom>
          <a:solidFill>
            <a:srgbClr val="648ACE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2" b="1" dirty="0"/>
              <a:t>Delete tab</a:t>
            </a:r>
            <a:endParaRPr lang="zh-CN" altLang="en-US" sz="1198" dirty="0"/>
          </a:p>
        </p:txBody>
      </p:sp>
      <p:sp>
        <p:nvSpPr>
          <p:cNvPr id="114" name="矩形: 圆角 113">
            <a:extLst>
              <a:ext uri="{FF2B5EF4-FFF2-40B4-BE49-F238E27FC236}">
                <a16:creationId xmlns:a16="http://schemas.microsoft.com/office/drawing/2014/main" id="{0EEBE128-44D0-4920-9531-75E3C4D892EF}"/>
              </a:ext>
            </a:extLst>
          </p:cNvPr>
          <p:cNvSpPr/>
          <p:nvPr/>
        </p:nvSpPr>
        <p:spPr>
          <a:xfrm>
            <a:off x="31270193" y="12428742"/>
            <a:ext cx="1440000" cy="523471"/>
          </a:xfrm>
          <a:prstGeom prst="roundRect">
            <a:avLst/>
          </a:prstGeom>
          <a:solidFill>
            <a:srgbClr val="648ACE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2" b="1" dirty="0"/>
              <a:t>Update tab</a:t>
            </a:r>
            <a:endParaRPr lang="zh-CN" altLang="en-US" sz="1198" dirty="0"/>
          </a:p>
        </p:txBody>
      </p:sp>
      <p:sp>
        <p:nvSpPr>
          <p:cNvPr id="115" name="矩形: 圆角 114">
            <a:extLst>
              <a:ext uri="{FF2B5EF4-FFF2-40B4-BE49-F238E27FC236}">
                <a16:creationId xmlns:a16="http://schemas.microsoft.com/office/drawing/2014/main" id="{2B7B3442-C026-4BAD-92F0-4525BC44CEFD}"/>
              </a:ext>
            </a:extLst>
          </p:cNvPr>
          <p:cNvSpPr/>
          <p:nvPr/>
        </p:nvSpPr>
        <p:spPr>
          <a:xfrm>
            <a:off x="31270193" y="10953019"/>
            <a:ext cx="1440000" cy="523471"/>
          </a:xfrm>
          <a:prstGeom prst="roundRect">
            <a:avLst/>
          </a:prstGeom>
          <a:solidFill>
            <a:srgbClr val="648ACE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2" b="1" dirty="0"/>
              <a:t>Send message</a:t>
            </a:r>
            <a:endParaRPr lang="zh-CN" altLang="en-US" sz="1198" dirty="0"/>
          </a:p>
        </p:txBody>
      </p:sp>
      <p:sp>
        <p:nvSpPr>
          <p:cNvPr id="116" name="矩形: 圆角 115">
            <a:extLst>
              <a:ext uri="{FF2B5EF4-FFF2-40B4-BE49-F238E27FC236}">
                <a16:creationId xmlns:a16="http://schemas.microsoft.com/office/drawing/2014/main" id="{5D01AAEC-8E58-49A2-802C-455E54620E82}"/>
              </a:ext>
            </a:extLst>
          </p:cNvPr>
          <p:cNvSpPr/>
          <p:nvPr/>
        </p:nvSpPr>
        <p:spPr>
          <a:xfrm>
            <a:off x="31270193" y="11691283"/>
            <a:ext cx="1440000" cy="523471"/>
          </a:xfrm>
          <a:prstGeom prst="roundRect">
            <a:avLst/>
          </a:prstGeom>
          <a:solidFill>
            <a:srgbClr val="648ACE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2" b="1" dirty="0"/>
              <a:t>Create tab</a:t>
            </a:r>
            <a:endParaRPr lang="zh-CN" altLang="en-US" sz="1198" dirty="0"/>
          </a:p>
        </p:txBody>
      </p:sp>
      <p:cxnSp>
        <p:nvCxnSpPr>
          <p:cNvPr id="124" name="直接箭头连接符 123">
            <a:extLst>
              <a:ext uri="{FF2B5EF4-FFF2-40B4-BE49-F238E27FC236}">
                <a16:creationId xmlns:a16="http://schemas.microsoft.com/office/drawing/2014/main" id="{9992C0DF-94C4-45BB-B614-C669DA213EF9}"/>
              </a:ext>
            </a:extLst>
          </p:cNvPr>
          <p:cNvCxnSpPr>
            <a:cxnSpLocks/>
            <a:stCxn id="107" idx="3"/>
            <a:endCxn id="114" idx="1"/>
          </p:cNvCxnSpPr>
          <p:nvPr/>
        </p:nvCxnSpPr>
        <p:spPr>
          <a:xfrm flipV="1">
            <a:off x="30265323" y="12690478"/>
            <a:ext cx="1004870" cy="7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080811DD-F002-48D7-8564-05BD9897C358}"/>
              </a:ext>
            </a:extLst>
          </p:cNvPr>
          <p:cNvCxnSpPr>
            <a:cxnSpLocks/>
            <a:stCxn id="107" idx="3"/>
            <a:endCxn id="113" idx="1"/>
          </p:cNvCxnSpPr>
          <p:nvPr/>
        </p:nvCxnSpPr>
        <p:spPr>
          <a:xfrm>
            <a:off x="30265323" y="12690485"/>
            <a:ext cx="1004870" cy="73745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箭头连接符 129">
            <a:extLst>
              <a:ext uri="{FF2B5EF4-FFF2-40B4-BE49-F238E27FC236}">
                <a16:creationId xmlns:a16="http://schemas.microsoft.com/office/drawing/2014/main" id="{6D5A4916-C3C8-4E01-B517-A37AE1B7C630}"/>
              </a:ext>
            </a:extLst>
          </p:cNvPr>
          <p:cNvCxnSpPr>
            <a:cxnSpLocks/>
            <a:stCxn id="107" idx="3"/>
            <a:endCxn id="108" idx="1"/>
          </p:cNvCxnSpPr>
          <p:nvPr/>
        </p:nvCxnSpPr>
        <p:spPr>
          <a:xfrm>
            <a:off x="30265323" y="12690485"/>
            <a:ext cx="1004870" cy="147492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箭头连接符 132">
            <a:extLst>
              <a:ext uri="{FF2B5EF4-FFF2-40B4-BE49-F238E27FC236}">
                <a16:creationId xmlns:a16="http://schemas.microsoft.com/office/drawing/2014/main" id="{E7AC7C22-F52F-41CA-857F-8E30FAAD2295}"/>
              </a:ext>
            </a:extLst>
          </p:cNvPr>
          <p:cNvCxnSpPr>
            <a:cxnSpLocks/>
            <a:stCxn id="107" idx="3"/>
            <a:endCxn id="116" idx="1"/>
          </p:cNvCxnSpPr>
          <p:nvPr/>
        </p:nvCxnSpPr>
        <p:spPr>
          <a:xfrm flipV="1">
            <a:off x="30265323" y="11953019"/>
            <a:ext cx="1004870" cy="73746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箭头连接符 136">
            <a:extLst>
              <a:ext uri="{FF2B5EF4-FFF2-40B4-BE49-F238E27FC236}">
                <a16:creationId xmlns:a16="http://schemas.microsoft.com/office/drawing/2014/main" id="{D51A1C09-EF05-42F9-A0E7-F1E9FA1BB6E6}"/>
              </a:ext>
            </a:extLst>
          </p:cNvPr>
          <p:cNvCxnSpPr>
            <a:cxnSpLocks/>
            <a:stCxn id="107" idx="3"/>
            <a:endCxn id="115" idx="1"/>
          </p:cNvCxnSpPr>
          <p:nvPr/>
        </p:nvCxnSpPr>
        <p:spPr>
          <a:xfrm flipV="1">
            <a:off x="30265323" y="11214755"/>
            <a:ext cx="1004870" cy="147573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矩形 139">
            <a:extLst>
              <a:ext uri="{FF2B5EF4-FFF2-40B4-BE49-F238E27FC236}">
                <a16:creationId xmlns:a16="http://schemas.microsoft.com/office/drawing/2014/main" id="{09D921CB-87B0-4B6F-AD7A-C897A1D519CF}"/>
              </a:ext>
            </a:extLst>
          </p:cNvPr>
          <p:cNvSpPr/>
          <p:nvPr/>
        </p:nvSpPr>
        <p:spPr>
          <a:xfrm>
            <a:off x="27669057" y="8473212"/>
            <a:ext cx="5273024" cy="8320372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5" name="文本框 144">
            <a:extLst>
              <a:ext uri="{FF2B5EF4-FFF2-40B4-BE49-F238E27FC236}">
                <a16:creationId xmlns:a16="http://schemas.microsoft.com/office/drawing/2014/main" id="{FF8873FC-5B32-4689-9037-6664BE3A5474}"/>
              </a:ext>
            </a:extLst>
          </p:cNvPr>
          <p:cNvSpPr txBox="1"/>
          <p:nvPr/>
        </p:nvSpPr>
        <p:spPr>
          <a:xfrm>
            <a:off x="27729983" y="8587386"/>
            <a:ext cx="2329280" cy="369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Controller</a:t>
            </a:r>
            <a:endParaRPr lang="en-GB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907F2A1F-B647-4AAB-BE09-588A878DD397}"/>
              </a:ext>
            </a:extLst>
          </p:cNvPr>
          <p:cNvSpPr/>
          <p:nvPr/>
        </p:nvSpPr>
        <p:spPr>
          <a:xfrm>
            <a:off x="28986700" y="18076232"/>
            <a:ext cx="2557246" cy="1270388"/>
          </a:xfrm>
          <a:prstGeom prst="roundRect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708" b="1" dirty="0"/>
              <a:t>Microsoft Graph API</a:t>
            </a:r>
          </a:p>
          <a:p>
            <a:pPr algn="ctr"/>
            <a:r>
              <a:rPr lang="en-US" altLang="zh-CN" sz="1282" dirty="0"/>
              <a:t>Integrates and provides functions with Microsoft Teams</a:t>
            </a:r>
            <a:endParaRPr lang="zh-CN" altLang="en-US" sz="1282" dirty="0"/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EE876CFE-2F07-4129-ABE6-9A6736A5D628}"/>
              </a:ext>
            </a:extLst>
          </p:cNvPr>
          <p:cNvCxnSpPr>
            <a:cxnSpLocks/>
            <a:stCxn id="140" idx="2"/>
            <a:endCxn id="57" idx="0"/>
          </p:cNvCxnSpPr>
          <p:nvPr/>
        </p:nvCxnSpPr>
        <p:spPr>
          <a:xfrm flipH="1">
            <a:off x="30265323" y="16793584"/>
            <a:ext cx="40246" cy="1282648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 60">
            <a:extLst>
              <a:ext uri="{FF2B5EF4-FFF2-40B4-BE49-F238E27FC236}">
                <a16:creationId xmlns:a16="http://schemas.microsoft.com/office/drawing/2014/main" id="{1881B927-588B-4F11-9529-2A0E8ADD65BA}"/>
              </a:ext>
            </a:extLst>
          </p:cNvPr>
          <p:cNvSpPr/>
          <p:nvPr/>
        </p:nvSpPr>
        <p:spPr>
          <a:xfrm>
            <a:off x="29391041" y="17241299"/>
            <a:ext cx="1829055" cy="4102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76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Uses</a:t>
            </a:r>
            <a:endParaRPr lang="zh-CN" altLang="en-US" sz="1176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365FE182-BE24-4A05-81D0-0403910E5C87}"/>
              </a:ext>
            </a:extLst>
          </p:cNvPr>
          <p:cNvSpPr/>
          <p:nvPr/>
        </p:nvSpPr>
        <p:spPr>
          <a:xfrm>
            <a:off x="21736514" y="11495635"/>
            <a:ext cx="2356178" cy="849935"/>
          </a:xfrm>
          <a:prstGeom prst="roundRect">
            <a:avLst/>
          </a:prstGeom>
          <a:solidFill>
            <a:srgbClr val="648ACE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2" b="1" dirty="0"/>
              <a:t>Access Control</a:t>
            </a:r>
          </a:p>
          <a:p>
            <a:pPr algn="ctr"/>
            <a:r>
              <a:rPr lang="en-US" altLang="zh-CN" sz="1002" dirty="0"/>
              <a:t>[Component: </a:t>
            </a:r>
            <a:r>
              <a:rPr lang="en-US" altLang="zh-CN" sz="1000" dirty="0"/>
              <a:t>AWS Amplify</a:t>
            </a:r>
            <a:r>
              <a:rPr lang="en-US" altLang="zh-CN" sz="1002" dirty="0"/>
              <a:t>]</a:t>
            </a:r>
          </a:p>
          <a:p>
            <a:pPr algn="ctr"/>
            <a:r>
              <a:rPr lang="en-US" altLang="zh-CN" sz="1198" dirty="0">
                <a:solidFill>
                  <a:srgbClr val="FFFFFF"/>
                </a:solidFill>
              </a:rPr>
              <a:t>Check if users have access to the web content</a:t>
            </a:r>
            <a:endParaRPr lang="zh-CN" altLang="en-US" sz="1198" dirty="0"/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7976A7F7-D022-48B9-ACCC-C2DAE806470B}"/>
              </a:ext>
            </a:extLst>
          </p:cNvPr>
          <p:cNvCxnSpPr>
            <a:cxnSpLocks/>
            <a:stCxn id="54" idx="2"/>
            <a:endCxn id="5" idx="0"/>
          </p:cNvCxnSpPr>
          <p:nvPr/>
        </p:nvCxnSpPr>
        <p:spPr>
          <a:xfrm>
            <a:off x="22914603" y="12345570"/>
            <a:ext cx="0" cy="70454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5768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230</TotalTime>
  <Words>418</Words>
  <Application>Microsoft Office PowerPoint</Application>
  <PresentationFormat>自定义</PresentationFormat>
  <Paragraphs>114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Zhiyu Cai</dc:creator>
  <cp:lastModifiedBy>Zhiyu Cai</cp:lastModifiedBy>
  <cp:revision>17</cp:revision>
  <dcterms:created xsi:type="dcterms:W3CDTF">2021-08-13T08:06:22Z</dcterms:created>
  <dcterms:modified xsi:type="dcterms:W3CDTF">2021-08-15T15:51:46Z</dcterms:modified>
</cp:coreProperties>
</file>