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03" r:id="rId6"/>
    <p:sldId id="302" r:id="rId7"/>
    <p:sldId id="306" r:id="rId8"/>
    <p:sldId id="304" r:id="rId9"/>
    <p:sldId id="305" r:id="rId10"/>
    <p:sldId id="311" r:id="rId11"/>
    <p:sldId id="308" r:id="rId12"/>
    <p:sldId id="316" r:id="rId13"/>
    <p:sldId id="317" r:id="rId14"/>
    <p:sldId id="310" r:id="rId15"/>
    <p:sldId id="260" r:id="rId16"/>
    <p:sldId id="261" r:id="rId17"/>
    <p:sldId id="262" r:id="rId18"/>
    <p:sldId id="264" r:id="rId19"/>
    <p:sldId id="265" r:id="rId20"/>
    <p:sldId id="266" r:id="rId21"/>
    <p:sldId id="301" r:id="rId22"/>
    <p:sldId id="268" r:id="rId23"/>
    <p:sldId id="269" r:id="rId24"/>
    <p:sldId id="270" r:id="rId25"/>
    <p:sldId id="291" r:id="rId26"/>
    <p:sldId id="292" r:id="rId27"/>
    <p:sldId id="271" r:id="rId28"/>
    <p:sldId id="272" r:id="rId29"/>
    <p:sldId id="289" r:id="rId30"/>
    <p:sldId id="273" r:id="rId31"/>
    <p:sldId id="294" r:id="rId32"/>
    <p:sldId id="295" r:id="rId33"/>
    <p:sldId id="296" r:id="rId34"/>
    <p:sldId id="286" r:id="rId35"/>
    <p:sldId id="298" r:id="rId36"/>
    <p:sldId id="282" r:id="rId37"/>
    <p:sldId id="297" r:id="rId38"/>
    <p:sldId id="276" r:id="rId39"/>
    <p:sldId id="299" r:id="rId40"/>
    <p:sldId id="309" r:id="rId41"/>
    <p:sldId id="312" r:id="rId42"/>
    <p:sldId id="314" r:id="rId43"/>
    <p:sldId id="313" r:id="rId44"/>
    <p:sldId id="300" r:id="rId45"/>
    <p:sldId id="31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 autoAdjust="0"/>
    <p:restoredTop sz="94660"/>
  </p:normalViewPr>
  <p:slideViewPr>
    <p:cSldViewPr>
      <p:cViewPr varScale="1">
        <p:scale>
          <a:sx n="81" d="100"/>
          <a:sy n="81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AAAA-145E-48A8-A533-CE5A31C93A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75BCC-BF3F-4B13-AAEC-F108503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tcompactor.com/" TargetMode="External"/><Relationship Id="rId2" Type="http://schemas.openxmlformats.org/officeDocument/2006/relationships/hyperlink" Target="https://quillbot.com/summar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tools4noobs.com/summarize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-4763"/>
            <a:ext cx="7772400" cy="1528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Document Summarization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Text Summarization using Deep Learning | by Priya Dwivedi | Towards Data 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362200"/>
            <a:ext cx="58293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Cohesion and Coherence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74569"/>
            <a:ext cx="8267700" cy="56197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9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Coherence and Cohesion -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8949"/>
            <a:ext cx="6572250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1080277"/>
            <a:ext cx="63912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811879"/>
            <a:ext cx="6391275" cy="11957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2504472"/>
            <a:ext cx="4114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 coherent but cohesive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710945"/>
            <a:ext cx="42767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Coherent and cohesive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3772" y="4479418"/>
            <a:ext cx="48958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 coherent but cohesive</a:t>
            </a:r>
            <a:endParaRPr lang="en-US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1143000"/>
          </a:xfrm>
        </p:spPr>
        <p:txBody>
          <a:bodyPr>
            <a:normAutofit/>
          </a:bodyPr>
          <a:lstStyle/>
          <a:p>
            <a:r>
              <a:rPr lang="en-US" sz="2000" b="1" cap="all" dirty="0"/>
              <a:t>TAACO: </a:t>
            </a:r>
            <a:r>
              <a:rPr lang="en-US" sz="2000" u="sng" cap="all" dirty="0" smtClean="0"/>
              <a:t>Tool </a:t>
            </a:r>
            <a:r>
              <a:rPr lang="en-US" sz="2000" u="sng" cap="all" dirty="0"/>
              <a:t>for the Automatic analysis of Cohesion</a:t>
            </a:r>
            <a:r>
              <a:rPr lang="en-US" sz="2000" b="1" cap="all" dirty="0"/>
              <a:t/>
            </a:r>
            <a:br>
              <a:rPr lang="en-US" sz="2000" b="1" cap="all" dirty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97767" y="4736068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https://www.linguisticanalysistools.org/taaco.html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https://soletlab.asu.edu/taaco/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8695"/>
            <a:ext cx="7924800" cy="297850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06" y="670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83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Some Indices </a:t>
            </a:r>
            <a:r>
              <a:rPr lang="en-US" sz="2400" b="1" dirty="0"/>
              <a:t>reported by </a:t>
            </a:r>
            <a:r>
              <a:rPr lang="en-US" sz="2400" b="1" dirty="0" smtClean="0"/>
              <a:t>TAACO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001000" cy="5167312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0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dirty="0"/>
              <a:t>Automated text summarization approaches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81950" cy="457200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9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/>
              <a:t>Genres of a summary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/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88243"/>
            <a:ext cx="8056562" cy="5289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Genres of a </a:t>
            </a:r>
            <a:r>
              <a:rPr lang="en-US" sz="2400" b="1" dirty="0" smtClean="0"/>
              <a:t>summary (contd.)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81913" cy="5218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467600" cy="639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u="sng" dirty="0"/>
              <a:t>Stages of summarization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225" y="1524000"/>
            <a:ext cx="833437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/>
              <a:t>extractive </a:t>
            </a:r>
            <a:r>
              <a:rPr lang="en-US" sz="2400" b="1" u="sng" dirty="0" smtClean="0"/>
              <a:t>summarization</a:t>
            </a:r>
            <a:endParaRPr lang="en-US" sz="2400" u="sng" dirty="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-68263"/>
            <a:ext cx="685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685800"/>
            <a:ext cx="7467600" cy="1481138"/>
          </a:xfrm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325"/>
            <a:ext cx="7467600" cy="411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>abstractive </a:t>
            </a:r>
            <a:r>
              <a:rPr lang="en-US" sz="2400" b="1" u="sng" dirty="0"/>
              <a:t>summarization </a:t>
            </a:r>
            <a:endParaRPr lang="en-US" sz="2400" dirty="0"/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3124200"/>
            <a:ext cx="795337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09625"/>
            <a:ext cx="8296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Document Summarization</a:t>
            </a:r>
            <a:endParaRPr lang="en-US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Take an information </a:t>
            </a:r>
            <a:r>
              <a:rPr lang="en-US" b="1" dirty="0" smtClean="0"/>
              <a:t>source,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6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extract content from </a:t>
            </a:r>
            <a:r>
              <a:rPr lang="en-US" b="1" dirty="0"/>
              <a:t>it, </a:t>
            </a:r>
            <a:endParaRPr lang="en-US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6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i="1" dirty="0" smtClean="0"/>
              <a:t>and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present </a:t>
            </a:r>
            <a:r>
              <a:rPr lang="en-US" b="1" dirty="0"/>
              <a:t>the most </a:t>
            </a:r>
            <a:r>
              <a:rPr lang="en-US" b="1" dirty="0" smtClean="0"/>
              <a:t>important content </a:t>
            </a:r>
            <a:r>
              <a:rPr lang="en-US" b="1" dirty="0"/>
              <a:t>to the </a:t>
            </a:r>
            <a:r>
              <a:rPr lang="en-US" b="1" dirty="0" smtClean="0"/>
              <a:t>user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 	in </a:t>
            </a:r>
            <a:r>
              <a:rPr lang="en-US" b="1" dirty="0"/>
              <a:t>a condensed form, </a:t>
            </a:r>
            <a:endParaRPr lang="en-US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1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	in </a:t>
            </a:r>
            <a:r>
              <a:rPr lang="en-US" b="1" dirty="0"/>
              <a:t>a manner </a:t>
            </a:r>
            <a:r>
              <a:rPr lang="en-US" b="1" dirty="0" smtClean="0"/>
              <a:t>sensitive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	to </a:t>
            </a:r>
            <a:r>
              <a:rPr lang="en-US" b="1" dirty="0"/>
              <a:t>the user’s </a:t>
            </a:r>
            <a:r>
              <a:rPr lang="en-US" b="1" i="1" dirty="0" smtClean="0"/>
              <a:t>or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 smtClean="0"/>
              <a:t>		application’s </a:t>
            </a:r>
            <a:r>
              <a:rPr lang="en-US" b="1" dirty="0"/>
              <a:t>needs.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97" y="550068"/>
            <a:ext cx="80010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>ABSTRACTIVE SUMMARIZATION: analysis phase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84238"/>
            <a:ext cx="7467600" cy="5405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96238" cy="56356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ABSTRACTIVE SUMMARIZATION</a:t>
            </a:r>
            <a:endParaRPr lang="en-US" sz="24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0020"/>
            <a:ext cx="81486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6" y="205991"/>
            <a:ext cx="7799387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 smtClean="0"/>
              <a:t>Features </a:t>
            </a:r>
            <a:r>
              <a:rPr lang="en-US" sz="2400" b="1" u="sng" dirty="0"/>
              <a:t>for extractive text </a:t>
            </a:r>
            <a:r>
              <a:rPr lang="en-US" sz="2400" b="1" u="sng" dirty="0" smtClean="0"/>
              <a:t>summarization</a:t>
            </a:r>
            <a:endParaRPr lang="en-US" sz="2400" dirty="0"/>
          </a:p>
        </p:txBody>
      </p:sp>
      <p:pic>
        <p:nvPicPr>
          <p:cNvPr id="19459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199" y="990600"/>
            <a:ext cx="7633493" cy="5562600"/>
          </a:xfrm>
        </p:spPr>
      </p:pic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76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/>
              <a:t>Features for extractive text </a:t>
            </a:r>
            <a:r>
              <a:rPr lang="en-US" sz="2400" b="1" u="sng" dirty="0" smtClean="0"/>
              <a:t>summarization</a:t>
            </a:r>
            <a:endParaRPr lang="en-US" sz="2400" b="1" u="sng" dirty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13" y="914400"/>
            <a:ext cx="8153400" cy="5473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b="1" u="sng" dirty="0"/>
              <a:t>Features for extractive text summarization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79248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Machine learning approach</a:t>
            </a:r>
            <a:r>
              <a:rPr lang="ro-RO" sz="2600" b="1" u="sng" dirty="0"/>
              <a:t> </a:t>
            </a:r>
            <a:endParaRPr lang="en-US" sz="2600" b="1" u="sng" dirty="0"/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95400"/>
            <a:ext cx="769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69850"/>
            <a:ext cx="8001000" cy="636588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Machine learning approach</a:t>
            </a:r>
            <a:r>
              <a:rPr lang="ro-RO" sz="2600" b="1" u="sng" dirty="0" smtClean="0"/>
              <a:t>   </a:t>
            </a:r>
            <a:endParaRPr lang="en-US" sz="2600" b="1" u="sng" dirty="0"/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8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06438"/>
            <a:ext cx="8220075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88"/>
            <a:ext cx="80010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I. Graph-based </a:t>
            </a:r>
            <a:r>
              <a:rPr lang="en-US" sz="2000" b="1" dirty="0"/>
              <a:t>Ranking Algorithms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          for </a:t>
            </a:r>
            <a:r>
              <a:rPr lang="en-US" sz="2000" b="1" dirty="0"/>
              <a:t>Sentence </a:t>
            </a:r>
            <a:r>
              <a:rPr lang="en-US" sz="2000" b="1" dirty="0" smtClean="0"/>
              <a:t>Extraction</a:t>
            </a:r>
            <a:r>
              <a:rPr lang="en-US" sz="2000" b="1" i="1" dirty="0" smtClean="0"/>
              <a:t>,   </a:t>
            </a:r>
            <a:r>
              <a:rPr lang="en-US" sz="1800" b="1" dirty="0" err="1" smtClean="0"/>
              <a:t>Rada</a:t>
            </a:r>
            <a:r>
              <a:rPr lang="en-US" sz="1800" b="1" dirty="0" smtClean="0"/>
              <a:t> </a:t>
            </a:r>
            <a:r>
              <a:rPr lang="en-US" sz="1800" b="1" dirty="0" err="1"/>
              <a:t>Mihalcea</a:t>
            </a:r>
            <a:r>
              <a:rPr lang="en-US" sz="2000" b="1" dirty="0"/>
              <a:t>, </a:t>
            </a:r>
            <a:r>
              <a:rPr lang="en-US" sz="2000" b="1" dirty="0" smtClean="0"/>
              <a:t>2004</a:t>
            </a:r>
            <a:endParaRPr lang="en-US" sz="2000" b="1" u="sng" dirty="0"/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2296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138"/>
            <a:ext cx="8610600" cy="409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>Graph-based Ranking </a:t>
            </a:r>
            <a:r>
              <a:rPr lang="en-US" sz="2400" b="1" u="sng" dirty="0"/>
              <a:t>model</a:t>
            </a:r>
            <a:endParaRPr lang="en-US" sz="2100" u="sng" dirty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0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812800"/>
            <a:ext cx="7620000" cy="5661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74613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Graph-based </a:t>
            </a:r>
            <a:r>
              <a:rPr lang="en-US" sz="2400" b="1" u="sng" dirty="0" smtClean="0"/>
              <a:t>Ranking Algorithm</a:t>
            </a:r>
            <a:endParaRPr lang="en-US" sz="2400" dirty="0"/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-1588"/>
            <a:ext cx="631825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792163"/>
            <a:ext cx="8245475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u="sng" dirty="0" smtClean="0"/>
              <a:t>Summary</a:t>
            </a:r>
            <a:endParaRPr lang="en-US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835025"/>
            <a:ext cx="8662987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b="1" u="sng" dirty="0"/>
              <a:t>Sentence extraction with </a:t>
            </a:r>
            <a:r>
              <a:rPr lang="en-US" sz="2000" b="1" u="sng" dirty="0" err="1" smtClean="0"/>
              <a:t>TextRank</a:t>
            </a:r>
            <a:endParaRPr lang="en-US" sz="2400" b="1" u="sng" dirty="0"/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7772400" cy="5559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225"/>
            <a:ext cx="80772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677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351838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1819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/>
              <a:t>II Summarization by clustering </a:t>
            </a:r>
            <a:r>
              <a:rPr lang="en-US" sz="2000" b="1" dirty="0" smtClean="0"/>
              <a:t>– 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single </a:t>
            </a:r>
            <a:r>
              <a:rPr lang="en-US" sz="2000" b="1" dirty="0"/>
              <a:t>document </a:t>
            </a:r>
            <a:r>
              <a:rPr lang="en-US" sz="2000" b="1" dirty="0" smtClean="0"/>
              <a:t>summarization</a:t>
            </a:r>
            <a:endParaRPr lang="en-US" sz="2000" b="1" u="sng" dirty="0"/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1447800"/>
            <a:ext cx="82296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305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2705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Clustering - Similarity measures</a:t>
            </a:r>
            <a:endParaRPr lang="en-US" sz="2400" b="1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93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066800"/>
            <a:ext cx="7467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8172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11" y="136525"/>
            <a:ext cx="7391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b="1" u="sng" dirty="0" smtClean="0"/>
              <a:t>SSC- applied to Text1</a:t>
            </a:r>
            <a:endParaRPr lang="en-US" sz="2600" u="sng" dirty="0"/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3810" y="1143000"/>
            <a:ext cx="7855789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87" y="-56072"/>
            <a:ext cx="7467600" cy="4111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Text1-Results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7" y="355090"/>
            <a:ext cx="7620000" cy="6232616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7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6213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/>
              <a:t>Automatic summarization</a:t>
            </a:r>
            <a:r>
              <a:rPr lang="en-US" sz="2800" u="sng" dirty="0"/>
              <a:t> </a:t>
            </a:r>
            <a:endParaRPr lang="en-US" sz="2800" b="1" u="sng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813" y="1143000"/>
            <a:ext cx="7848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by which a computer program creates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a </a:t>
            </a:r>
            <a:r>
              <a:rPr lang="en-US" dirty="0"/>
              <a:t>shortened version of text.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Three </a:t>
            </a:r>
            <a:r>
              <a:rPr lang="en-US" dirty="0"/>
              <a:t>important aspects characterize research on </a:t>
            </a:r>
            <a:r>
              <a:rPr lang="en-US" b="1" dirty="0"/>
              <a:t>automatic summarization</a:t>
            </a:r>
            <a:r>
              <a:rPr lang="en-US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600" dirty="0"/>
          </a:p>
          <a:p>
            <a:pPr lvl="1">
              <a:defRPr/>
            </a:pPr>
            <a:r>
              <a:rPr lang="en-US" dirty="0"/>
              <a:t>Summaries may be produced from a single document or multiple documents</a:t>
            </a:r>
            <a:r>
              <a:rPr lang="en-US" dirty="0" smtClean="0"/>
              <a:t>;</a:t>
            </a:r>
          </a:p>
          <a:p>
            <a:pPr lvl="1">
              <a:defRPr/>
            </a:pPr>
            <a:endParaRPr lang="en-US" sz="600" dirty="0"/>
          </a:p>
          <a:p>
            <a:pPr lvl="1">
              <a:defRPr/>
            </a:pPr>
            <a:r>
              <a:rPr lang="en-US" dirty="0"/>
              <a:t>Summaries should preserve important information</a:t>
            </a:r>
            <a:r>
              <a:rPr lang="en-US" dirty="0" smtClean="0"/>
              <a:t>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sz="600" dirty="0"/>
          </a:p>
          <a:p>
            <a:pPr lvl="1">
              <a:defRPr/>
            </a:pPr>
            <a:r>
              <a:rPr lang="en-US" dirty="0"/>
              <a:t>Summaries should be </a:t>
            </a:r>
            <a:r>
              <a:rPr lang="en-US" dirty="0" smtClean="0"/>
              <a:t>short and </a:t>
            </a:r>
            <a:r>
              <a:rPr lang="en-US" dirty="0" smtClean="0">
                <a:solidFill>
                  <a:srgbClr val="C00000"/>
                </a:solidFill>
              </a:rPr>
              <a:t>coherent.</a:t>
            </a: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Online summarizers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quillbot.com/summarize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https://www.textcompactor.com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https://www.tools4noobs.com/summarize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256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BERTSUM    -  Extractive summarization using BERT-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76962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990600"/>
            <a:ext cx="8172450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67283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BERTSUM 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BERTSUM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4794"/>
            <a:ext cx="459105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84596"/>
            <a:ext cx="4171950" cy="275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" y="4038600"/>
            <a:ext cx="7834313" cy="20574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21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BERTSum</a:t>
            </a:r>
            <a:r>
              <a:rPr lang="en-US" dirty="0" smtClean="0"/>
              <a:t> -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305799" cy="54102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6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Methods for evaluating text summarization</a:t>
            </a:r>
            <a:r>
              <a:rPr lang="en-US" sz="24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" y="685800"/>
            <a:ext cx="8038381" cy="58674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2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1" y="990600"/>
            <a:ext cx="8469313" cy="3048000"/>
          </a:xfrm>
          <a:prstGeom prst="rect">
            <a:avLst/>
          </a:prstGeom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71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69440" cy="838200"/>
          </a:xfrm>
        </p:spPr>
        <p:txBody>
          <a:bodyPr>
            <a:noAutofit/>
          </a:bodyPr>
          <a:lstStyle/>
          <a:p>
            <a:r>
              <a:rPr lang="en-US" sz="2000" b="1" dirty="0"/>
              <a:t>Two main components are important in content writing</a:t>
            </a:r>
            <a:r>
              <a:rPr lang="en-US" sz="2000" b="1" dirty="0" smtClean="0"/>
              <a:t>: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coherence </a:t>
            </a:r>
            <a:r>
              <a:rPr lang="en-US" sz="2400" b="1" dirty="0">
                <a:solidFill>
                  <a:srgbClr val="C00000"/>
                </a:solidFill>
              </a:rPr>
              <a:t>and cohesion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1371600"/>
            <a:ext cx="8534400" cy="42672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6989542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99" y="3352800"/>
            <a:ext cx="6989542" cy="3276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8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962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Examples of </a:t>
            </a:r>
            <a:r>
              <a:rPr lang="en-US" b="1" dirty="0" smtClean="0"/>
              <a:t>cohesion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842634" cy="4800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869"/>
            <a:ext cx="7467600" cy="751131"/>
          </a:xfrm>
        </p:spPr>
        <p:txBody>
          <a:bodyPr/>
          <a:lstStyle/>
          <a:p>
            <a:r>
              <a:rPr lang="en-US" b="1" dirty="0"/>
              <a:t>Examples of cohesion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305800" cy="544619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99BFDBAD9584D8E1926E736913189" ma:contentTypeVersion="4" ma:contentTypeDescription="Create a new document." ma:contentTypeScope="" ma:versionID="570a8f8d5f753244e7da2d57e5dc0b86">
  <xsd:schema xmlns:xsd="http://www.w3.org/2001/XMLSchema" xmlns:xs="http://www.w3.org/2001/XMLSchema" xmlns:p="http://schemas.microsoft.com/office/2006/metadata/properties" xmlns:ns2="f4fdd299-17ff-45b6-8540-950981ae683f" targetNamespace="http://schemas.microsoft.com/office/2006/metadata/properties" ma:root="true" ma:fieldsID="aad83e914d038abb7df2eaa7666d9210" ns2:_="">
    <xsd:import namespace="f4fdd299-17ff-45b6-8540-950981ae68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dd299-17ff-45b6-8540-950981ae6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03B9E-B396-4AFD-82C2-84827FF91EE3}"/>
</file>

<file path=customXml/itemProps2.xml><?xml version="1.0" encoding="utf-8"?>
<ds:datastoreItem xmlns:ds="http://schemas.openxmlformats.org/officeDocument/2006/customXml" ds:itemID="{B46103B3-01FC-4B00-9F22-578BE39047D7}"/>
</file>

<file path=customXml/itemProps3.xml><?xml version="1.0" encoding="utf-8"?>
<ds:datastoreItem xmlns:ds="http://schemas.openxmlformats.org/officeDocument/2006/customXml" ds:itemID="{8CE22591-4E9A-4C0F-8843-8B66ED33A9E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6425</TotalTime>
  <Words>233</Words>
  <Application>Microsoft Office PowerPoint</Application>
  <PresentationFormat>On-screen Show (4:3)</PresentationFormat>
  <Paragraphs>72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Schoolbook</vt:lpstr>
      <vt:lpstr>Wingdings</vt:lpstr>
      <vt:lpstr>Wingdings 2</vt:lpstr>
      <vt:lpstr>Oriel</vt:lpstr>
      <vt:lpstr>Document Summarization</vt:lpstr>
      <vt:lpstr>Document Summarization</vt:lpstr>
      <vt:lpstr>Summary</vt:lpstr>
      <vt:lpstr>Automatic summarization </vt:lpstr>
      <vt:lpstr>Two main components are important in content writing:  coherence and cohesion</vt:lpstr>
      <vt:lpstr>PowerPoint Presentation</vt:lpstr>
      <vt:lpstr>PowerPoint Presentation</vt:lpstr>
      <vt:lpstr>Examples of cohesion</vt:lpstr>
      <vt:lpstr>Examples of cohesion</vt:lpstr>
      <vt:lpstr>Cohesion and Coherence</vt:lpstr>
      <vt:lpstr>Coherence and Cohesion - examples</vt:lpstr>
      <vt:lpstr>TAACO: Tool for the Automatic analysis of Cohesion </vt:lpstr>
      <vt:lpstr>Some Indices reported by TAACO</vt:lpstr>
      <vt:lpstr>Automated text summarization approaches </vt:lpstr>
      <vt:lpstr>Genres of a summary </vt:lpstr>
      <vt:lpstr>Genres of a summary (contd.) </vt:lpstr>
      <vt:lpstr>Stages of summarization </vt:lpstr>
      <vt:lpstr>extractive summarization</vt:lpstr>
      <vt:lpstr>abstractive summarization </vt:lpstr>
      <vt:lpstr>ABSTRACTIVE SUMMARIZATION: analysis phase </vt:lpstr>
      <vt:lpstr>ABSTRACTIVE SUMMARIZATION</vt:lpstr>
      <vt:lpstr>             Features for extractive text summarization</vt:lpstr>
      <vt:lpstr>Features for extractive text summarization</vt:lpstr>
      <vt:lpstr>Features for extractive text summarization</vt:lpstr>
      <vt:lpstr>Machine learning approach </vt:lpstr>
      <vt:lpstr>Machine learning approach   </vt:lpstr>
      <vt:lpstr>       I. Graph-based Ranking Algorithms             for Sentence Extraction,   Rada Mihalcea, 2004</vt:lpstr>
      <vt:lpstr>Graph-based Ranking model</vt:lpstr>
      <vt:lpstr>Graph-based Ranking Algorithm</vt:lpstr>
      <vt:lpstr>Sentence extraction with TextRank</vt:lpstr>
      <vt:lpstr>PowerPoint Presentation</vt:lpstr>
      <vt:lpstr>PowerPoint Presentation</vt:lpstr>
      <vt:lpstr>PowerPoint Presentation</vt:lpstr>
      <vt:lpstr>II Summarization by clustering –                                          single document summarization</vt:lpstr>
      <vt:lpstr>PowerPoint Presentation</vt:lpstr>
      <vt:lpstr>Clustering - Similarity measures</vt:lpstr>
      <vt:lpstr>PowerPoint Presentation</vt:lpstr>
      <vt:lpstr>SSC- applied to Text1</vt:lpstr>
      <vt:lpstr>Text1-Results</vt:lpstr>
      <vt:lpstr>Online summarizers</vt:lpstr>
      <vt:lpstr>BERTSUM    -  Extractive summarization using BERT-</vt:lpstr>
      <vt:lpstr>BERTSUM</vt:lpstr>
      <vt:lpstr>BERTSum - description</vt:lpstr>
      <vt:lpstr>Methods for evaluating text summarization 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224</cp:revision>
  <dcterms:created xsi:type="dcterms:W3CDTF">2018-02-26T18:52:17Z</dcterms:created>
  <dcterms:modified xsi:type="dcterms:W3CDTF">2025-03-16T19:19:18Z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0x010100BE999BFDBAD9584D8E1926E736913189</vt:lpwstr>
  </property>
</Properties>
</file>