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sldIdLst>
    <p:sldId id="256" r:id="rId5"/>
    <p:sldId id="257" r:id="rId6"/>
    <p:sldId id="317" r:id="rId7"/>
    <p:sldId id="258" r:id="rId8"/>
    <p:sldId id="259" r:id="rId9"/>
    <p:sldId id="314" r:id="rId10"/>
    <p:sldId id="315" r:id="rId11"/>
    <p:sldId id="305" r:id="rId12"/>
    <p:sldId id="260" r:id="rId13"/>
    <p:sldId id="261" r:id="rId14"/>
    <p:sldId id="311" r:id="rId15"/>
    <p:sldId id="262" r:id="rId16"/>
    <p:sldId id="300" r:id="rId17"/>
    <p:sldId id="268" r:id="rId18"/>
    <p:sldId id="316" r:id="rId19"/>
    <p:sldId id="306" r:id="rId20"/>
    <p:sldId id="271" r:id="rId21"/>
    <p:sldId id="338" r:id="rId22"/>
    <p:sldId id="323" r:id="rId23"/>
    <p:sldId id="324" r:id="rId24"/>
    <p:sldId id="329" r:id="rId25"/>
    <p:sldId id="330" r:id="rId26"/>
    <p:sldId id="331" r:id="rId27"/>
    <p:sldId id="332" r:id="rId28"/>
    <p:sldId id="333" r:id="rId29"/>
    <p:sldId id="347" r:id="rId30"/>
    <p:sldId id="318" r:id="rId31"/>
    <p:sldId id="325" r:id="rId32"/>
    <p:sldId id="326" r:id="rId33"/>
    <p:sldId id="335" r:id="rId34"/>
    <p:sldId id="327" r:id="rId35"/>
    <p:sldId id="328" r:id="rId36"/>
    <p:sldId id="334" r:id="rId37"/>
    <p:sldId id="336" r:id="rId38"/>
    <p:sldId id="341" r:id="rId39"/>
    <p:sldId id="342" r:id="rId40"/>
    <p:sldId id="272" r:id="rId41"/>
    <p:sldId id="319" r:id="rId42"/>
    <p:sldId id="320" r:id="rId43"/>
    <p:sldId id="322" r:id="rId44"/>
    <p:sldId id="302" r:id="rId45"/>
    <p:sldId id="343" r:id="rId46"/>
    <p:sldId id="345" r:id="rId47"/>
    <p:sldId id="346" r:id="rId48"/>
    <p:sldId id="344" r:id="rId49"/>
    <p:sldId id="321" r:id="rId50"/>
    <p:sldId id="339" r:id="rId51"/>
    <p:sldId id="340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0"/>
  </p:normalViewPr>
  <p:slideViewPr>
    <p:cSldViewPr>
      <p:cViewPr varScale="1">
        <p:scale>
          <a:sx n="74" d="100"/>
          <a:sy n="74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44A6-67BC-41AD-8ACC-9333D09287E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EB13-82CF-42A3-A262-87A36EA1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EB13-82CF-42A3-A262-87A36EA15E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7772400" cy="14478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Sentiment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3600" dirty="0" smtClean="0"/>
              <a:t>Emotion Analysis</a:t>
            </a:r>
            <a:endParaRPr lang="en-US" sz="36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21365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/>
              <a:t>Opinion – formal definition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914400"/>
            <a:ext cx="7848600" cy="5180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334962"/>
          </a:xfrm>
        </p:spPr>
        <p:txBody>
          <a:bodyPr>
            <a:noAutofit/>
          </a:bodyPr>
          <a:lstStyle/>
          <a:p>
            <a:r>
              <a:rPr lang="en-US" sz="2000" b="1" dirty="0"/>
              <a:t>sentiment analysis (opinion </a:t>
            </a:r>
            <a:r>
              <a:rPr lang="en-US" sz="2000" b="1" dirty="0" smtClean="0"/>
              <a:t>mining)</a:t>
            </a: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b="1" dirty="0" smtClean="0"/>
              <a:t>6 </a:t>
            </a:r>
            <a:r>
              <a:rPr lang="en-US" sz="2000" b="1" dirty="0"/>
              <a:t>main tasks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82962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263"/>
            <a:ext cx="7467600" cy="639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u="sng" dirty="0"/>
              <a:t>Example</a:t>
            </a:r>
            <a:r>
              <a:rPr lang="en-US" sz="2400" b="1" dirty="0"/>
              <a:t>: </a:t>
            </a: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219200"/>
            <a:ext cx="80772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63739"/>
            <a:ext cx="7467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Solving Tasks:</a:t>
            </a:r>
            <a:endParaRPr lang="en-US" sz="24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36" y="126310"/>
            <a:ext cx="685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7" y="558990"/>
            <a:ext cx="8128173" cy="329539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86200"/>
            <a:ext cx="8077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8763"/>
            <a:ext cx="7467600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dirty="0"/>
              <a:t>Solving Tasks: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304800"/>
            <a:ext cx="8232775" cy="33528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" y="3810000"/>
            <a:ext cx="72390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2581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8077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8263"/>
            <a:ext cx="8001000" cy="4556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200" b="1" u="sng" dirty="0"/>
              <a:t>Semantic orientation (SO)</a:t>
            </a:r>
            <a:r>
              <a:rPr lang="en-US" sz="2200" u="sng" dirty="0"/>
              <a:t> </a:t>
            </a:r>
            <a:endParaRPr lang="en-US" sz="2200" b="1" u="sng" dirty="0"/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19100" y="609600"/>
            <a:ext cx="8077199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SentiWordNET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5" y="723900"/>
            <a:ext cx="8382000" cy="596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Polarity scores in </a:t>
            </a:r>
            <a:r>
              <a:rPr lang="en-US" sz="2400" b="1" dirty="0" err="1" smtClean="0"/>
              <a:t>RoWordNet</a:t>
            </a:r>
            <a:endParaRPr lang="en-US" sz="2400" b="1" dirty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133600"/>
            <a:ext cx="7543800" cy="3741738"/>
          </a:xfrm>
          <a:noFill/>
        </p:spPr>
      </p:pic>
      <p:pic>
        <p:nvPicPr>
          <p:cNvPr id="36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94" y="835025"/>
            <a:ext cx="2650306" cy="10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13"/>
            <a:ext cx="7467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i="1" u="sng" dirty="0"/>
              <a:t>Sentiment </a:t>
            </a:r>
            <a:r>
              <a:rPr lang="ro-RO" b="1" i="1" u="sng" dirty="0" smtClean="0"/>
              <a:t>analysis</a:t>
            </a:r>
            <a:r>
              <a:rPr lang="en-US" b="1" i="1" u="sng" dirty="0" smtClean="0"/>
              <a:t> (</a:t>
            </a:r>
            <a:r>
              <a:rPr lang="ro-RO" b="1" i="1" u="sng" dirty="0" smtClean="0"/>
              <a:t>opinion mining</a:t>
            </a:r>
            <a:r>
              <a:rPr lang="en-US" b="1" i="1" u="sng" dirty="0" smtClean="0"/>
              <a:t>)</a:t>
            </a:r>
            <a:r>
              <a:rPr lang="ro-RO" dirty="0" smtClean="0"/>
              <a:t> </a:t>
            </a:r>
            <a:endParaRPr lang="en-US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66800"/>
            <a:ext cx="8153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80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63D297"/>
                </a:solidFill>
                <a:latin typeface="Proxima Nova"/>
              </a:rPr>
              <a:t>Romanian Opinion Lexicon</a:t>
            </a:r>
            <a:r>
              <a:rPr dirty="0"/>
              <a:t/>
            </a:r>
            <a:br>
              <a:rPr dirty="0"/>
            </a:br>
            <a:endParaRPr lang="en-US" sz="27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92;p18"/>
          <p:cNvPicPr/>
          <p:nvPr/>
        </p:nvPicPr>
        <p:blipFill>
          <a:blip r:embed="rId2"/>
          <a:stretch/>
        </p:blipFill>
        <p:spPr>
          <a:xfrm>
            <a:off x="195900" y="1295400"/>
            <a:ext cx="4715170" cy="298764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93;p18"/>
          <p:cNvPicPr/>
          <p:nvPr/>
        </p:nvPicPr>
        <p:blipFill>
          <a:blip r:embed="rId3"/>
          <a:stretch/>
        </p:blipFill>
        <p:spPr>
          <a:xfrm>
            <a:off x="5011128" y="609600"/>
            <a:ext cx="3417480" cy="236493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94;p18"/>
          <p:cNvPicPr/>
          <p:nvPr/>
        </p:nvPicPr>
        <p:blipFill>
          <a:blip r:embed="rId4"/>
          <a:stretch/>
        </p:blipFill>
        <p:spPr>
          <a:xfrm>
            <a:off x="4911070" y="3505200"/>
            <a:ext cx="3876636" cy="2895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4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487362"/>
          </a:xfrm>
        </p:spPr>
        <p:txBody>
          <a:bodyPr>
            <a:normAutofit/>
          </a:bodyPr>
          <a:lstStyle/>
          <a:p>
            <a:r>
              <a:rPr lang="ro-RO" sz="2000" b="1" u="sng" dirty="0"/>
              <a:t>Lexicon-based approach for sentiment </a:t>
            </a:r>
            <a:r>
              <a:rPr lang="ro-RO" sz="2000" b="1" u="sng" dirty="0" smtClean="0"/>
              <a:t>classification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807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487362"/>
          </a:xfrm>
        </p:spPr>
        <p:txBody>
          <a:bodyPr>
            <a:normAutofit/>
          </a:bodyPr>
          <a:lstStyle/>
          <a:p>
            <a:r>
              <a:rPr lang="ro-RO" sz="2000" b="1" u="sng" dirty="0"/>
              <a:t>Lexicon-based approach for sentiment </a:t>
            </a:r>
            <a:r>
              <a:rPr lang="ro-RO" sz="2000" b="1" u="sng" dirty="0" smtClean="0"/>
              <a:t>classification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7429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077200" cy="1143000"/>
          </a:xfrm>
        </p:spPr>
        <p:txBody>
          <a:bodyPr>
            <a:normAutofit/>
          </a:bodyPr>
          <a:lstStyle/>
          <a:p>
            <a:r>
              <a:rPr lang="ro-RO" sz="2000" b="1" u="sng" dirty="0"/>
              <a:t>Lexicon-based approach for sentiment classification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800975" cy="42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924800" cy="2286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   </a:t>
            </a:r>
            <a:r>
              <a:rPr lang="en-US" sz="2000" b="1" u="sng" dirty="0" smtClean="0"/>
              <a:t>4 approaches to calculating the polarity score of a text 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81153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 </a:t>
            </a:r>
            <a:r>
              <a:rPr lang="en-US" sz="2000" b="1" u="sng" dirty="0"/>
              <a:t>4 approaches </a:t>
            </a:r>
            <a:r>
              <a:rPr lang="en-US" sz="2000" b="1" u="sng" dirty="0" smtClean="0"/>
              <a:t>to </a:t>
            </a:r>
            <a:r>
              <a:rPr lang="en-US" sz="2000" b="1" u="sng" dirty="0"/>
              <a:t>calculating the polarity score of a text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6" y="990600"/>
            <a:ext cx="7395713" cy="49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8613"/>
            <a:ext cx="7467600" cy="204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42468"/>
            <a:ext cx="6019800" cy="2857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19921"/>
            <a:ext cx="52578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99760"/>
            <a:ext cx="5257800" cy="9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411162"/>
          </a:xfrm>
        </p:spPr>
        <p:txBody>
          <a:bodyPr>
            <a:noAutofit/>
          </a:bodyPr>
          <a:lstStyle/>
          <a:p>
            <a:r>
              <a:rPr lang="en-US" sz="2000" b="1" u="sng" dirty="0"/>
              <a:t>Sentiment Classification Using </a:t>
            </a:r>
            <a:r>
              <a:rPr lang="en-US" sz="2000" b="1" u="sng" dirty="0" smtClean="0"/>
              <a:t>Supervised Learning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382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32961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76200"/>
          </a:xfrm>
        </p:spPr>
        <p:txBody>
          <a:bodyPr>
            <a:noAutofit/>
          </a:bodyPr>
          <a:lstStyle/>
          <a:p>
            <a:pPr lvl="0"/>
            <a:r>
              <a:rPr lang="en-US" sz="2400" b="1" u="sng" dirty="0"/>
              <a:t>features</a:t>
            </a:r>
            <a:r>
              <a:rPr lang="en-US" sz="2400" u="sng" dirty="0"/>
              <a:t> used in classification</a:t>
            </a:r>
            <a:r>
              <a:rPr lang="en-US" sz="2400" u="sng" dirty="0" smtClean="0"/>
              <a:t>: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762000"/>
            <a:ext cx="82010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79533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TF-IDF </a:t>
            </a:r>
            <a:r>
              <a:rPr lang="en-US" sz="2000" b="1" dirty="0"/>
              <a:t>W</a:t>
            </a:r>
            <a:r>
              <a:rPr lang="en-US" sz="2000" b="1" dirty="0" smtClean="0"/>
              <a:t>eighting Scheme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1"/>
            <a:ext cx="7658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features</a:t>
            </a:r>
            <a:r>
              <a:rPr lang="en-US" sz="2400" u="sng" dirty="0"/>
              <a:t> used in classification: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305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sz="2700" b="1" u="sng" dirty="0"/>
              <a:t>features</a:t>
            </a:r>
            <a:r>
              <a:rPr lang="en-US" sz="2700" u="sng" dirty="0"/>
              <a:t> used in </a:t>
            </a:r>
            <a:r>
              <a:rPr lang="en-US" sz="2700" u="sng" dirty="0" smtClean="0"/>
              <a:t>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14400"/>
            <a:ext cx="75438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767"/>
            <a:ext cx="7591425" cy="61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in Sentiment Analysis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367713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Strange and beautiful film.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83732"/>
            <a:ext cx="8305800" cy="39899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6689" y="914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nlp.stanford.edu/sentiment/treebank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This is so bad.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382000" cy="47492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160714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https://nlp.stanford.edu/sentiment/treebank</a:t>
            </a:r>
          </a:p>
        </p:txBody>
      </p:sp>
    </p:spTree>
    <p:extLst>
      <p:ext uri="{BB962C8B-B14F-4D97-AF65-F5344CB8AC3E}">
        <p14:creationId xmlns:p14="http://schemas.microsoft.com/office/powerpoint/2010/main" val="6301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695"/>
            <a:ext cx="8610600" cy="4095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u="sng" dirty="0"/>
              <a:t>Emotion </a:t>
            </a:r>
            <a:r>
              <a:rPr lang="en-US" sz="2000" b="1" u="sng" dirty="0" smtClean="0"/>
              <a:t>analysis - </a:t>
            </a:r>
            <a:r>
              <a:rPr lang="en-US" sz="2000" dirty="0" smtClean="0"/>
              <a:t>purposes</a:t>
            </a:r>
            <a:endParaRPr lang="en-US" sz="2000" u="sng" dirty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0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739916"/>
            <a:ext cx="8229599" cy="573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67600" cy="56356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                     Theory </a:t>
            </a:r>
            <a:r>
              <a:rPr lang="en-US" sz="2000" b="1" dirty="0"/>
              <a:t>of </a:t>
            </a:r>
            <a:r>
              <a:rPr lang="en-US" sz="2000" b="1" dirty="0" smtClean="0"/>
              <a:t>emotion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u="sng" dirty="0" err="1" smtClean="0"/>
              <a:t>Plutchik</a:t>
            </a:r>
            <a:r>
              <a:rPr lang="en-US" sz="2000" b="1" u="sng" dirty="0" smtClean="0"/>
              <a:t>  MODEL – A categorical model 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382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/>
              <a:t>Derived </a:t>
            </a:r>
            <a:r>
              <a:rPr lang="en-US" sz="2700" b="1" dirty="0" smtClean="0"/>
              <a:t>emotions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1"/>
            <a:ext cx="8205787" cy="426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514475"/>
            <a:ext cx="78771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 smtClean="0"/>
              <a:t>levels </a:t>
            </a:r>
            <a:r>
              <a:rPr lang="en-US" sz="2400" b="1" dirty="0"/>
              <a:t>of sentiment </a:t>
            </a:r>
            <a:r>
              <a:rPr lang="en-US" sz="2400" b="1" dirty="0" smtClean="0"/>
              <a:t>analysis</a:t>
            </a:r>
            <a:endParaRPr lang="en-US" sz="2400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10184" y="1143000"/>
            <a:ext cx="7972425" cy="490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u="sng" dirty="0" smtClean="0"/>
              <a:t>Emotion analysis</a:t>
            </a:r>
            <a:endParaRPr lang="en-US" sz="2600" b="1" u="sng" dirty="0"/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7467600" cy="49228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620000" cy="4119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0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GoEmotions</a:t>
            </a:r>
            <a:r>
              <a:rPr lang="en-US" dirty="0" smtClean="0"/>
              <a:t> 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108037"/>
            <a:ext cx="3257550" cy="2400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990600"/>
            <a:ext cx="5410200" cy="308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Font typeface="Noto Sans" panose="020B0502040504020204" pitchFamily="34"/>
              <a:buChar char="-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Contains 58k carefully curated Reddit comments labeled for 27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emotion categories or Neutral.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Font typeface="Noto Sans" panose="020B0502040504020204" pitchFamily="34"/>
              <a:buChar char="-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Emotion categories: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admiration, amusement, anger, annoyance, approval,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caring, confusion, curiosity,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desire, disappointment, disapproval, disgust,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embarrassment, excitement,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fear, gratitude, grief,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joy, love, nervousness, optimism,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pride, realization,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02124"/>
                </a:solidFill>
                <a:latin typeface="Noto Sans" panose="020B0502040504020204" pitchFamily="34"/>
                <a:ea typeface="Calibri" panose="020F0502020204030204" pitchFamily="34" charset="0"/>
                <a:cs typeface="Times New Roman" panose="02020603050405020304" pitchFamily="18" charset="0"/>
              </a:rPr>
              <a:t>relief, remorse, sadness, surprise.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6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60" y="5334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Fine-tuning BERT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for sentiment or emotion classification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4581525" cy="5067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9600" y="1981200"/>
            <a:ext cx="4572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Sentiment </a:t>
            </a: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dirty="0" smtClean="0">
              <a:solidFill>
                <a:srgbClr val="1F2328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positive</a:t>
            </a:r>
            <a:r>
              <a:rPr lang="en-US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negative, neutral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2975358"/>
            <a:ext cx="4572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 classes</a:t>
            </a:r>
            <a:r>
              <a:rPr lang="en-US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dirty="0" smtClean="0">
              <a:solidFill>
                <a:srgbClr val="1F2328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happiness</a:t>
            </a:r>
            <a:r>
              <a:rPr lang="en-US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anger, sadness, </a:t>
            </a:r>
            <a:r>
              <a:rPr lang="en-US" dirty="0" smtClean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fear,…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93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8595" y="310727"/>
            <a:ext cx="4876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4419600"/>
            <a:ext cx="7305675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35" y="1396878"/>
            <a:ext cx="6096000" cy="187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3581400"/>
            <a:ext cx="8305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Tweet </a:t>
            </a:r>
            <a:r>
              <a:rPr lang="en-US" b="1" dirty="0" err="1"/>
              <a:t>EmotionIntensity</a:t>
            </a:r>
            <a:r>
              <a:rPr lang="en-US" b="1" dirty="0"/>
              <a:t> </a:t>
            </a:r>
            <a:r>
              <a:rPr lang="en-US" b="1" dirty="0" smtClean="0"/>
              <a:t>dataset</a:t>
            </a:r>
          </a:p>
          <a:p>
            <a:endParaRPr lang="en-US" sz="200" dirty="0"/>
          </a:p>
          <a:p>
            <a:r>
              <a:rPr lang="en-US" dirty="0"/>
              <a:t>https://saifmohammad.com/WebPages/TweetEmotionIntensity-dataviz.html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890095"/>
            <a:ext cx="29642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 sentiment dataset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13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4584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RED - Romanian Emotions Datasets </a:t>
            </a:r>
            <a:r>
              <a:rPr lang="sv-SE" b="1" dirty="0" smtClean="0"/>
              <a:t>v2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0975" y="914400"/>
            <a:ext cx="8153400" cy="123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1F2328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version of the Romanian Emotions Dataset (RED) containing 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5449 tweets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annotated in a 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multi-label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fashion with the following 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emotions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Furie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 </a:t>
            </a:r>
            <a:r>
              <a:rPr lang="en-US" sz="1600" i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Frică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Joy (</a:t>
            </a:r>
            <a:r>
              <a:rPr lang="en-US" sz="1600" i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Bucurie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Sadness 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Tristețe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 </a:t>
            </a:r>
            <a:r>
              <a:rPr lang="en-US" sz="1600" i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Surpriză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 </a:t>
            </a:r>
            <a:r>
              <a:rPr lang="en-US" sz="1600" i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Încredere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 </a:t>
            </a:r>
            <a:r>
              <a:rPr lang="en-US" sz="1600" i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2233572"/>
            <a:ext cx="6565265" cy="1663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06134"/>
            <a:ext cx="3305175" cy="1647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815" y="6172200"/>
            <a:ext cx="78251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</a:rPr>
              <a:t>Ciobotaru</a:t>
            </a:r>
            <a:r>
              <a:rPr lang="en-US" sz="1100" dirty="0">
                <a:solidFill>
                  <a:srgbClr val="222222"/>
                </a:solidFill>
              </a:rPr>
              <a:t>, A., Constantinescu, M. V., </a:t>
            </a:r>
            <a:r>
              <a:rPr lang="en-US" sz="1100" dirty="0" err="1">
                <a:solidFill>
                  <a:srgbClr val="222222"/>
                </a:solidFill>
              </a:rPr>
              <a:t>Dinu</a:t>
            </a:r>
            <a:r>
              <a:rPr lang="en-US" sz="1100" dirty="0">
                <a:solidFill>
                  <a:srgbClr val="222222"/>
                </a:solidFill>
              </a:rPr>
              <a:t>, L. P., &amp; </a:t>
            </a:r>
            <a:r>
              <a:rPr lang="en-US" sz="1100" dirty="0" err="1">
                <a:solidFill>
                  <a:srgbClr val="222222"/>
                </a:solidFill>
              </a:rPr>
              <a:t>Dumitrescu</a:t>
            </a:r>
            <a:r>
              <a:rPr lang="en-US" sz="1100" dirty="0">
                <a:solidFill>
                  <a:srgbClr val="222222"/>
                </a:solidFill>
              </a:rPr>
              <a:t>, S. (2022, June). RED v2: enhancing red dataset for multi-label emotion detection. In </a:t>
            </a:r>
            <a:r>
              <a:rPr lang="en-US" sz="1100" i="1" dirty="0">
                <a:solidFill>
                  <a:srgbClr val="222222"/>
                </a:solidFill>
              </a:rPr>
              <a:t>Proceedings of the thirteenth language resources and evaluation conference</a:t>
            </a:r>
            <a:r>
              <a:rPr lang="en-US" sz="1100" dirty="0">
                <a:solidFill>
                  <a:srgbClr val="222222"/>
                </a:solidFill>
              </a:rPr>
              <a:t> (pp. 1392-1399).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897014"/>
            <a:ext cx="34099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9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err="1" smtClean="0"/>
              <a:t>RoEmoLex</a:t>
            </a:r>
            <a:r>
              <a:rPr lang="en-US" sz="2400" b="1" u="sng" dirty="0" smtClean="0"/>
              <a:t> - Lexicon de </a:t>
            </a:r>
            <a:r>
              <a:rPr lang="en-US" sz="2400" b="1" u="sng" dirty="0" err="1" smtClean="0"/>
              <a:t>emoţii</a:t>
            </a:r>
            <a:r>
              <a:rPr lang="en-US" sz="2400" b="1" u="sng" dirty="0" smtClean="0"/>
              <a:t> (~8000 entries)</a:t>
            </a:r>
            <a:r>
              <a:rPr lang="en-US" sz="2400" u="sng" dirty="0" smtClean="0"/>
              <a:t/>
            </a:r>
            <a:br>
              <a:rPr lang="en-US" sz="2400" u="sng" dirty="0" smtClean="0"/>
            </a:br>
            <a:endParaRPr lang="en-US" sz="2400" u="sng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153400" cy="3805238"/>
          </a:xfrm>
          <a:noFill/>
        </p:spPr>
      </p:pic>
      <p:pic>
        <p:nvPicPr>
          <p:cNvPr id="358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6274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https://www.cs.ubbcluj.ro/~ria/romanian-nlp-resources/</a:t>
            </a:r>
          </a:p>
        </p:txBody>
      </p:sp>
    </p:spTree>
    <p:extLst>
      <p:ext uri="{BB962C8B-B14F-4D97-AF65-F5344CB8AC3E}">
        <p14:creationId xmlns:p14="http://schemas.microsoft.com/office/powerpoint/2010/main" val="16778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2000" b="1" dirty="0"/>
              <a:t>Emotion </a:t>
            </a:r>
            <a:r>
              <a:rPr lang="en-US" sz="2000" b="1" dirty="0" err="1" smtClean="0"/>
              <a:t>Embeddings</a:t>
            </a:r>
            <a:r>
              <a:rPr lang="en-US" sz="2000" b="1" dirty="0" smtClean="0"/>
              <a:t> built on </a:t>
            </a:r>
            <a:br>
              <a:rPr lang="en-US" sz="2000" b="1" dirty="0" smtClean="0"/>
            </a:br>
            <a:r>
              <a:rPr lang="en-US" sz="2000" b="1" dirty="0" smtClean="0"/>
              <a:t>                                </a:t>
            </a:r>
            <a:r>
              <a:rPr lang="en-US" sz="2000" b="1" dirty="0" err="1" smtClean="0"/>
              <a:t>CoRoLa</a:t>
            </a:r>
            <a:r>
              <a:rPr lang="en-US" sz="2000" b="1" dirty="0" smtClean="0"/>
              <a:t> </a:t>
            </a:r>
            <a:r>
              <a:rPr lang="en-US" sz="2000" b="1" dirty="0"/>
              <a:t>Distant Supervision </a:t>
            </a:r>
            <a:r>
              <a:rPr lang="en-US" sz="2000" b="1" dirty="0" smtClean="0"/>
              <a:t>Dataset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429625" cy="5162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3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47650"/>
            <a:ext cx="8505825" cy="636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1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994"/>
            <a:ext cx="7467600" cy="639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 smtClean="0"/>
              <a:t>levels </a:t>
            </a:r>
            <a:r>
              <a:rPr lang="en-US" sz="2400" b="1" dirty="0"/>
              <a:t>of sentiment </a:t>
            </a:r>
            <a:r>
              <a:rPr lang="en-US" sz="2400" b="1" dirty="0" smtClean="0"/>
              <a:t>analysis (contd.)</a:t>
            </a:r>
            <a:r>
              <a:rPr lang="en-US" sz="2400" u="sng" dirty="0" smtClean="0"/>
              <a:t> </a:t>
            </a:r>
            <a:endParaRPr lang="en-US" sz="2400" b="1" u="sng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5692" y="914400"/>
            <a:ext cx="831939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5334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Example: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19200"/>
            <a:ext cx="7486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315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Opinion Mining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2581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>Definitions (Liu, 2010</a:t>
            </a:r>
            <a:r>
              <a:rPr lang="en-US" sz="2400" dirty="0" smtClean="0"/>
              <a:t>)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069975"/>
            <a:ext cx="8305800" cy="548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99BFDBAD9584D8E1926E736913189" ma:contentTypeVersion="4" ma:contentTypeDescription="Create a new document." ma:contentTypeScope="" ma:versionID="570a8f8d5f753244e7da2d57e5dc0b86">
  <xsd:schema xmlns:xsd="http://www.w3.org/2001/XMLSchema" xmlns:xs="http://www.w3.org/2001/XMLSchema" xmlns:p="http://schemas.microsoft.com/office/2006/metadata/properties" xmlns:ns2="f4fdd299-17ff-45b6-8540-950981ae683f" targetNamespace="http://schemas.microsoft.com/office/2006/metadata/properties" ma:root="true" ma:fieldsID="aad83e914d038abb7df2eaa7666d9210" ns2:_="">
    <xsd:import namespace="f4fdd299-17ff-45b6-8540-950981ae68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dd299-17ff-45b6-8540-950981ae6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36B9B4-604B-4045-95D0-F369A82BAF61}">
  <ds:schemaRefs>
    <ds:schemaRef ds:uri="ed45be2d-2f73-463e-971e-1c3b851ffbf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55108ca4-7a29-4022-b9a8-1d7281820cc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C22195-AE72-46AC-BE57-FF232C0D273E}"/>
</file>

<file path=customXml/itemProps3.xml><?xml version="1.0" encoding="utf-8"?>
<ds:datastoreItem xmlns:ds="http://schemas.openxmlformats.org/officeDocument/2006/customXml" ds:itemID="{9BBFE0DE-6FD9-4FB6-BE3F-C7AD29C6B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14612</TotalTime>
  <Words>335</Words>
  <Application>Microsoft Office PowerPoint</Application>
  <PresentationFormat>On-screen Show (4:3)</PresentationFormat>
  <Paragraphs>69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Century Schoolbook</vt:lpstr>
      <vt:lpstr>Courier New</vt:lpstr>
      <vt:lpstr>Noto Sans</vt:lpstr>
      <vt:lpstr>Proxima Nova</vt:lpstr>
      <vt:lpstr>Segoe UI</vt:lpstr>
      <vt:lpstr>Times New Roman</vt:lpstr>
      <vt:lpstr>Wingdings</vt:lpstr>
      <vt:lpstr>Wingdings 2</vt:lpstr>
      <vt:lpstr>Oriel</vt:lpstr>
      <vt:lpstr>Sentiment and         Emotion Analysis</vt:lpstr>
      <vt:lpstr>Sentiment analysis (opinion mining) </vt:lpstr>
      <vt:lpstr>PowerPoint Presentation</vt:lpstr>
      <vt:lpstr>levels of sentiment analysis</vt:lpstr>
      <vt:lpstr>levels of sentiment analysis (contd.) </vt:lpstr>
      <vt:lpstr>Example: </vt:lpstr>
      <vt:lpstr>PowerPoint Presentation</vt:lpstr>
      <vt:lpstr>Opinion Mining</vt:lpstr>
      <vt:lpstr>Definitions (Liu, 2010)</vt:lpstr>
      <vt:lpstr>Opinion – formal definition </vt:lpstr>
      <vt:lpstr>sentiment analysis (opinion mining) - 6 main tasks.</vt:lpstr>
      <vt:lpstr>Example: </vt:lpstr>
      <vt:lpstr>Solving Tasks:</vt:lpstr>
      <vt:lpstr>             Solving Tasks:</vt:lpstr>
      <vt:lpstr>PowerPoint Presentation</vt:lpstr>
      <vt:lpstr>PowerPoint Presentation</vt:lpstr>
      <vt:lpstr>       Semantic orientation (SO) </vt:lpstr>
      <vt:lpstr>   SentiWordNET</vt:lpstr>
      <vt:lpstr>Polarity scores in RoWordNet</vt:lpstr>
      <vt:lpstr>PowerPoint Presentation</vt:lpstr>
      <vt:lpstr>Lexicon-based approach for sentiment classification</vt:lpstr>
      <vt:lpstr>Lexicon-based approach for sentiment classification</vt:lpstr>
      <vt:lpstr>Lexicon-based approach for sentiment classification</vt:lpstr>
      <vt:lpstr>   4 approaches to calculating the polarity score of a text </vt:lpstr>
      <vt:lpstr> 4 approaches to calculating the polarity score of a text </vt:lpstr>
      <vt:lpstr>Examples:</vt:lpstr>
      <vt:lpstr>Sentiment Classification Using Supervised Learning</vt:lpstr>
      <vt:lpstr>PowerPoint Presentation</vt:lpstr>
      <vt:lpstr>features used in classification:</vt:lpstr>
      <vt:lpstr>TF-IDF Weighting Scheme</vt:lpstr>
      <vt:lpstr>features used in classification:</vt:lpstr>
      <vt:lpstr>features used in classification</vt:lpstr>
      <vt:lpstr>PowerPoint Presentation</vt:lpstr>
      <vt:lpstr>Performance in Sentiment Analysis </vt:lpstr>
      <vt:lpstr>Strange and beautiful film.</vt:lpstr>
      <vt:lpstr>This is so bad.</vt:lpstr>
      <vt:lpstr>Emotion analysis - purposes</vt:lpstr>
      <vt:lpstr>                     Theory of emotion  Plutchik  MODEL – A categorical model </vt:lpstr>
      <vt:lpstr> Derived emotions</vt:lpstr>
      <vt:lpstr>Emotion analysis</vt:lpstr>
      <vt:lpstr> </vt:lpstr>
      <vt:lpstr>GoEmotions  dataset</vt:lpstr>
      <vt:lpstr>Fine-tuning BERT           for sentiment or emotion classification</vt:lpstr>
      <vt:lpstr>Evaluation results</vt:lpstr>
      <vt:lpstr>RED - Romanian Emotions Datasets v2</vt:lpstr>
      <vt:lpstr>RoEmoLex - Lexicon de emoţii (~8000 entries) </vt:lpstr>
      <vt:lpstr>Emotion Embeddings built on                                  CoRoLa Distant Supervision Dataset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284</cp:revision>
  <dcterms:created xsi:type="dcterms:W3CDTF">2018-02-26T18:52:17Z</dcterms:created>
  <dcterms:modified xsi:type="dcterms:W3CDTF">2025-03-24T05:43:59Z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0x010100BE999BFDBAD9584D8E1926E736913189</vt:lpwstr>
  </property>
</Properties>
</file>