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7" r:id="rId24"/>
    <p:sldId id="296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F49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12" autoAdjust="0"/>
    <p:restoredTop sz="90690" autoAdjust="0"/>
  </p:normalViewPr>
  <p:slideViewPr>
    <p:cSldViewPr snapToGrid="0">
      <p:cViewPr varScale="1">
        <p:scale>
          <a:sx n="187" d="100"/>
          <a:sy n="187" d="100"/>
        </p:scale>
        <p:origin x="1360" y="19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69222-D7A0-030F-B6AC-2F91348F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0FDD4-8084-D6CF-51F1-C9BD6F3AC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57FAD-BE4A-0927-1ECB-40FF4BD09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EDDA2-22D7-C692-E5B0-A298CF66E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66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A48BF-582B-8BCE-E085-A3A7E91F5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BA076D-E615-3847-52E0-B18A48DB3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28978-9862-A3EF-A585-B2448C841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3010C-CB6F-8C05-C312-BE16C8D08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41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BD0E2-84BE-B618-B196-B05C6EB0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29647A-1571-AF64-C073-EDEF9BD5D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98FF0-B1DD-7F1F-DF65-34385242E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1C79-9D34-0A03-2224-B34A054FB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03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CCDC1-0A8A-317F-88C5-EFE944F8C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203BE0-A892-4A2A-3F68-A09295531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5F55E2-FE3C-A37F-BAEF-6B088B5625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41143-97E5-8248-CCBA-6772DE52F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62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00181-2214-D6D8-5601-0190C71C8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03BB4-AF2A-F151-D388-7AF5FFA5D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F0D069-6442-D052-41A3-03CE34916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AF5D6-728E-D84E-0B96-48295C11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38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D770B-845E-A636-0960-0E92E7216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9E4C79-9EE0-CEF3-04A3-DDE459725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9ED36A-3B90-2138-CA2E-C93EFA1A7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E3EC5-6AC5-FAC3-7129-D1DADA418C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37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DA066-493A-CE08-2722-349CFDC2F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6F931-C105-8C82-3559-E457841B15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66031-E4F1-1417-BFE6-16EC9337F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CCD4B-B309-819A-6CC2-035F37265A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1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B8C41-0848-D9BF-A8B6-BC93CF5DD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D40B3-8F5C-FDFE-AA09-F585769013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6624AD-C48A-23B8-564F-C803F60EA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8A20-70E9-3B8D-C9A9-6FC232D9D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69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40A74-3BBD-A0BA-3185-070CB3171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54A43-F537-B2FB-C88F-1E092CC0B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62051-1F60-0E4C-5AE2-64F278462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21E3A-3625-9700-DEB4-AB1E4A516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5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3310-3FFE-A4CF-3508-684563CCD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78A10-AB94-281B-92F1-64FF728BB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1AE83-1778-90AB-B1B2-62DDE80D4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73D73-4C22-9372-6DCA-9256EC6DC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55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FF753-DD82-9319-E7E5-CD34CAF0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2A6CF-1779-CA74-72BD-58B545D27F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34A834-1A54-4CC2-B4EA-909B87BD2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BC978-0B97-B57D-0A1F-068BB9AF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12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AD441-9283-BD68-3F57-11D00165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CFB113-2A02-FE0C-E44A-02AFA9DF5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99FB4E-9323-F3A7-276B-B233B183C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A90C1-EA0C-9D79-0C39-98A9BD777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16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5D868-3C79-37B7-1865-DEC831D2F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7CB11-8B3E-0F0A-5AB9-507AA2DD2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475DED-BF50-78B5-070E-6979DBF1C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A02B-C010-1B27-16AA-3606F75D3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82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5208D-4EA3-E10E-4F49-6BABBFC9C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B0AC9B-809E-2E7F-4536-5A9072335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98700F-E6B3-A565-77AC-C015B62DD3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5E94B-0C7B-F402-7E9F-07D67D543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2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94F63-B74E-B4DC-EFA9-8E015E22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19D4B-A1EF-D807-9B0C-3AB980D69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049BF-BEA8-291E-B198-D0F5E761F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43528-4872-2461-4D2D-4D314E2B2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EA18E-7C65-F968-A08C-FC286042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D40DE6-D08C-0BEB-B1FF-349CF2107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9D19D8-C5BE-DAAE-CDEF-6FA030720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D177C-8592-76EA-492D-048E920AF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0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9145A-ACCD-77B2-2FBE-8A600A616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9FB4-3419-A5A1-7928-CDE153FB59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1D533-97BB-E46C-E14A-14505B12A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DE81B-F4D4-3FE9-AB57-5A7D2AB19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62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A2255-1B9D-42B6-C475-F2E28C61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3AD0C-4AA9-289E-6460-B7707A5837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A1035E-BBBC-0774-C71F-EFB0632D4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F22EE-BEDF-791D-6471-8D2B7A278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3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3143B-3991-B120-9A14-649E12A8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634C0D-1909-A0D9-FA6E-EB2AC06E6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E5AE20-055F-7BB3-1B85-0A4B5028D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FFA51-389F-31B9-9797-162FEE501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91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0689F-8E6E-C59E-9752-F48DEEF52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BACC4-9483-DE78-4803-3FC4D94A9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B44A17-3EA0-A01B-2C7F-B875F434A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E2C97-EB91-3EE8-B46F-408264D22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3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FBA14-8661-B438-1806-203CB05C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4E1F5-1010-532A-39DC-FF62CC9C4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1EB2D-F6A1-C2D5-19AD-9B155A4E4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B65D8-4D49-A243-C43E-6EE4A7723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66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14.jpg"/><Relationship Id="rId4" Type="http://schemas.openxmlformats.org/officeDocument/2006/relationships/hyperlink" Target="https://arxiv.org/pdf/1411.273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1.2738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11.273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lp.stanford.edu/pubs/glove.pdf" TargetMode="Externa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7.0460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0578" y="2937529"/>
            <a:ext cx="5801422" cy="3200400"/>
          </a:xfrm>
        </p:spPr>
        <p:txBody>
          <a:bodyPr anchor="ctr"/>
          <a:lstStyle/>
          <a:p>
            <a:r>
              <a:rPr lang="en-US" sz="4800" dirty="0">
                <a:solidFill>
                  <a:srgbClr val="000000"/>
                </a:solidFill>
                <a:effectLst/>
              </a:rPr>
              <a:t>Evolution of Text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AE0BE-FDD6-D8F5-9A45-ED936A0F5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B100-1DC3-0E20-CF2E-E9DDDD5E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15BD424-97D0-489E-F79F-4A364FEE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DE530-575F-D82B-2326-49449ED30883}"/>
              </a:ext>
            </a:extLst>
          </p:cNvPr>
          <p:cNvSpPr txBox="1"/>
          <p:nvPr/>
        </p:nvSpPr>
        <p:spPr>
          <a:xfrm>
            <a:off x="1271239" y="1844209"/>
            <a:ext cx="119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Word2Vec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FE687-AECF-D3B9-6077-D0250BA3BDAB}"/>
              </a:ext>
            </a:extLst>
          </p:cNvPr>
          <p:cNvSpPr txBox="1"/>
          <p:nvPr/>
        </p:nvSpPr>
        <p:spPr>
          <a:xfrm>
            <a:off x="1271239" y="2312203"/>
            <a:ext cx="73658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Learns word meanings based on context.</a:t>
            </a:r>
          </a:p>
          <a:p>
            <a:endParaRPr lang="en-US" dirty="0"/>
          </a:p>
          <a:p>
            <a:r>
              <a:rPr lang="en-US" b="1" dirty="0"/>
              <a:t>Two architectures</a:t>
            </a:r>
            <a:r>
              <a:rPr lang="en-US" dirty="0"/>
              <a:t>:</a:t>
            </a:r>
          </a:p>
          <a:p>
            <a:r>
              <a:rPr lang="en-US" dirty="0"/>
              <a:t>• </a:t>
            </a:r>
            <a:r>
              <a:rPr lang="en-US" b="1" dirty="0"/>
              <a:t>Skip-gram</a:t>
            </a:r>
            <a:r>
              <a:rPr lang="en-US" dirty="0"/>
              <a:t>: Predicts surrounding words.</a:t>
            </a:r>
          </a:p>
          <a:p>
            <a:r>
              <a:rPr lang="en-US" dirty="0"/>
              <a:t>• </a:t>
            </a:r>
            <a:r>
              <a:rPr lang="en-US" b="1" dirty="0"/>
              <a:t>CBOW (Continuous Bag-of-Words)</a:t>
            </a:r>
            <a:r>
              <a:rPr lang="en-US" dirty="0"/>
              <a:t>: Predicts center word from context.</a:t>
            </a:r>
          </a:p>
          <a:p>
            <a:endParaRPr lang="en-US" b="1" dirty="0"/>
          </a:p>
          <a:p>
            <a:r>
              <a:rPr lang="en-US" b="1" dirty="0"/>
              <a:t>Example</a:t>
            </a:r>
            <a:r>
              <a:rPr lang="en-US" dirty="0"/>
              <a:t>: “King - Man + Woman ≈ Queen”</a:t>
            </a:r>
          </a:p>
        </p:txBody>
      </p:sp>
      <p:pic>
        <p:nvPicPr>
          <p:cNvPr id="6" name="Picture 5" descr="A diagram of a person walking and a person walking&#10;&#10;AI-generated content may be incorrect.">
            <a:extLst>
              <a:ext uri="{FF2B5EF4-FFF2-40B4-BE49-F238E27FC236}">
                <a16:creationId xmlns:a16="http://schemas.microsoft.com/office/drawing/2014/main" id="{24BC1782-12A4-FB99-507B-A36317B5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88" y="4811522"/>
            <a:ext cx="4394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9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3505B-4C3B-BD17-42B0-5D0CA242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6EAE-E16C-9CB9-7EF7-68C71387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F1428C3-4F9F-CF5F-2739-F5387D3B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5E30F-2CDD-1BB3-5D1D-C3024A7EEE14}"/>
              </a:ext>
            </a:extLst>
          </p:cNvPr>
          <p:cNvSpPr txBox="1"/>
          <p:nvPr/>
        </p:nvSpPr>
        <p:spPr>
          <a:xfrm>
            <a:off x="1271239" y="1844209"/>
            <a:ext cx="25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Word2Vec - Skip-gram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0FD0B-8882-7057-F1A5-183FEEFF16FD}"/>
              </a:ext>
            </a:extLst>
          </p:cNvPr>
          <p:cNvSpPr txBox="1"/>
          <p:nvPr/>
        </p:nvSpPr>
        <p:spPr>
          <a:xfrm>
            <a:off x="1271239" y="2312203"/>
            <a:ext cx="67877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The </a:t>
            </a:r>
            <a:r>
              <a:rPr lang="en-US" b="1" dirty="0"/>
              <a:t>Skip-gram</a:t>
            </a:r>
            <a:r>
              <a:rPr lang="en-US" dirty="0"/>
              <a:t> model predicts </a:t>
            </a:r>
            <a:r>
              <a:rPr lang="en-US" b="1" dirty="0"/>
              <a:t>context words</a:t>
            </a:r>
            <a:r>
              <a:rPr lang="en-US" dirty="0"/>
              <a:t> given a </a:t>
            </a:r>
            <a:r>
              <a:rPr lang="en-US" b="1" dirty="0"/>
              <a:t>target word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Process:</a:t>
            </a:r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Input:</a:t>
            </a:r>
            <a:r>
              <a:rPr lang="en-US" dirty="0"/>
              <a:t> A single word (target word).</a:t>
            </a:r>
          </a:p>
          <a:p>
            <a:r>
              <a:rPr lang="en-US" dirty="0"/>
              <a:t>2. </a:t>
            </a:r>
            <a:r>
              <a:rPr lang="en-US" b="1" dirty="0"/>
              <a:t>Output:</a:t>
            </a:r>
            <a:r>
              <a:rPr lang="en-US" dirty="0"/>
              <a:t> Likely words appearing in its context (surrounding words).</a:t>
            </a:r>
          </a:p>
          <a:p>
            <a:r>
              <a:rPr lang="en-US" dirty="0"/>
              <a:t>3. </a:t>
            </a:r>
            <a:r>
              <a:rPr lang="en-US" b="1" dirty="0"/>
              <a:t>Training:</a:t>
            </a:r>
            <a:r>
              <a:rPr lang="en-US" dirty="0"/>
              <a:t> Uses a neural network to learn embeddings where words with similar meanings have similar vectors.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Sentence:</a:t>
            </a:r>
            <a:r>
              <a:rPr lang="en-US" dirty="0"/>
              <a:t> </a:t>
            </a:r>
            <a:r>
              <a:rPr lang="en-US" i="1" dirty="0"/>
              <a:t>“The cat sits on the mat.”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Training pairs generated:</a:t>
            </a:r>
            <a:endParaRPr lang="en-US" dirty="0"/>
          </a:p>
          <a:p>
            <a:r>
              <a:rPr lang="en-US" dirty="0"/>
              <a:t>• (cat → sits), (cat → the), (cat → on), etc.</a:t>
            </a:r>
          </a:p>
          <a:p>
            <a:endParaRPr lang="en-US" dirty="0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4076D74F-E9C9-EE04-6D7D-624F96FD9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757" y="2625493"/>
            <a:ext cx="2205441" cy="21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4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923BC-BC31-1CA3-80A2-5A5892BDA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DC9F-48AD-E977-83D3-5EB299AA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D2FEDF-6461-2094-2034-B960BD2B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3B024-C2E1-C3E0-8DA5-D6C6FADA2A73}"/>
              </a:ext>
            </a:extLst>
          </p:cNvPr>
          <p:cNvSpPr txBox="1"/>
          <p:nvPr/>
        </p:nvSpPr>
        <p:spPr>
          <a:xfrm>
            <a:off x="1271239" y="1844209"/>
            <a:ext cx="25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Word2Vec - Skip-gram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DF4DF-3821-ED14-DA97-80E914287612}"/>
              </a:ext>
            </a:extLst>
          </p:cNvPr>
          <p:cNvSpPr txBox="1"/>
          <p:nvPr/>
        </p:nvSpPr>
        <p:spPr>
          <a:xfrm>
            <a:off x="1271239" y="2312203"/>
            <a:ext cx="67877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The </a:t>
            </a:r>
            <a:r>
              <a:rPr lang="en-US" b="1" dirty="0"/>
              <a:t>Skip-gram</a:t>
            </a:r>
            <a:r>
              <a:rPr lang="en-US" dirty="0"/>
              <a:t> model predicts </a:t>
            </a:r>
            <a:r>
              <a:rPr lang="en-US" b="1" dirty="0"/>
              <a:t>context words</a:t>
            </a:r>
            <a:r>
              <a:rPr lang="en-US" dirty="0"/>
              <a:t> given a </a:t>
            </a:r>
            <a:r>
              <a:rPr lang="en-US" b="1" dirty="0"/>
              <a:t>target word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Process:</a:t>
            </a:r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Input:</a:t>
            </a:r>
            <a:r>
              <a:rPr lang="en-US" dirty="0"/>
              <a:t> A single word (target word).</a:t>
            </a:r>
          </a:p>
          <a:p>
            <a:r>
              <a:rPr lang="en-US" dirty="0"/>
              <a:t>2. </a:t>
            </a:r>
            <a:r>
              <a:rPr lang="en-US" b="1" dirty="0"/>
              <a:t>Output:</a:t>
            </a:r>
            <a:r>
              <a:rPr lang="en-US" dirty="0"/>
              <a:t> Likely words appearing in its context (surrounding words).</a:t>
            </a:r>
          </a:p>
          <a:p>
            <a:r>
              <a:rPr lang="en-US" dirty="0"/>
              <a:t>3. </a:t>
            </a:r>
            <a:r>
              <a:rPr lang="en-US" b="1" dirty="0"/>
              <a:t>Training:</a:t>
            </a:r>
            <a:r>
              <a:rPr lang="en-US" dirty="0"/>
              <a:t> Uses a neural network to learn embeddings where words with similar meanings have similar vectors.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Sentence:</a:t>
            </a:r>
            <a:r>
              <a:rPr lang="en-US" dirty="0"/>
              <a:t> </a:t>
            </a:r>
            <a:r>
              <a:rPr lang="en-US" i="1" dirty="0"/>
              <a:t>“The cat sits on the mat.”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Training pairs generated:</a:t>
            </a:r>
            <a:endParaRPr lang="en-US" dirty="0"/>
          </a:p>
          <a:p>
            <a:r>
              <a:rPr lang="en-US" dirty="0"/>
              <a:t>• (cat → sits), (cat → the), (cat → on), etc.</a:t>
            </a:r>
          </a:p>
          <a:p>
            <a:endParaRPr lang="en-US" dirty="0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46D875DE-F944-6CD5-7F0D-4142B06B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757" y="2625493"/>
            <a:ext cx="2205441" cy="219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706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FA331-B1B1-A795-D241-52769C24A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D5D7-3EDB-2B0D-3507-961590C0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9D62215-606B-2F44-57E8-69437BE1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F2A2E-8B5A-D81E-C186-89941EA7D3CC}"/>
              </a:ext>
            </a:extLst>
          </p:cNvPr>
          <p:cNvSpPr txBox="1"/>
          <p:nvPr/>
        </p:nvSpPr>
        <p:spPr>
          <a:xfrm>
            <a:off x="1271239" y="1844209"/>
            <a:ext cx="250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Word2Vec - Skip-gram</a:t>
            </a:r>
            <a:endParaRPr lang="en-US" dirty="0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0FF5C6F7-138D-A5D4-EAF0-85660FE0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396" y="2213541"/>
            <a:ext cx="3507501" cy="3950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E9F18-E58D-B9FA-C2BF-DE42F2BFA9B5}"/>
              </a:ext>
            </a:extLst>
          </p:cNvPr>
          <p:cNvSpPr txBox="1"/>
          <p:nvPr/>
        </p:nvSpPr>
        <p:spPr>
          <a:xfrm>
            <a:off x="10918209" y="6073254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[Paper]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BAFBDB-F4B0-629E-FDF4-581072A12464}"/>
              </a:ext>
            </a:extLst>
          </p:cNvPr>
          <p:cNvSpPr txBox="1"/>
          <p:nvPr/>
        </p:nvSpPr>
        <p:spPr>
          <a:xfrm>
            <a:off x="1379332" y="2292403"/>
            <a:ext cx="44610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1.</a:t>
            </a:r>
            <a:r>
              <a:rPr lang="en-US" dirty="0"/>
              <a:t> Define corpus: “This is a cat”</a:t>
            </a:r>
            <a:br>
              <a:rPr lang="en-US" dirty="0"/>
            </a:br>
            <a:r>
              <a:rPr lang="en-US" b="1" dirty="0"/>
              <a:t>Step 2.</a:t>
            </a:r>
            <a:r>
              <a:rPr lang="en-US" dirty="0"/>
              <a:t> Compute One-hot encoding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b="1" dirty="0"/>
              <a:t>Step 3.</a:t>
            </a:r>
            <a:r>
              <a:rPr lang="en-US" dirty="0"/>
              <a:t> Define a window size (e.g. 1)</a:t>
            </a:r>
            <a:br>
              <a:rPr lang="en-US" dirty="0"/>
            </a:br>
            <a:r>
              <a:rPr lang="en-US" b="1" dirty="0"/>
              <a:t>Step 4.</a:t>
            </a:r>
            <a:r>
              <a:rPr lang="en-US" dirty="0"/>
              <a:t> Create training data as:</a:t>
            </a:r>
            <a:br>
              <a:rPr lang="en-US" dirty="0"/>
            </a:br>
            <a:r>
              <a:rPr lang="en-US" dirty="0"/>
              <a:t>((this, is), (is, this), (is, a), (cat, a) etc.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Step 5.</a:t>
            </a:r>
            <a:r>
              <a:rPr lang="en-US" dirty="0"/>
              <a:t> Feed in the word encodings as</a:t>
            </a:r>
            <a:br>
              <a:rPr lang="en-US" dirty="0"/>
            </a:br>
            <a:r>
              <a:rPr lang="en-US" dirty="0"/>
              <a:t>pairs of </a:t>
            </a:r>
            <a:r>
              <a:rPr lang="en-US" b="1" dirty="0"/>
              <a:t>input</a:t>
            </a:r>
            <a:r>
              <a:rPr lang="en-US" dirty="0"/>
              <a:t> (x) – </a:t>
            </a:r>
            <a:r>
              <a:rPr lang="en-US" b="1" dirty="0"/>
              <a:t>output</a:t>
            </a:r>
            <a:r>
              <a:rPr lang="en-US" dirty="0"/>
              <a:t> (y)</a:t>
            </a:r>
          </a:p>
          <a:p>
            <a:br>
              <a:rPr lang="en-US" dirty="0"/>
            </a:br>
            <a:r>
              <a:rPr lang="en-US" b="1" dirty="0"/>
              <a:t>Step 6.</a:t>
            </a:r>
            <a:r>
              <a:rPr lang="en-US" dirty="0"/>
              <a:t> </a:t>
            </a:r>
            <a:r>
              <a:rPr lang="en-US" b="1" dirty="0"/>
              <a:t>h</a:t>
            </a:r>
            <a:r>
              <a:rPr lang="en-US" dirty="0"/>
              <a:t> weights become the embeddings </a:t>
            </a:r>
            <a:br>
              <a:rPr lang="en-US" dirty="0"/>
            </a:br>
            <a:r>
              <a:rPr lang="en-US" dirty="0"/>
              <a:t>a given word </a:t>
            </a:r>
            <a:r>
              <a:rPr lang="en-US" b="1" dirty="0"/>
              <a:t>x</a:t>
            </a:r>
          </a:p>
        </p:txBody>
      </p:sp>
      <p:pic>
        <p:nvPicPr>
          <p:cNvPr id="12" name="Picture 11" descr="A diagram of a number grid&#10;&#10;AI-generated content may be incorrect.">
            <a:extLst>
              <a:ext uri="{FF2B5EF4-FFF2-40B4-BE49-F238E27FC236}">
                <a16:creationId xmlns:a16="http://schemas.microsoft.com/office/drawing/2014/main" id="{8CC5A021-1184-BC6C-73FB-443413A49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711" y="2881138"/>
            <a:ext cx="1826402" cy="1407852"/>
          </a:xfrm>
          <a:prstGeom prst="rect">
            <a:avLst/>
          </a:prstGeom>
        </p:spPr>
      </p:pic>
      <p:pic>
        <p:nvPicPr>
          <p:cNvPr id="13" name="Picture 12" descr="A mathematical equation with black text&#10;&#10;AI-generated content may be incorrect.">
            <a:extLst>
              <a:ext uri="{FF2B5EF4-FFF2-40B4-BE49-F238E27FC236}">
                <a16:creationId xmlns:a16="http://schemas.microsoft.com/office/drawing/2014/main" id="{EDFE935B-8884-3359-DABD-478A4F262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9521" y="6073623"/>
            <a:ext cx="889649" cy="3689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5F4BD8-9C53-E08D-D67A-89C2CE9EB0F5}"/>
              </a:ext>
            </a:extLst>
          </p:cNvPr>
          <p:cNvSpPr txBox="1"/>
          <p:nvPr/>
        </p:nvSpPr>
        <p:spPr>
          <a:xfrm>
            <a:off x="9101158" y="6361745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Softmax</a:t>
            </a:r>
            <a:endParaRPr lang="en-US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A98569-3E09-F3E0-6FEC-F4DD33B456FC}"/>
              </a:ext>
            </a:extLst>
          </p:cNvPr>
          <p:cNvCxnSpPr/>
          <p:nvPr/>
        </p:nvCxnSpPr>
        <p:spPr>
          <a:xfrm flipH="1" flipV="1">
            <a:off x="8392167" y="5628888"/>
            <a:ext cx="470848" cy="43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8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A4D6E-8EB2-B83F-1F9A-DCF634D5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2140-DF33-0D7B-27FF-A2324C69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0F40F4B-3745-FA8A-4204-2C3A8441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81C6A-4358-2404-60C5-3A804A2FCF5A}"/>
              </a:ext>
            </a:extLst>
          </p:cNvPr>
          <p:cNvSpPr txBox="1"/>
          <p:nvPr/>
        </p:nvSpPr>
        <p:spPr>
          <a:xfrm>
            <a:off x="1271239" y="1844209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Word2Vec - CBOW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0424A-A6AF-D372-EB45-4FA141B96B53}"/>
              </a:ext>
            </a:extLst>
          </p:cNvPr>
          <p:cNvSpPr txBox="1"/>
          <p:nvPr/>
        </p:nvSpPr>
        <p:spPr>
          <a:xfrm>
            <a:off x="1271239" y="2312203"/>
            <a:ext cx="67877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• CBOW predicts the </a:t>
            </a:r>
            <a:r>
              <a:rPr lang="en-US" sz="1600" b="1" dirty="0"/>
              <a:t>target word</a:t>
            </a:r>
            <a:r>
              <a:rPr lang="en-US" sz="1600" dirty="0"/>
              <a:t> given a </a:t>
            </a:r>
            <a:r>
              <a:rPr lang="en-US" sz="1600" b="1" dirty="0"/>
              <a:t>set of surrounding words</a:t>
            </a:r>
            <a:r>
              <a:rPr lang="en-US" sz="1600" dirty="0"/>
              <a:t>.</a:t>
            </a:r>
          </a:p>
          <a:p>
            <a:r>
              <a:rPr lang="en-US" sz="1600" dirty="0"/>
              <a:t>• Works well for </a:t>
            </a:r>
            <a:r>
              <a:rPr lang="en-US" sz="1600" b="1" dirty="0"/>
              <a:t>common words</a:t>
            </a:r>
            <a:r>
              <a:rPr lang="en-US" sz="1600" dirty="0"/>
              <a:t> since it generalizes across contexts.</a:t>
            </a:r>
          </a:p>
          <a:p>
            <a:endParaRPr lang="en-US" sz="1600" dirty="0"/>
          </a:p>
          <a:p>
            <a:r>
              <a:rPr lang="en-US" sz="1600" b="1" dirty="0"/>
              <a:t>Process:</a:t>
            </a:r>
            <a:endParaRPr lang="en-US" sz="1600" dirty="0"/>
          </a:p>
          <a:p>
            <a:r>
              <a:rPr lang="en-US" sz="1600" dirty="0"/>
              <a:t>1. </a:t>
            </a:r>
            <a:r>
              <a:rPr lang="en-US" sz="1600" b="1" dirty="0"/>
              <a:t>Input:</a:t>
            </a:r>
            <a:r>
              <a:rPr lang="en-US" sz="1600" dirty="0"/>
              <a:t> Multiple context words.</a:t>
            </a:r>
          </a:p>
          <a:p>
            <a:r>
              <a:rPr lang="en-US" sz="1600" dirty="0"/>
              <a:t>2. </a:t>
            </a:r>
            <a:r>
              <a:rPr lang="en-US" sz="1600" b="1" dirty="0"/>
              <a:t>Output:</a:t>
            </a:r>
            <a:r>
              <a:rPr lang="en-US" sz="1600" dirty="0"/>
              <a:t> Predicts the most probable missing word (target word).</a:t>
            </a:r>
          </a:p>
          <a:p>
            <a:r>
              <a:rPr lang="en-US" sz="1600" dirty="0"/>
              <a:t>3. </a:t>
            </a:r>
            <a:r>
              <a:rPr lang="en-US" sz="1600" b="1" dirty="0"/>
              <a:t>Training:</a:t>
            </a:r>
            <a:r>
              <a:rPr lang="en-US" sz="1600" dirty="0"/>
              <a:t> Uses a </a:t>
            </a:r>
            <a:r>
              <a:rPr lang="en-US" sz="1600" b="1" dirty="0"/>
              <a:t>neural network</a:t>
            </a:r>
            <a:r>
              <a:rPr lang="en-US" sz="1600" dirty="0"/>
              <a:t> to learn the probability of a target word appearing in a given context.</a:t>
            </a:r>
          </a:p>
          <a:p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Example:</a:t>
            </a:r>
            <a:endParaRPr lang="en-US" sz="1600" dirty="0"/>
          </a:p>
          <a:p>
            <a:r>
              <a:rPr lang="en-US" sz="1600" dirty="0"/>
              <a:t>• </a:t>
            </a:r>
            <a:r>
              <a:rPr lang="en-US" sz="1600" b="1" dirty="0"/>
              <a:t>Sentence:</a:t>
            </a:r>
            <a:r>
              <a:rPr lang="en-US" sz="1600" dirty="0"/>
              <a:t> </a:t>
            </a:r>
            <a:r>
              <a:rPr lang="en-US" sz="1600" i="1" dirty="0"/>
              <a:t>“The cat sits on the mat.”</a:t>
            </a:r>
            <a:endParaRPr lang="en-US" sz="1600" dirty="0"/>
          </a:p>
          <a:p>
            <a:r>
              <a:rPr lang="en-US" sz="1600" dirty="0"/>
              <a:t>• </a:t>
            </a:r>
            <a:r>
              <a:rPr lang="en-US" sz="1600" b="1" dirty="0"/>
              <a:t>Context words:</a:t>
            </a:r>
            <a:r>
              <a:rPr lang="en-US" sz="1600" dirty="0"/>
              <a:t> [The, sits, on, the]</a:t>
            </a:r>
          </a:p>
          <a:p>
            <a:r>
              <a:rPr lang="en-US" sz="1600" dirty="0"/>
              <a:t>• </a:t>
            </a:r>
            <a:r>
              <a:rPr lang="en-US" sz="1600" b="1" dirty="0"/>
              <a:t>Target word:</a:t>
            </a:r>
            <a:r>
              <a:rPr lang="en-US" sz="1600" dirty="0"/>
              <a:t> </a:t>
            </a:r>
            <a:r>
              <a:rPr lang="en-US" sz="1600" i="1" dirty="0"/>
              <a:t>cat</a:t>
            </a:r>
            <a:endParaRPr lang="en-US" sz="1600" dirty="0"/>
          </a:p>
          <a:p>
            <a:br>
              <a:rPr lang="en-US" sz="1600" dirty="0"/>
            </a:br>
            <a:r>
              <a:rPr lang="en-US" sz="1600" dirty="0"/>
              <a:t>• More efficient for training than Skip-gram (better for frequent words).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diagram of a algorithm&#10;&#10;AI-generated content may be incorrect.">
            <a:extLst>
              <a:ext uri="{FF2B5EF4-FFF2-40B4-BE49-F238E27FC236}">
                <a16:creationId xmlns:a16="http://schemas.microsoft.com/office/drawing/2014/main" id="{90F686FD-F5C3-7955-12D1-06687123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797" y="2312202"/>
            <a:ext cx="1954898" cy="201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0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240D1-1407-79E5-4BDB-3F9C1C196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DBEC-AAB2-1A83-18A2-9D464C517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2B707EE-F79D-BE6F-B55C-BF7A5455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43175-7D73-B20C-B00E-706B161ED127}"/>
              </a:ext>
            </a:extLst>
          </p:cNvPr>
          <p:cNvSpPr txBox="1"/>
          <p:nvPr/>
        </p:nvSpPr>
        <p:spPr>
          <a:xfrm>
            <a:off x="1271239" y="1844209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Word2Vec - CBOW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644A0-7D56-E298-3F3D-8AAE0B64F3ED}"/>
              </a:ext>
            </a:extLst>
          </p:cNvPr>
          <p:cNvSpPr txBox="1"/>
          <p:nvPr/>
        </p:nvSpPr>
        <p:spPr>
          <a:xfrm>
            <a:off x="10918209" y="6073254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[Paper]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C4D3E-FD35-1D61-125D-1E0F71261EB0}"/>
              </a:ext>
            </a:extLst>
          </p:cNvPr>
          <p:cNvSpPr txBox="1"/>
          <p:nvPr/>
        </p:nvSpPr>
        <p:spPr>
          <a:xfrm>
            <a:off x="1379332" y="2292403"/>
            <a:ext cx="504439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1.</a:t>
            </a:r>
            <a:r>
              <a:rPr lang="en-US" dirty="0"/>
              <a:t> Define corpus: “This is a cat”</a:t>
            </a:r>
            <a:br>
              <a:rPr lang="en-US" dirty="0"/>
            </a:br>
            <a:r>
              <a:rPr lang="en-US" b="1" dirty="0"/>
              <a:t>Step 2.</a:t>
            </a:r>
            <a:r>
              <a:rPr lang="en-US" dirty="0"/>
              <a:t> Compute One-hot encoding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b="1" dirty="0"/>
              <a:t>Step 3.</a:t>
            </a:r>
            <a:r>
              <a:rPr lang="en-US" dirty="0"/>
              <a:t> Define a window size (e.g. 1)</a:t>
            </a:r>
            <a:br>
              <a:rPr lang="en-US" dirty="0"/>
            </a:br>
            <a:r>
              <a:rPr lang="en-US" b="1" dirty="0"/>
              <a:t>Step 4.</a:t>
            </a:r>
            <a:r>
              <a:rPr lang="en-US" dirty="0"/>
              <a:t> Create training data as:</a:t>
            </a:r>
            <a:br>
              <a:rPr lang="en-US" dirty="0"/>
            </a:br>
            <a:r>
              <a:rPr lang="en-US" dirty="0"/>
              <a:t>((this, a), is), ((a, beautiful), cat) etc.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Step 5.</a:t>
            </a:r>
            <a:r>
              <a:rPr lang="en-US" dirty="0"/>
              <a:t> Map the input words to embeddings and </a:t>
            </a:r>
          </a:p>
          <a:p>
            <a:r>
              <a:rPr lang="en-US" dirty="0"/>
              <a:t>take their </a:t>
            </a:r>
            <a:r>
              <a:rPr lang="en-US" b="1" dirty="0"/>
              <a:t>average vector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b="1" dirty="0"/>
              <a:t>Step 6.</a:t>
            </a:r>
            <a:r>
              <a:rPr lang="en-US" dirty="0"/>
              <a:t> </a:t>
            </a:r>
            <a:r>
              <a:rPr lang="en-US" b="1" dirty="0"/>
              <a:t>Screenshot 2025-03-04 at 09.58.30</a:t>
            </a:r>
          </a:p>
        </p:txBody>
      </p:sp>
      <p:pic>
        <p:nvPicPr>
          <p:cNvPr id="12" name="Picture 11" descr="A diagram of a number grid&#10;&#10;AI-generated content may be incorrect.">
            <a:extLst>
              <a:ext uri="{FF2B5EF4-FFF2-40B4-BE49-F238E27FC236}">
                <a16:creationId xmlns:a16="http://schemas.microsoft.com/office/drawing/2014/main" id="{33A49A13-E06B-9844-D1F3-10726D334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711" y="2881138"/>
            <a:ext cx="1826402" cy="1407852"/>
          </a:xfrm>
          <a:prstGeom prst="rect">
            <a:avLst/>
          </a:prstGeom>
        </p:spPr>
      </p:pic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61DBB0F9-C5D8-2918-D73B-249C0DB15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627" y="1754959"/>
            <a:ext cx="3070773" cy="3660209"/>
          </a:xfrm>
          <a:prstGeom prst="rect">
            <a:avLst/>
          </a:prstGeom>
        </p:spPr>
      </p:pic>
      <p:pic>
        <p:nvPicPr>
          <p:cNvPr id="10" name="Picture 9" descr="A mathematical equation with black text&#10;&#10;AI-generated content may be incorrect.">
            <a:extLst>
              <a:ext uri="{FF2B5EF4-FFF2-40B4-BE49-F238E27FC236}">
                <a16:creationId xmlns:a16="http://schemas.microsoft.com/office/drawing/2014/main" id="{0EB77296-D355-8347-1C5A-797A13847D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1575" y="4423057"/>
            <a:ext cx="889649" cy="3689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76235A-C2D8-A7C9-028D-34E3037EA4CE}"/>
              </a:ext>
            </a:extLst>
          </p:cNvPr>
          <p:cNvSpPr txBox="1"/>
          <p:nvPr/>
        </p:nvSpPr>
        <p:spPr>
          <a:xfrm>
            <a:off x="9573212" y="4711179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Softmax</a:t>
            </a:r>
            <a:endParaRPr lang="en-US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764DA0-91E8-8183-B37E-CD0819D38AD1}"/>
              </a:ext>
            </a:extLst>
          </p:cNvPr>
          <p:cNvCxnSpPr/>
          <p:nvPr/>
        </p:nvCxnSpPr>
        <p:spPr>
          <a:xfrm flipH="1" flipV="1">
            <a:off x="8864221" y="3978322"/>
            <a:ext cx="470848" cy="437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43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B5E16-0713-85CE-3FC1-7CB8EE5FB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6DD6-51D9-7BFA-059A-FDEA9F93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C565947-1FAC-379D-A7BD-8CBF9AC2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8C100-61FF-3E0F-4FB0-BD919613E464}"/>
              </a:ext>
            </a:extLst>
          </p:cNvPr>
          <p:cNvSpPr txBox="1"/>
          <p:nvPr/>
        </p:nvSpPr>
        <p:spPr>
          <a:xfrm>
            <a:off x="1271239" y="1844209"/>
            <a:ext cx="352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Word2Vec – CBOW vs Skip-Gram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20C45-E864-E0E1-3914-1F32E71094BA}"/>
              </a:ext>
            </a:extLst>
          </p:cNvPr>
          <p:cNvSpPr txBox="1"/>
          <p:nvPr/>
        </p:nvSpPr>
        <p:spPr>
          <a:xfrm>
            <a:off x="10918209" y="6073254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[Paper]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1C809A-2BF4-4E51-2300-2688E1391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45085"/>
              </p:ext>
            </p:extLst>
          </p:nvPr>
        </p:nvGraphicFramePr>
        <p:xfrm>
          <a:off x="1335964" y="2466579"/>
          <a:ext cx="8127999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00509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27646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88356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Skip-Gram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4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How it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Predicts target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Predicts context words from a single target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2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Training 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(Context words → Target word)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(Target word → Context words)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1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Computation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Faster (averages context embeddings)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Slower (trains on more word-context pairs)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4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Performance on Rare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Weaker (relies on frequent word patterns)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Better (learns well from limited 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49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Large datasets with frequent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Small datasets, sparse word occurrences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0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Memory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Lower (less data needed)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Higher (more training pairs needed)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8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85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E587-B732-6BA4-AB99-31F89E94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D7EF-7352-5A1A-5490-E59412B1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0E07A82-9908-1344-1191-B7A1E81B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B586A-1E2E-7E48-DE26-1DA7331CCD83}"/>
              </a:ext>
            </a:extLst>
          </p:cNvPr>
          <p:cNvSpPr txBox="1"/>
          <p:nvPr/>
        </p:nvSpPr>
        <p:spPr>
          <a:xfrm>
            <a:off x="1271239" y="1844209"/>
            <a:ext cx="278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GloVe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0" i="0" u="none" strike="noStrike" dirty="0">
                <a:solidFill>
                  <a:srgbClr val="0B0E29"/>
                </a:solidFill>
                <a:effectLst/>
                <a:latin typeface="Plus Jakarta Sans"/>
              </a:rPr>
              <a:t>Global and Vectors)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1260A-4A0A-80FE-7A72-EB6818407FC5}"/>
              </a:ext>
            </a:extLst>
          </p:cNvPr>
          <p:cNvSpPr txBox="1"/>
          <p:nvPr/>
        </p:nvSpPr>
        <p:spPr>
          <a:xfrm>
            <a:off x="1271238" y="2312203"/>
            <a:ext cx="65011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Uses word </a:t>
            </a:r>
            <a:r>
              <a:rPr lang="en-US" b="1" dirty="0"/>
              <a:t>co-occurrence</a:t>
            </a:r>
            <a:r>
              <a:rPr lang="en-US" dirty="0"/>
              <a:t> matrix (X), where for each word (</a:t>
            </a:r>
            <a:r>
              <a:rPr lang="en-US" dirty="0" err="1"/>
              <a:t>X_i</a:t>
            </a:r>
            <a:r>
              <a:rPr lang="en-US" dirty="0"/>
              <a:t>) we represent how often the word  appears in the context of word all the other words (</a:t>
            </a:r>
            <a:r>
              <a:rPr lang="en-US" dirty="0" err="1"/>
              <a:t>X_j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• Captures global context, not just local context like Word2Vec.</a:t>
            </a:r>
          </a:p>
          <a:p>
            <a:endParaRPr lang="en-US" b="1" dirty="0"/>
          </a:p>
          <a:p>
            <a:r>
              <a:rPr lang="en-US" b="1" dirty="0"/>
              <a:t>Advantages over Word2Vec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• Better at handling rare words.</a:t>
            </a:r>
          </a:p>
          <a:p>
            <a:r>
              <a:rPr lang="en-US" dirty="0"/>
              <a:t>• Preserves meaning across different domains.</a:t>
            </a:r>
          </a:p>
        </p:txBody>
      </p:sp>
      <p:pic>
        <p:nvPicPr>
          <p:cNvPr id="7" name="Picture 6" descr="A diagram of a number grid&#10;&#10;AI-generated content may be incorrect.">
            <a:extLst>
              <a:ext uri="{FF2B5EF4-FFF2-40B4-BE49-F238E27FC236}">
                <a16:creationId xmlns:a16="http://schemas.microsoft.com/office/drawing/2014/main" id="{D3B2BB86-7CB3-7C9A-FA6A-6E8FD720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32" y="3993228"/>
            <a:ext cx="4125777" cy="23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0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DF3E5-68D5-D9FD-B44B-072E68F4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2BFC-BCF0-EDC3-F237-BBA39D2D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4C0326E-4BD2-6700-98A1-D40AE53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A09F36-AE17-E836-B9C9-9B7F74F10A6B}"/>
              </a:ext>
            </a:extLst>
          </p:cNvPr>
          <p:cNvSpPr txBox="1"/>
          <p:nvPr/>
        </p:nvSpPr>
        <p:spPr>
          <a:xfrm>
            <a:off x="1271239" y="1844209"/>
            <a:ext cx="278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GloVe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0" i="0" u="none" strike="noStrike" dirty="0">
                <a:solidFill>
                  <a:srgbClr val="0B0E29"/>
                </a:solidFill>
                <a:effectLst/>
                <a:latin typeface="Plus Jakarta Sans"/>
              </a:rPr>
              <a:t>Global and Vectors)</a:t>
            </a:r>
            <a:endParaRPr lang="en-US" dirty="0"/>
          </a:p>
        </p:txBody>
      </p:sp>
      <p:pic>
        <p:nvPicPr>
          <p:cNvPr id="9" name="Picture 8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80BD178F-6E04-6A6F-843A-8E2070CD3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70" y="3066814"/>
            <a:ext cx="5161413" cy="1043181"/>
          </a:xfrm>
          <a:prstGeom prst="rect">
            <a:avLst/>
          </a:prstGeom>
        </p:spPr>
      </p:pic>
      <p:pic>
        <p:nvPicPr>
          <p:cNvPr id="11" name="Picture 10" descr="A mathematical equation with numbers&#10;&#10;AI-generated content may be incorrect.">
            <a:extLst>
              <a:ext uri="{FF2B5EF4-FFF2-40B4-BE49-F238E27FC236}">
                <a16:creationId xmlns:a16="http://schemas.microsoft.com/office/drawing/2014/main" id="{70FE1AED-6A1D-EDCB-7ED3-BF9C45A1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401" y="2213541"/>
            <a:ext cx="3369983" cy="6681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83C388-6EE0-CF9E-3B06-93A90FFA2557}"/>
              </a:ext>
            </a:extLst>
          </p:cNvPr>
          <p:cNvCxnSpPr/>
          <p:nvPr/>
        </p:nvCxnSpPr>
        <p:spPr>
          <a:xfrm flipH="1">
            <a:off x="3373272" y="2624433"/>
            <a:ext cx="325272" cy="76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728818-F5E2-DF8A-C63F-2FDF4C99C0AE}"/>
              </a:ext>
            </a:extLst>
          </p:cNvPr>
          <p:cNvSpPr/>
          <p:nvPr/>
        </p:nvSpPr>
        <p:spPr>
          <a:xfrm>
            <a:off x="3132162" y="3802239"/>
            <a:ext cx="491319" cy="361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C6B1BA-4685-07BB-CD44-2674AB8B357D}"/>
              </a:ext>
            </a:extLst>
          </p:cNvPr>
          <p:cNvSpPr/>
          <p:nvPr/>
        </p:nvSpPr>
        <p:spPr>
          <a:xfrm>
            <a:off x="3824354" y="3802239"/>
            <a:ext cx="863652" cy="361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38D99C-6F9D-92F5-68D0-AB7DF2275308}"/>
              </a:ext>
            </a:extLst>
          </p:cNvPr>
          <p:cNvSpPr/>
          <p:nvPr/>
        </p:nvSpPr>
        <p:spPr>
          <a:xfrm>
            <a:off x="4942765" y="3802239"/>
            <a:ext cx="491319" cy="361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DFB372-D2BD-4FB3-FFB6-56A380D1AE6A}"/>
              </a:ext>
            </a:extLst>
          </p:cNvPr>
          <p:cNvSpPr txBox="1"/>
          <p:nvPr/>
        </p:nvSpPr>
        <p:spPr>
          <a:xfrm>
            <a:off x="3163690" y="421569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0259E-2122-AF60-C15E-509FF30B904B}"/>
              </a:ext>
            </a:extLst>
          </p:cNvPr>
          <p:cNvSpPr txBox="1"/>
          <p:nvPr/>
        </p:nvSpPr>
        <p:spPr>
          <a:xfrm>
            <a:off x="3958406" y="4215691"/>
            <a:ext cx="595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476165-9B83-901B-1C40-DD6CA06A5A5D}"/>
              </a:ext>
            </a:extLst>
          </p:cNvPr>
          <p:cNvSpPr txBox="1"/>
          <p:nvPr/>
        </p:nvSpPr>
        <p:spPr>
          <a:xfrm>
            <a:off x="4838536" y="4215691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neither</a:t>
            </a:r>
          </a:p>
        </p:txBody>
      </p:sp>
      <p:pic>
        <p:nvPicPr>
          <p:cNvPr id="23" name="Picture 2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8E2668B-1272-05A1-2A21-5C817486E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897" y="4572373"/>
            <a:ext cx="2748109" cy="186365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01A09-B985-B20E-185E-FD5FC8CA6F23}"/>
              </a:ext>
            </a:extLst>
          </p:cNvPr>
          <p:cNvCxnSpPr>
            <a:cxnSpLocks/>
          </p:cNvCxnSpPr>
          <p:nvPr/>
        </p:nvCxnSpPr>
        <p:spPr>
          <a:xfrm>
            <a:off x="892980" y="5152030"/>
            <a:ext cx="168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BF9604-13F8-9177-7A20-9D45441DB6D7}"/>
              </a:ext>
            </a:extLst>
          </p:cNvPr>
          <p:cNvCxnSpPr>
            <a:cxnSpLocks/>
          </p:cNvCxnSpPr>
          <p:nvPr/>
        </p:nvCxnSpPr>
        <p:spPr>
          <a:xfrm>
            <a:off x="4052834" y="5147481"/>
            <a:ext cx="785702" cy="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8B541E-4DE6-34AD-078E-74C473428277}"/>
              </a:ext>
            </a:extLst>
          </p:cNvPr>
          <p:cNvSpPr txBox="1"/>
          <p:nvPr/>
        </p:nvSpPr>
        <p:spPr>
          <a:xfrm>
            <a:off x="11263220" y="6538911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[Paper]</a:t>
            </a:r>
            <a:endParaRPr lang="en-US" dirty="0"/>
          </a:p>
        </p:txBody>
      </p:sp>
      <p:pic>
        <p:nvPicPr>
          <p:cNvPr id="34" name="Picture 3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0398DFF-6F6C-0CCE-3DFF-07DDBC251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883" y="4672617"/>
            <a:ext cx="2559643" cy="173584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FA39A27-DE5F-0F2F-FE91-C068C33FA743}"/>
              </a:ext>
            </a:extLst>
          </p:cNvPr>
          <p:cNvSpPr txBox="1"/>
          <p:nvPr/>
        </p:nvSpPr>
        <p:spPr>
          <a:xfrm>
            <a:off x="2728976" y="6223800"/>
            <a:ext cx="13965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Matrix factorization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1514DD-6429-CAEA-2DED-40CC4799DD55}"/>
              </a:ext>
            </a:extLst>
          </p:cNvPr>
          <p:cNvSpPr txBox="1"/>
          <p:nvPr/>
        </p:nvSpPr>
        <p:spPr>
          <a:xfrm>
            <a:off x="5522436" y="6223800"/>
            <a:ext cx="13388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Optimized function</a:t>
            </a:r>
          </a:p>
        </p:txBody>
      </p:sp>
      <p:pic>
        <p:nvPicPr>
          <p:cNvPr id="38" name="Picture 3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366D05B3-3DBA-A4A6-6514-FCEED5525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3120" y="4086888"/>
            <a:ext cx="3547782" cy="2556605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599B6C-AFB3-1C21-2A04-F56A3F8011C3}"/>
              </a:ext>
            </a:extLst>
          </p:cNvPr>
          <p:cNvCxnSpPr>
            <a:cxnSpLocks/>
          </p:cNvCxnSpPr>
          <p:nvPr/>
        </p:nvCxnSpPr>
        <p:spPr>
          <a:xfrm>
            <a:off x="7420269" y="5238466"/>
            <a:ext cx="785702" cy="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019303-46CE-A89E-A266-903A21835D48}"/>
              </a:ext>
            </a:extLst>
          </p:cNvPr>
          <p:cNvSpPr txBox="1"/>
          <p:nvPr/>
        </p:nvSpPr>
        <p:spPr>
          <a:xfrm>
            <a:off x="8518749" y="4084886"/>
            <a:ext cx="23483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Weighted least squares regression</a:t>
            </a:r>
          </a:p>
        </p:txBody>
      </p:sp>
    </p:spTree>
    <p:extLst>
      <p:ext uri="{BB962C8B-B14F-4D97-AF65-F5344CB8AC3E}">
        <p14:creationId xmlns:p14="http://schemas.microsoft.com/office/powerpoint/2010/main" val="403558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C82B7-9247-9654-35CE-867167B49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13A83-23B6-A0BC-78C2-8A9FB1AA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F9ECF85-3399-476A-E079-D3885E8F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D0311-F887-AFDA-0EAA-41DB43E770AE}"/>
              </a:ext>
            </a:extLst>
          </p:cNvPr>
          <p:cNvSpPr txBox="1"/>
          <p:nvPr/>
        </p:nvSpPr>
        <p:spPr>
          <a:xfrm>
            <a:off x="1271239" y="1844209"/>
            <a:ext cx="10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FastText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E5013-280A-35F7-43F5-8E72B4686D3E}"/>
              </a:ext>
            </a:extLst>
          </p:cNvPr>
          <p:cNvSpPr txBox="1"/>
          <p:nvPr/>
        </p:nvSpPr>
        <p:spPr>
          <a:xfrm>
            <a:off x="1271239" y="2312203"/>
            <a:ext cx="77772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Uses </a:t>
            </a:r>
            <a:r>
              <a:rPr lang="en-US" b="1" dirty="0"/>
              <a:t>Skip-gram / CBOW architectures</a:t>
            </a:r>
            <a:r>
              <a:rPr lang="en-US" dirty="0"/>
              <a:t>, but instead of learning embeddings for whole words, it </a:t>
            </a:r>
            <a:r>
              <a:rPr lang="en-US" b="1" dirty="0"/>
              <a:t>breaks words into smaller </a:t>
            </a:r>
            <a:r>
              <a:rPr lang="en-US" b="1" dirty="0" err="1"/>
              <a:t>subword</a:t>
            </a:r>
            <a:r>
              <a:rPr lang="en-US" b="1" dirty="0"/>
              <a:t> units (n-grams)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• These n-grams are used to generate word embeddings, rather than treating the word as a single entity.</a:t>
            </a:r>
          </a:p>
          <a:p>
            <a:r>
              <a:rPr lang="en-US" dirty="0"/>
              <a:t>	• </a:t>
            </a:r>
            <a:r>
              <a:rPr lang="en-US" b="1" dirty="0"/>
              <a:t>Example (word: “apple”, n=3):</a:t>
            </a:r>
            <a:endParaRPr lang="en-US" dirty="0"/>
          </a:p>
          <a:p>
            <a:r>
              <a:rPr lang="en-US" b="1" dirty="0"/>
              <a:t>	[”&lt;ap”, “app”, “ppl”, “</a:t>
            </a:r>
            <a:r>
              <a:rPr lang="en-US" b="1" dirty="0" err="1"/>
              <a:t>ple</a:t>
            </a:r>
            <a:r>
              <a:rPr lang="en-US" b="1" dirty="0"/>
              <a:t>”, “le&gt;”]</a:t>
            </a:r>
            <a:r>
              <a:rPr lang="en-US" dirty="0"/>
              <a:t> (special boundary markers &lt; &gt; included).</a:t>
            </a:r>
          </a:p>
          <a:p>
            <a:endParaRPr lang="en-US" dirty="0"/>
          </a:p>
          <a:p>
            <a:r>
              <a:rPr lang="en-US" dirty="0"/>
              <a:t>• The final </a:t>
            </a:r>
            <a:r>
              <a:rPr lang="en-US" b="1" dirty="0"/>
              <a:t>word vector</a:t>
            </a:r>
            <a:r>
              <a:rPr lang="en-US" dirty="0"/>
              <a:t> is the sum of its </a:t>
            </a:r>
            <a:r>
              <a:rPr lang="en-US" b="1" dirty="0"/>
              <a:t>n-gram vectors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0665F-CFC5-C8C9-5929-966EF90FBC3B}"/>
              </a:ext>
            </a:extLst>
          </p:cNvPr>
          <p:cNvSpPr txBox="1"/>
          <p:nvPr/>
        </p:nvSpPr>
        <p:spPr>
          <a:xfrm>
            <a:off x="10597487" y="6100549"/>
            <a:ext cx="92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[Paper]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2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30B84-2917-74FD-5E38-65F4692CCDE8}"/>
              </a:ext>
            </a:extLst>
          </p:cNvPr>
          <p:cNvSpPr txBox="1"/>
          <p:nvPr/>
        </p:nvSpPr>
        <p:spPr>
          <a:xfrm>
            <a:off x="1271239" y="1882452"/>
            <a:ext cx="89325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 does text representation matter?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Computers process numbers, not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must be converted into a numerical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 representations improve NLP tasks (translation, search, sentiment analysis).</a:t>
            </a:r>
          </a:p>
          <a:p>
            <a:endParaRPr lang="en-US" dirty="0"/>
          </a:p>
        </p:txBody>
      </p:sp>
      <p:pic>
        <p:nvPicPr>
          <p:cNvPr id="6" name="Picture 5" descr="A diagram of two people&#10;&#10;AI-generated content may be incorrect.">
            <a:extLst>
              <a:ext uri="{FF2B5EF4-FFF2-40B4-BE49-F238E27FC236}">
                <a16:creationId xmlns:a16="http://schemas.microsoft.com/office/drawing/2014/main" id="{5BE528EB-B258-1901-B518-85481F9A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44" y="3773304"/>
            <a:ext cx="6813550" cy="30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82143-FAAB-7C57-FFA3-2F9FA8B5A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E62A-073B-6D6B-8374-0642D494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F5C104-2593-5506-50FE-5962CBA9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45C11-3BE0-F307-0F92-A44FDF2D40BD}"/>
              </a:ext>
            </a:extLst>
          </p:cNvPr>
          <p:cNvSpPr txBox="1"/>
          <p:nvPr/>
        </p:nvSpPr>
        <p:spPr>
          <a:xfrm>
            <a:off x="1271239" y="1844209"/>
            <a:ext cx="335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to use text representation?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40B7B-5FA6-537A-CF08-DC9B44336106}"/>
              </a:ext>
            </a:extLst>
          </p:cNvPr>
          <p:cNvSpPr txBox="1"/>
          <p:nvPr/>
        </p:nvSpPr>
        <p:spPr>
          <a:xfrm>
            <a:off x="1271239" y="2312203"/>
            <a:ext cx="7777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words are in </a:t>
            </a:r>
            <a:r>
              <a:rPr lang="en-US" b="1" dirty="0"/>
              <a:t>vector form</a:t>
            </a:r>
            <a:r>
              <a:rPr lang="en-US" dirty="0"/>
              <a:t>, we can apply mathematical operations: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Distance Metrics:</a:t>
            </a:r>
            <a:r>
              <a:rPr lang="en-US" dirty="0"/>
              <a:t> Measure </a:t>
            </a:r>
            <a:r>
              <a:rPr lang="en-US" b="1" dirty="0"/>
              <a:t>similarity</a:t>
            </a:r>
            <a:r>
              <a:rPr lang="en-US" dirty="0"/>
              <a:t> between words.</a:t>
            </a:r>
          </a:p>
          <a:p>
            <a:r>
              <a:rPr lang="en-US" dirty="0"/>
              <a:t>• </a:t>
            </a:r>
            <a:r>
              <a:rPr lang="en-US" b="1" dirty="0"/>
              <a:t>Linear Algebra:</a:t>
            </a:r>
            <a:r>
              <a:rPr lang="en-US" dirty="0"/>
              <a:t> Enable </a:t>
            </a:r>
            <a:r>
              <a:rPr lang="en-US" b="1" dirty="0"/>
              <a:t>word analogy tasks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• </a:t>
            </a:r>
            <a:r>
              <a:rPr lang="en-US" b="1" dirty="0"/>
              <a:t>“Paris - France + Germany ≈ Berlin”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“King - Man + Woman ≈ Queen”</a:t>
            </a:r>
            <a:endParaRPr lang="en-US" dirty="0"/>
          </a:p>
        </p:txBody>
      </p:sp>
      <p:pic>
        <p:nvPicPr>
          <p:cNvPr id="7" name="Picture 6" descr="A diagram of two people&#10;&#10;AI-generated content may be incorrect.">
            <a:extLst>
              <a:ext uri="{FF2B5EF4-FFF2-40B4-BE49-F238E27FC236}">
                <a16:creationId xmlns:a16="http://schemas.microsoft.com/office/drawing/2014/main" id="{74DEC4BE-23F1-EB07-990A-C5945ECF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600" y="4299045"/>
            <a:ext cx="3705794" cy="2361157"/>
          </a:xfrm>
          <a:prstGeom prst="rect">
            <a:avLst/>
          </a:prstGeom>
        </p:spPr>
      </p:pic>
      <p:pic>
        <p:nvPicPr>
          <p:cNvPr id="9" name="Picture 8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C0218A13-9E01-492C-CC88-3E3748253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606" y="5110423"/>
            <a:ext cx="2285267" cy="154977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9BB99-4580-E5B9-D1A4-CDF5B2CE6087}"/>
              </a:ext>
            </a:extLst>
          </p:cNvPr>
          <p:cNvCxnSpPr>
            <a:cxnSpLocks/>
          </p:cNvCxnSpPr>
          <p:nvPr/>
        </p:nvCxnSpPr>
        <p:spPr>
          <a:xfrm>
            <a:off x="4694830" y="5581934"/>
            <a:ext cx="2340591" cy="51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38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DB30B-5A5B-B92F-68B6-C6D0B119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7E4B-A1DD-A782-123D-EBB551C2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2CE8B39-E928-EBEE-6A5A-1A454B84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D3B94-0D77-4F86-605E-601BCAD4B6D8}"/>
              </a:ext>
            </a:extLst>
          </p:cNvPr>
          <p:cNvSpPr txBox="1"/>
          <p:nvPr/>
        </p:nvSpPr>
        <p:spPr>
          <a:xfrm>
            <a:off x="1271239" y="1844209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Dimensionality Reduction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DC144-30FC-7052-AD7B-691FE25DE074}"/>
              </a:ext>
            </a:extLst>
          </p:cNvPr>
          <p:cNvSpPr txBox="1"/>
          <p:nvPr/>
        </p:nvSpPr>
        <p:spPr>
          <a:xfrm>
            <a:off x="1271239" y="2626735"/>
            <a:ext cx="6277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Principal Component Analysis (</a:t>
            </a:r>
            <a:r>
              <a:rPr lang="en-US" b="1" dirty="0"/>
              <a:t>PCA</a:t>
            </a:r>
            <a:r>
              <a:rPr lang="en-US" dirty="0"/>
              <a:t>) reduces the number of features while keeping most of the dataset’s </a:t>
            </a:r>
            <a:r>
              <a:rPr lang="en-US" b="1" dirty="0"/>
              <a:t>variance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Why?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Help preserving embeddings meaning, by allowing to visualize the data.</a:t>
            </a:r>
          </a:p>
        </p:txBody>
      </p:sp>
      <p:pic>
        <p:nvPicPr>
          <p:cNvPr id="8" name="Picture 7" descr="A white cylinder and a blue circle&#10;&#10;AI-generated content may be incorrect.">
            <a:extLst>
              <a:ext uri="{FF2B5EF4-FFF2-40B4-BE49-F238E27FC236}">
                <a16:creationId xmlns:a16="http://schemas.microsoft.com/office/drawing/2014/main" id="{67AEA049-4056-E52D-EE1E-28BA3B246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412" y="3546376"/>
            <a:ext cx="3356490" cy="2685192"/>
          </a:xfrm>
          <a:prstGeom prst="rect">
            <a:avLst/>
          </a:prstGeom>
        </p:spPr>
      </p:pic>
      <p:pic>
        <p:nvPicPr>
          <p:cNvPr id="10" name="Picture 9" descr="A graph with text on it&#10;&#10;AI-generated content may be incorrect.">
            <a:extLst>
              <a:ext uri="{FF2B5EF4-FFF2-40B4-BE49-F238E27FC236}">
                <a16:creationId xmlns:a16="http://schemas.microsoft.com/office/drawing/2014/main" id="{BD2113D8-479A-808B-32ED-C3DB7D2CA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521" y="884466"/>
            <a:ext cx="3450271" cy="259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3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EE098-D451-2271-5CCB-CA2CDF8C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2F15-0A9E-9646-9376-7FEE257D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30" y="-461212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Project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9F3CB7-BFFD-562E-D64C-F80CCD82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8523E-52A6-CB79-C8A4-51AC3D7CA539}"/>
              </a:ext>
            </a:extLst>
          </p:cNvPr>
          <p:cNvSpPr txBox="1"/>
          <p:nvPr/>
        </p:nvSpPr>
        <p:spPr>
          <a:xfrm>
            <a:off x="1194179" y="1849272"/>
            <a:ext cx="5786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b="1" dirty="0"/>
              <a:t>Team Composition:</a:t>
            </a:r>
            <a:r>
              <a:rPr lang="en-US" dirty="0"/>
              <a:t> </a:t>
            </a:r>
            <a:r>
              <a:rPr lang="en-US" b="1" dirty="0"/>
              <a:t>5 students per team</a:t>
            </a:r>
            <a:r>
              <a:rPr lang="en-US" dirty="0"/>
              <a:t>.</a:t>
            </a:r>
          </a:p>
          <a:p>
            <a:r>
              <a:rPr lang="en-US" dirty="0"/>
              <a:t>• </a:t>
            </a:r>
            <a:r>
              <a:rPr lang="en-US" b="1" dirty="0"/>
              <a:t>Roles:</a:t>
            </a:r>
            <a:r>
              <a:rPr lang="en-US" dirty="0"/>
              <a:t> Teams decide roles based on skills and responsibilities.</a:t>
            </a:r>
          </a:p>
          <a:p>
            <a:r>
              <a:rPr lang="en-US" dirty="0"/>
              <a:t>• </a:t>
            </a:r>
            <a:r>
              <a:rPr lang="en-US" b="1" dirty="0"/>
              <a:t>Deadline for Team Formation:</a:t>
            </a:r>
            <a:r>
              <a:rPr lang="en-US" dirty="0"/>
              <a:t> End of Week 2.</a:t>
            </a:r>
          </a:p>
          <a:p>
            <a:r>
              <a:rPr lang="en-US" dirty="0"/>
              <a:t>• </a:t>
            </a:r>
            <a:r>
              <a:rPr lang="en-US" b="1" dirty="0"/>
              <a:t>Goal:</a:t>
            </a:r>
            <a:r>
              <a:rPr lang="en-US" dirty="0"/>
              <a:t> Develop an LLM-based application capable of reasoning over a custom dataset.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5B70E-A0B7-FF30-FEEF-8FB556146276}"/>
              </a:ext>
            </a:extLst>
          </p:cNvPr>
          <p:cNvSpPr txBox="1"/>
          <p:nvPr/>
        </p:nvSpPr>
        <p:spPr>
          <a:xfrm>
            <a:off x="1248771" y="4154481"/>
            <a:ext cx="46218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solution should: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• Support data ingestion of new datasets.</a:t>
            </a:r>
          </a:p>
          <a:p>
            <a:r>
              <a:rPr lang="en-US" dirty="0"/>
              <a:t>• Allow task-specific</a:t>
            </a:r>
            <a:r>
              <a:rPr lang="en-US" b="1" dirty="0"/>
              <a:t> </a:t>
            </a:r>
            <a:r>
              <a:rPr lang="en-US" dirty="0"/>
              <a:t>fine-tuning (Q&amp;A, etc.).</a:t>
            </a:r>
          </a:p>
          <a:p>
            <a:r>
              <a:rPr lang="en-US" dirty="0"/>
              <a:t>• Implement RAG.</a:t>
            </a:r>
          </a:p>
          <a:p>
            <a:r>
              <a:rPr lang="en-US" dirty="0"/>
              <a:t>• Incorporate RLHF.</a:t>
            </a:r>
          </a:p>
          <a:p>
            <a:r>
              <a:rPr lang="en-US" dirty="0"/>
              <a:t>• Handle toxicity/hallucinations.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BA755-6C2D-F484-4D20-2877A8020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837" y="1528548"/>
            <a:ext cx="3949065" cy="47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87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93B0D-EEDD-FFFA-B619-70C3FD5A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8D61-2A04-0F61-35FB-A65B705C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830" y="-461212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Project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AB93B21-E52B-D771-F1BE-4C639FB7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7CE67-CB75-7CDC-1DCB-0239FFB9D84B}"/>
              </a:ext>
            </a:extLst>
          </p:cNvPr>
          <p:cNvSpPr txBox="1"/>
          <p:nvPr/>
        </p:nvSpPr>
        <p:spPr>
          <a:xfrm>
            <a:off x="1194179" y="1849272"/>
            <a:ext cx="57866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Evaluation:</a:t>
            </a:r>
          </a:p>
          <a:p>
            <a:endParaRPr lang="en-US" sz="1400" b="1" dirty="0"/>
          </a:p>
          <a:p>
            <a:r>
              <a:rPr lang="en-US" sz="1400" b="1" dirty="0"/>
              <a:t>Completeness</a:t>
            </a:r>
            <a:r>
              <a:rPr lang="en-US" sz="1400" dirty="0"/>
              <a:t> – Includes data embedding, fine-tuning (if needed), RAG techniques.</a:t>
            </a:r>
          </a:p>
          <a:p>
            <a:r>
              <a:rPr lang="en-US" sz="1400" b="1" dirty="0"/>
              <a:t>Originality</a:t>
            </a:r>
            <a:r>
              <a:rPr lang="en-US" sz="1400" dirty="0"/>
              <a:t> – Innovative approaches to problem-solving.</a:t>
            </a:r>
          </a:p>
          <a:p>
            <a:r>
              <a:rPr lang="en-US" sz="1400" b="1" dirty="0"/>
              <a:t>Technical Depth</a:t>
            </a:r>
            <a:r>
              <a:rPr lang="en-US" sz="1400" dirty="0"/>
              <a:t> – Architectural and implementation choices.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373D6-F1D4-6DD1-B2AD-AAE402571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837" y="1528548"/>
            <a:ext cx="3949065" cy="4749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FB9BAB-6B8C-377A-7918-CE8A8E7F4B89}"/>
              </a:ext>
            </a:extLst>
          </p:cNvPr>
          <p:cNvSpPr txBox="1"/>
          <p:nvPr/>
        </p:nvSpPr>
        <p:spPr>
          <a:xfrm>
            <a:off x="1194179" y="3423574"/>
            <a:ext cx="61039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Week</a:t>
            </a:r>
            <a:r>
              <a:rPr lang="en-US" sz="1400" dirty="0"/>
              <a:t> </a:t>
            </a:r>
            <a:r>
              <a:rPr lang="en-US" sz="1400" b="1" dirty="0"/>
              <a:t>Deliverable</a:t>
            </a:r>
          </a:p>
          <a:p>
            <a:endParaRPr lang="en-US" sz="1400" dirty="0"/>
          </a:p>
          <a:p>
            <a:r>
              <a:rPr lang="en-US" sz="1400" b="1" dirty="0"/>
              <a:t>Week 2</a:t>
            </a:r>
            <a:r>
              <a:rPr lang="en-US" sz="1400" dirty="0"/>
              <a:t> Team formation finalized.</a:t>
            </a:r>
          </a:p>
          <a:p>
            <a:r>
              <a:rPr lang="en-US" sz="1400" b="1" dirty="0"/>
              <a:t>Week 4</a:t>
            </a:r>
            <a:r>
              <a:rPr lang="en-US" sz="1400" dirty="0"/>
              <a:t> Submit </a:t>
            </a:r>
            <a:r>
              <a:rPr lang="en-US" sz="1400" b="1" dirty="0"/>
              <a:t>RFC: </a:t>
            </a:r>
            <a:r>
              <a:rPr lang="en-US" sz="1400" dirty="0"/>
              <a:t>Overview, Motivation, Goals (1-page document in Microsoft Teams).</a:t>
            </a:r>
          </a:p>
          <a:p>
            <a:r>
              <a:rPr lang="en-US" sz="1400" b="1" dirty="0"/>
              <a:t>Week 5-6</a:t>
            </a:r>
            <a:r>
              <a:rPr lang="en-US" sz="1400" dirty="0"/>
              <a:t> </a:t>
            </a:r>
            <a:r>
              <a:rPr lang="en-US" sz="1400" b="1" dirty="0"/>
              <a:t>Architecture Presentation</a:t>
            </a:r>
            <a:r>
              <a:rPr lang="en-US" sz="1400" dirty="0"/>
              <a:t>: Dataset selection, chunking strategy, vector database choice, model choices, RAG strategies to try. </a:t>
            </a:r>
            <a:br>
              <a:rPr lang="en-US" sz="1400" dirty="0"/>
            </a:br>
            <a:r>
              <a:rPr lang="en-US" sz="1400" dirty="0"/>
              <a:t>Includes </a:t>
            </a:r>
            <a:r>
              <a:rPr lang="en-US" sz="1400" b="1" dirty="0"/>
              <a:t>timeline proposal for 5-6 up to 11-12. </a:t>
            </a:r>
            <a:r>
              <a:rPr lang="en-US" sz="1400" dirty="0"/>
              <a:t>(labs))</a:t>
            </a:r>
            <a:br>
              <a:rPr lang="en-US" sz="1400" dirty="0"/>
            </a:br>
            <a:endParaRPr lang="en-US" sz="1400" dirty="0"/>
          </a:p>
          <a:p>
            <a:r>
              <a:rPr lang="en-US" sz="1400" b="1" dirty="0"/>
              <a:t>Week 8-9</a:t>
            </a:r>
            <a:r>
              <a:rPr lang="en-US" sz="1400" dirty="0"/>
              <a:t> </a:t>
            </a:r>
            <a:r>
              <a:rPr lang="en-US" sz="1400" b="1" dirty="0"/>
              <a:t>Progress Check</a:t>
            </a:r>
            <a:r>
              <a:rPr lang="en-US" sz="1400" dirty="0"/>
              <a:t>: Teams present updates based on timeline (</a:t>
            </a:r>
            <a:r>
              <a:rPr lang="en-US" sz="1400" b="1" dirty="0"/>
              <a:t>labs</a:t>
            </a:r>
            <a:r>
              <a:rPr lang="en-US" sz="1400" dirty="0"/>
              <a:t>)</a:t>
            </a:r>
          </a:p>
          <a:p>
            <a:r>
              <a:rPr lang="en-US" sz="1400" b="1" dirty="0"/>
              <a:t>Weeks 11-12</a:t>
            </a:r>
            <a:r>
              <a:rPr lang="en-US" sz="1400" dirty="0"/>
              <a:t> </a:t>
            </a:r>
            <a:r>
              <a:rPr lang="en-US" sz="1400" b="1" dirty="0"/>
              <a:t>Final Project Presentations</a:t>
            </a:r>
            <a:r>
              <a:rPr lang="en-US" sz="1400" dirty="0"/>
              <a:t> (15 min demo + documentation + source code).</a:t>
            </a:r>
          </a:p>
          <a:p>
            <a:br>
              <a:rPr lang="en-US" sz="1400" dirty="0"/>
            </a:br>
            <a:r>
              <a:rPr lang="en-US" sz="1400" dirty="0"/>
              <a:t>Each delay results in a </a:t>
            </a:r>
            <a:r>
              <a:rPr lang="en-US" sz="1400" b="1" dirty="0"/>
              <a:t>penalty of 2 points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20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5E10D-00A6-103F-A14B-5088D1CB1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4A1A-302A-F52A-7061-3155093B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42AF175-2151-1274-AF3E-A117825C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CFA92-9010-C038-B724-163105AD5A9C}"/>
              </a:ext>
            </a:extLst>
          </p:cNvPr>
          <p:cNvSpPr txBox="1"/>
          <p:nvPr/>
        </p:nvSpPr>
        <p:spPr>
          <a:xfrm>
            <a:off x="1271239" y="1724831"/>
            <a:ext cx="88841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Text Representation?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Definition</a:t>
            </a:r>
            <a:r>
              <a:rPr lang="en-US" dirty="0"/>
              <a:t>: The process of converting human language into a machine-readable format.</a:t>
            </a:r>
          </a:p>
          <a:p>
            <a:endParaRPr lang="en-US" b="1" dirty="0"/>
          </a:p>
          <a:p>
            <a:r>
              <a:rPr lang="en-US" b="1" dirty="0"/>
              <a:t>Goals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Preserve word meaning and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efficient computation for NLP tasks.</a:t>
            </a:r>
          </a:p>
        </p:txBody>
      </p:sp>
      <p:pic>
        <p:nvPicPr>
          <p:cNvPr id="6" name="Picture 5" descr="A diagram of two people&#10;&#10;AI-generated content may be incorrect.">
            <a:extLst>
              <a:ext uri="{FF2B5EF4-FFF2-40B4-BE49-F238E27FC236}">
                <a16:creationId xmlns:a16="http://schemas.microsoft.com/office/drawing/2014/main" id="{F24DF95C-D994-6DFA-E9B3-2D897A4C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41" y="3756156"/>
            <a:ext cx="6813550" cy="30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5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34E20-7FE7-C055-E22D-C91835B97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853C-4058-0E77-8C30-D5B01D7A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19F26E7-4AF6-C0F7-C06E-6DD8246F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77783-174E-2DD7-CC72-2E62D131F04E}"/>
              </a:ext>
            </a:extLst>
          </p:cNvPr>
          <p:cNvSpPr txBox="1"/>
          <p:nvPr/>
        </p:nvSpPr>
        <p:spPr>
          <a:xfrm>
            <a:off x="1271239" y="1724831"/>
            <a:ext cx="46801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One-Hot Encoding</a:t>
            </a:r>
            <a:endParaRPr lang="en-US" dirty="0"/>
          </a:p>
          <a:p>
            <a:endParaRPr lang="en-US" b="1" dirty="0"/>
          </a:p>
          <a:p>
            <a:r>
              <a:rPr lang="en-US" dirty="0"/>
              <a:t>Each word represented as a binary vector.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“cat” → [0,1,0,0]</a:t>
            </a:r>
          </a:p>
          <a:p>
            <a:endParaRPr lang="en-US" b="1" dirty="0"/>
          </a:p>
          <a:p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r>
              <a:rPr lang="en-US" dirty="0"/>
              <a:t>• Sparse, high-dimensional.</a:t>
            </a:r>
          </a:p>
          <a:p>
            <a:r>
              <a:rPr lang="en-US" dirty="0"/>
              <a:t>• No meaning or relationship between words.</a:t>
            </a:r>
          </a:p>
        </p:txBody>
      </p:sp>
      <p:pic>
        <p:nvPicPr>
          <p:cNvPr id="5" name="Picture 4" descr="A diagram of a number grid&#10;&#10;AI-generated content may be incorrect.">
            <a:extLst>
              <a:ext uri="{FF2B5EF4-FFF2-40B4-BE49-F238E27FC236}">
                <a16:creationId xmlns:a16="http://schemas.microsoft.com/office/drawing/2014/main" id="{7ADF1142-45FA-386F-2861-C6E6DE7DC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386" y="3286860"/>
            <a:ext cx="3148360" cy="242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0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10B1-734E-6E27-C337-70D3AA563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E48E-385F-B893-5976-C785C5E4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CEF8B79-DBAC-8724-9BEE-E697644A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71AB4-7C83-C887-2A34-268E79330827}"/>
              </a:ext>
            </a:extLst>
          </p:cNvPr>
          <p:cNvSpPr txBox="1"/>
          <p:nvPr/>
        </p:nvSpPr>
        <p:spPr>
          <a:xfrm>
            <a:off x="1271239" y="1844209"/>
            <a:ext cx="44087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Bag-of-Words (</a:t>
            </a:r>
            <a:r>
              <a:rPr lang="en-US" b="1" dirty="0" err="1"/>
              <a:t>BoW</a:t>
            </a:r>
            <a:r>
              <a:rPr lang="en-US" b="1" dirty="0"/>
              <a:t>)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• Counts word occurrences in a document.</a:t>
            </a:r>
          </a:p>
          <a:p>
            <a:r>
              <a:rPr lang="en-US" dirty="0"/>
              <a:t>• Ignores order and context.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r>
              <a:rPr lang="en-US" dirty="0"/>
              <a:t>• Still lacks word relationships.</a:t>
            </a:r>
          </a:p>
          <a:p>
            <a:r>
              <a:rPr lang="en-US" dirty="0"/>
              <a:t>• High-dimensional for large vocabularies.</a:t>
            </a:r>
          </a:p>
        </p:txBody>
      </p:sp>
      <p:pic>
        <p:nvPicPr>
          <p:cNvPr id="6" name="Picture 5" descr="A diagram of a dog food&#10;&#10;AI-generated content may be incorrect.">
            <a:extLst>
              <a:ext uri="{FF2B5EF4-FFF2-40B4-BE49-F238E27FC236}">
                <a16:creationId xmlns:a16="http://schemas.microsoft.com/office/drawing/2014/main" id="{57F8775F-9FCC-0755-0A4B-F84C53BE0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893" y="4235172"/>
            <a:ext cx="5094233" cy="21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7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0D93-70D3-8551-417C-13E62E934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A085-E7EE-B2F9-57DB-476DC50A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087BF4F-4313-301A-A75D-C5897DEA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2F1F5-B969-D89B-F415-6ECF667CEBA9}"/>
              </a:ext>
            </a:extLst>
          </p:cNvPr>
          <p:cNvSpPr txBox="1"/>
          <p:nvPr/>
        </p:nvSpPr>
        <p:spPr>
          <a:xfrm>
            <a:off x="1271239" y="1844209"/>
            <a:ext cx="57126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TF-IDF (Term Frequency-Inverse Document Frequency)</a:t>
            </a:r>
            <a:r>
              <a:rPr lang="en-US" dirty="0"/>
              <a:t>:</a:t>
            </a:r>
          </a:p>
          <a:p>
            <a:r>
              <a:rPr lang="en-US" dirty="0"/>
              <a:t>• Weights words by importance in a corpus.</a:t>
            </a:r>
          </a:p>
          <a:p>
            <a:r>
              <a:rPr lang="en-US" dirty="0"/>
              <a:t>• Helps with filtering common words (e.g., “the”, “is”).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r>
              <a:rPr lang="en-US" dirty="0"/>
              <a:t>• Still lacks word relationships.</a:t>
            </a:r>
          </a:p>
          <a:p>
            <a:r>
              <a:rPr lang="en-US" dirty="0"/>
              <a:t>• High-dimensional for large vocabularies.</a:t>
            </a:r>
          </a:p>
        </p:txBody>
      </p:sp>
      <p:pic>
        <p:nvPicPr>
          <p:cNvPr id="5" name="Picture 4" descr="A diagram of a document&#10;&#10;AI-generated content may be incorrect.">
            <a:extLst>
              <a:ext uri="{FF2B5EF4-FFF2-40B4-BE49-F238E27FC236}">
                <a16:creationId xmlns:a16="http://schemas.microsoft.com/office/drawing/2014/main" id="{54F45E1C-805D-03D9-2438-683A5B688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582" y="3918336"/>
            <a:ext cx="5879170" cy="2859206"/>
          </a:xfrm>
          <a:prstGeom prst="rect">
            <a:avLst/>
          </a:prstGeom>
        </p:spPr>
      </p:pic>
      <p:pic>
        <p:nvPicPr>
          <p:cNvPr id="8" name="Picture 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996573C-7BB6-2AAA-E733-BAC08F4B2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893" y="1801407"/>
            <a:ext cx="3707865" cy="17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7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04096-E44B-7E70-A8BA-A0AE18B0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A0C0-80F5-01D9-8AFC-F676E3EB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163F41B-7520-BEFC-45D4-0944831C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B3CC9-E104-FF98-9A74-912C22007D1D}"/>
              </a:ext>
            </a:extLst>
          </p:cNvPr>
          <p:cNvSpPr txBox="1"/>
          <p:nvPr/>
        </p:nvSpPr>
        <p:spPr>
          <a:xfrm>
            <a:off x="1271239" y="1844209"/>
            <a:ext cx="57126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TF-IDF (Term Frequency-Inverse Document Frequency)</a:t>
            </a:r>
            <a:r>
              <a:rPr lang="en-US" dirty="0"/>
              <a:t>:</a:t>
            </a:r>
          </a:p>
          <a:p>
            <a:r>
              <a:rPr lang="en-US" dirty="0"/>
              <a:t>• Weights words by importance in a corpus.</a:t>
            </a:r>
          </a:p>
          <a:p>
            <a:r>
              <a:rPr lang="en-US" dirty="0"/>
              <a:t>• Helps with filtering common words (e.g., “the”, “is”).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r>
              <a:rPr lang="en-US" dirty="0"/>
              <a:t>• Still lacks word relationships.</a:t>
            </a:r>
          </a:p>
          <a:p>
            <a:r>
              <a:rPr lang="en-US" dirty="0"/>
              <a:t>• High-dimensional for large vocabularies.</a:t>
            </a:r>
          </a:p>
        </p:txBody>
      </p:sp>
      <p:pic>
        <p:nvPicPr>
          <p:cNvPr id="5" name="Picture 4" descr="A diagram of a document&#10;&#10;AI-generated content may be incorrect.">
            <a:extLst>
              <a:ext uri="{FF2B5EF4-FFF2-40B4-BE49-F238E27FC236}">
                <a16:creationId xmlns:a16="http://schemas.microsoft.com/office/drawing/2014/main" id="{57622FD3-1445-882E-1D50-F86BAAE5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582" y="3918336"/>
            <a:ext cx="5879170" cy="2859206"/>
          </a:xfrm>
          <a:prstGeom prst="rect">
            <a:avLst/>
          </a:prstGeom>
        </p:spPr>
      </p:pic>
      <p:pic>
        <p:nvPicPr>
          <p:cNvPr id="8" name="Picture 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43E2CA2-656E-1658-FFF7-7CD8E4CFA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893" y="1801407"/>
            <a:ext cx="3707865" cy="17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5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F2A26-A328-F981-9B4A-6E6C6B2AB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28EA-95E8-5D23-7212-67CD08CC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ABF28F8-CDD3-D8C8-4D86-06871983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E8AF9-9655-4D8B-A1E5-8CF182FA3C68}"/>
              </a:ext>
            </a:extLst>
          </p:cNvPr>
          <p:cNvSpPr txBox="1"/>
          <p:nvPr/>
        </p:nvSpPr>
        <p:spPr>
          <a:xfrm>
            <a:off x="1271239" y="1844209"/>
            <a:ext cx="57126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TF-IDF (Term Frequency-Inverse Document Frequency)</a:t>
            </a:r>
            <a:r>
              <a:rPr lang="en-US" dirty="0"/>
              <a:t>:</a:t>
            </a:r>
          </a:p>
          <a:p>
            <a:r>
              <a:rPr lang="en-US" dirty="0"/>
              <a:t>• Weights words by importance in a corpus.</a:t>
            </a:r>
          </a:p>
          <a:p>
            <a:r>
              <a:rPr lang="en-US" dirty="0"/>
              <a:t>• Helps with filtering common words (e.g., “the”, “is”).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r>
              <a:rPr lang="en-US" dirty="0"/>
              <a:t>• Still lacks word relationships.</a:t>
            </a:r>
          </a:p>
          <a:p>
            <a:r>
              <a:rPr lang="en-US" dirty="0"/>
              <a:t>• High-dimensional for large vocabularies.</a:t>
            </a:r>
          </a:p>
        </p:txBody>
      </p:sp>
      <p:pic>
        <p:nvPicPr>
          <p:cNvPr id="5" name="Picture 4" descr="A diagram of a document&#10;&#10;AI-generated content may be incorrect.">
            <a:extLst>
              <a:ext uri="{FF2B5EF4-FFF2-40B4-BE49-F238E27FC236}">
                <a16:creationId xmlns:a16="http://schemas.microsoft.com/office/drawing/2014/main" id="{D2DDF439-4CA0-E559-3B02-2E14BD1BB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582" y="3918336"/>
            <a:ext cx="5879170" cy="2859206"/>
          </a:xfrm>
          <a:prstGeom prst="rect">
            <a:avLst/>
          </a:prstGeom>
        </p:spPr>
      </p:pic>
      <p:pic>
        <p:nvPicPr>
          <p:cNvPr id="8" name="Picture 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B1F2BD9-887E-3C93-A1B4-3BC5E3CA3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893" y="1801407"/>
            <a:ext cx="3707865" cy="178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5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6CF96-FCB0-546C-0C7D-4788752B0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6B890-13C0-0685-3E59-D38445D3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239" y="-276968"/>
            <a:ext cx="7288282" cy="2121177"/>
          </a:xfrm>
        </p:spPr>
        <p:txBody>
          <a:bodyPr>
            <a:normAutofit/>
          </a:bodyPr>
          <a:lstStyle/>
          <a:p>
            <a:r>
              <a:rPr lang="en-US" sz="6000" b="1" dirty="0"/>
              <a:t>Text representation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3CE1B10-E12A-F253-6600-33B31247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3FCF1-F78B-D257-82AB-54099815BFD0}"/>
              </a:ext>
            </a:extLst>
          </p:cNvPr>
          <p:cNvSpPr txBox="1"/>
          <p:nvPr/>
        </p:nvSpPr>
        <p:spPr>
          <a:xfrm>
            <a:off x="1271239" y="1844209"/>
            <a:ext cx="578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Shift to Dense Representations – Word Embeddings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976-2663-08F1-5CC1-B4C9C80C991C}"/>
              </a:ext>
            </a:extLst>
          </p:cNvPr>
          <p:cNvSpPr txBox="1"/>
          <p:nvPr/>
        </p:nvSpPr>
        <p:spPr>
          <a:xfrm>
            <a:off x="1271239" y="2453268"/>
            <a:ext cx="61887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 move beyond </a:t>
            </a:r>
            <a:r>
              <a:rPr lang="en-US" b="1" dirty="0" err="1"/>
              <a:t>BoW</a:t>
            </a:r>
            <a:r>
              <a:rPr lang="en-US" b="1" dirty="0"/>
              <a:t>?</a:t>
            </a:r>
            <a:endParaRPr lang="en-US" dirty="0"/>
          </a:p>
          <a:p>
            <a:r>
              <a:rPr lang="en-US" dirty="0"/>
              <a:t>• Need for </a:t>
            </a:r>
            <a:r>
              <a:rPr lang="en-US" b="1" dirty="0"/>
              <a:t>semantic</a:t>
            </a:r>
            <a:r>
              <a:rPr lang="en-US" dirty="0"/>
              <a:t> meaning in representations.</a:t>
            </a:r>
          </a:p>
          <a:p>
            <a:endParaRPr lang="en-US" dirty="0"/>
          </a:p>
          <a:p>
            <a:r>
              <a:rPr lang="en-US" b="1" dirty="0"/>
              <a:t>Introduction to Word Embeddings:</a:t>
            </a:r>
          </a:p>
          <a:p>
            <a:endParaRPr lang="en-US" dirty="0"/>
          </a:p>
          <a:p>
            <a:r>
              <a:rPr lang="en-US" dirty="0"/>
              <a:t>• Words represented as dense vectors in a continuous space.</a:t>
            </a:r>
          </a:p>
          <a:p>
            <a:r>
              <a:rPr lang="en-US" dirty="0"/>
              <a:t>• Similar words have similar vector representations.</a:t>
            </a:r>
          </a:p>
          <a:p>
            <a:r>
              <a:rPr lang="en-US" dirty="0"/>
              <a:t>• Enables capturing meaning, synonyms, and analogies.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190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179FDCFDA3AA489801A224B51549C4" ma:contentTypeVersion="4" ma:contentTypeDescription="Create a new document." ma:contentTypeScope="" ma:versionID="a29ae2056159c8ddbd6bc3ee0922286b">
  <xsd:schema xmlns:xsd="http://www.w3.org/2001/XMLSchema" xmlns:xs="http://www.w3.org/2001/XMLSchema" xmlns:p="http://schemas.microsoft.com/office/2006/metadata/properties" xmlns:ns2="473c0446-82f2-45af-a005-04530fddabcc" targetNamespace="http://schemas.microsoft.com/office/2006/metadata/properties" ma:root="true" ma:fieldsID="39b990bf1d5e1f4fa4415c645e930dee" ns2:_="">
    <xsd:import namespace="473c0446-82f2-45af-a005-04530fdda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3c0446-82f2-45af-a005-04530fddab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fcc9d9b4-5a6e-40e5-9022-cfc930feae0c"/>
    <ds:schemaRef ds:uri="http://schemas.openxmlformats.org/package/2006/metadata/core-properties"/>
    <ds:schemaRef ds:uri="623f837f-d33b-4977-a8ae-4d3fe71419e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4BE43F1-21CD-4265-9F8A-011697E07A38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</TotalTime>
  <Words>1602</Words>
  <Application>Microsoft Macintosh PowerPoint</Application>
  <PresentationFormat>Widescreen</PresentationFormat>
  <Paragraphs>277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Plus Jakarta Sans</vt:lpstr>
      <vt:lpstr>Tenorite</vt:lpstr>
      <vt:lpstr>Custom</vt:lpstr>
      <vt:lpstr>Evolution of 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Text representation</vt:lpstr>
      <vt:lpstr>Project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Bogdan Mursa</cp:lastModifiedBy>
  <cp:revision>126</cp:revision>
  <dcterms:created xsi:type="dcterms:W3CDTF">2024-02-14T19:04:18Z</dcterms:created>
  <dcterms:modified xsi:type="dcterms:W3CDTF">2025-03-04T09:45:48Z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0x0101009C179FDCFDA3AA489801A224B51549C4</vt:lpwstr>
  </property>
  <property fmtid="{D5CDD505-2E9C-101B-9397-08002B2CF9AE}" pid="3" name="MediaServiceImageTags">
    <vt:lpwstr/>
  </property>
</Properties>
</file>