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81" r:id="rId6"/>
    <p:sldId id="264" r:id="rId7"/>
    <p:sldId id="282" r:id="rId8"/>
    <p:sldId id="283" r:id="rId9"/>
    <p:sldId id="290" r:id="rId10"/>
    <p:sldId id="285" r:id="rId11"/>
    <p:sldId id="287" r:id="rId12"/>
    <p:sldId id="286" r:id="rId13"/>
    <p:sldId id="288" r:id="rId14"/>
    <p:sldId id="298" r:id="rId15"/>
    <p:sldId id="289" r:id="rId16"/>
    <p:sldId id="291" r:id="rId17"/>
    <p:sldId id="292" r:id="rId18"/>
    <p:sldId id="293" r:id="rId19"/>
    <p:sldId id="294"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F49"/>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43" autoAdjust="0"/>
    <p:restoredTop sz="90703" autoAdjust="0"/>
  </p:normalViewPr>
  <p:slideViewPr>
    <p:cSldViewPr snapToGrid="0">
      <p:cViewPr varScale="1">
        <p:scale>
          <a:sx n="127" d="100"/>
          <a:sy n="127" d="100"/>
        </p:scale>
        <p:origin x="224" y="31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F5925-7D30-03A3-F2A8-8CF4055DD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426BF-7631-EEA5-4507-B6BBF417B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6208B1-865D-278D-D83F-48406768FD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BA8F8A-5DC9-733B-3E5B-30CDE9B1DEC6}"/>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90131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B6B28-4592-2D70-78BD-51089A039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28F54-86E5-3B11-1D1E-0B8148887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EFBDEC-1B0D-E18F-81F4-CF26375882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21FEBD-EF6B-2078-8298-A9E9AA2822E0}"/>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28550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45AA-5794-DC9C-2B06-4BB49B7A8A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D3E5AF-3587-47B5-889A-EC2568FC93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86A9C9-D189-10CF-5AA1-FF5B7647C1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8EB5D3-591D-C96E-ACA4-FE64C592CB2F}"/>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43044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BD050-5053-E5FE-004E-8C5B6A45E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CDF4C-F77A-E2FE-321B-41ED4118B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404DB-0136-1324-716A-786BECA4C4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A7C849-F044-13F4-05AA-BB7C5183991E}"/>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871678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F82D4-37D3-5B64-4B66-000E66748D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ED19-23B4-6255-D308-88A41DF9A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5EB10-9D93-D422-9C36-74F62A1A20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A7EF31-E28E-DA90-6FC8-30CF980D4CA0}"/>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4089048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1DA43-51DE-F298-B0C8-FADA8BE84A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D2C7E-BFFE-99CB-49EE-C08345C06E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DDF0C1-A255-E9AE-2E1E-3843B602B1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21A1B9-6254-A07C-E7AF-4B1FC11AE105}"/>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756056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386BA-89B8-5984-239E-C37D31604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348F4-E5DF-2652-747E-062ED1063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210597-29B3-D7E6-0FD4-4C280B3F2F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70D297-FBA5-E9E6-059F-1F612AD543F9}"/>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765879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F33DC-8B0C-7B63-63E4-C960D50251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9749-B498-F56A-70D3-0FEA559E7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F9ED41-C896-0DB2-1387-C885F8CEF3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E5B931-A5A0-581A-BA95-728BF113B81D}"/>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6682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78750-1F77-AB2A-1D6D-0533458F7E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1E404-12EA-1956-07E6-0C875A37D1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1BFE8-700D-9752-134D-2F229BE267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ED1488-F6D4-E97E-EC0A-9DBD399AACD2}"/>
              </a:ext>
            </a:extLst>
          </p:cNvPr>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61857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ED08D-445F-4162-8997-F857ADEC19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B75F16-9B46-E602-539B-015305087E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705B2F-ECB4-C37E-DEE8-9BE2767F22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4AD9A8-ACA0-9A1C-1189-AD607FEC4F79}"/>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127408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E3021-C95E-CD56-E8E2-23F562F775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4A05AC-C98B-3959-2C03-DDE898762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C05E0A-E63E-1494-01E9-20A0A9A9FD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E2E77C-280C-29B4-BA14-AF7C6BD09B0F}"/>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567015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5D945-4789-E487-E560-AB36436EC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78AF5D-C6A9-B5BE-9670-93B2379AB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3DEEE-6793-BFCB-98DA-BCC61A23F3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068E77-43AA-CD4F-D459-A354A6D29646}"/>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71488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E8FAF-39E0-CFF1-1742-1A1D2397CC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4C29C-B513-BF72-99FF-C3A45025FC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74AC64-2D4C-DFF8-CE85-EC5F806FB7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962634-DC95-15EF-651C-11B9301D21D7}"/>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03954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D7E16-5CA1-4AD0-9FA9-9BEDFD615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CE1EA-1C89-034E-88A3-9A4E7F3EA0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E6A56C-1E22-9937-82DA-51F26534DC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DD8B3B-543D-A155-E3E9-4BA27DD5210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792550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FD36E-16A5-9033-A247-181B1482E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1E557-DD33-ECE0-795F-EC7B53E6F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03288A-9523-5E3F-D7D9-15BAEDAAFC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D38620-E259-5E68-F80B-449FDAF7753C}"/>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32533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0C814-CDCC-8AD4-0F48-2A20299BD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CFD1D-38E7-7EC6-D16B-04F4BD689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52A75-39E3-95F0-1951-6F10051A8E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1AAEF2-A363-B264-01A6-1249798CFC60}"/>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287208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58469" y="3159029"/>
            <a:ext cx="5801422" cy="3200400"/>
          </a:xfrm>
        </p:spPr>
        <p:txBody>
          <a:bodyPr anchor="ctr"/>
          <a:lstStyle/>
          <a:p>
            <a:r>
              <a:rPr lang="en-US" sz="4400" b="1" dirty="0"/>
              <a:t>C5: Prompt Engineering</a:t>
            </a:r>
            <a:br>
              <a:rPr lang="en-US" sz="4400" b="1" dirty="0"/>
            </a:br>
            <a:r>
              <a:rPr lang="en-US" sz="4400" b="1" dirty="0"/>
              <a:t>With RAG</a:t>
            </a:r>
          </a:p>
        </p:txBody>
      </p:sp>
      <p:sp>
        <p:nvSpPr>
          <p:cNvPr id="3" name="TextBox 2">
            <a:extLst>
              <a:ext uri="{FF2B5EF4-FFF2-40B4-BE49-F238E27FC236}">
                <a16:creationId xmlns:a16="http://schemas.microsoft.com/office/drawing/2014/main" id="{D262ED1C-2B5E-F12F-F2D2-431FFB811763}"/>
              </a:ext>
            </a:extLst>
          </p:cNvPr>
          <p:cNvSpPr txBox="1"/>
          <p:nvPr/>
        </p:nvSpPr>
        <p:spPr>
          <a:xfrm>
            <a:off x="14351431" y="826059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FB942-02A1-C665-A599-78AF5033E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F2297-CE88-1254-A629-8EB98ADB0D9C}"/>
              </a:ext>
            </a:extLst>
          </p:cNvPr>
          <p:cNvSpPr>
            <a:spLocks noGrp="1"/>
          </p:cNvSpPr>
          <p:nvPr>
            <p:ph type="title"/>
          </p:nvPr>
        </p:nvSpPr>
        <p:spPr>
          <a:xfrm>
            <a:off x="786586" y="-890409"/>
            <a:ext cx="9586764" cy="2121177"/>
          </a:xfrm>
        </p:spPr>
        <p:txBody>
          <a:bodyPr>
            <a:normAutofit/>
          </a:bodyPr>
          <a:lstStyle/>
          <a:p>
            <a:pPr algn="ctr"/>
            <a:r>
              <a:rPr lang="en-US" sz="4000" b="1" dirty="0"/>
              <a:t>The retrieval step in RAG</a:t>
            </a:r>
          </a:p>
        </p:txBody>
      </p:sp>
      <p:sp>
        <p:nvSpPr>
          <p:cNvPr id="14" name="Slide Number Placeholder 5">
            <a:extLst>
              <a:ext uri="{FF2B5EF4-FFF2-40B4-BE49-F238E27FC236}">
                <a16:creationId xmlns:a16="http://schemas.microsoft.com/office/drawing/2014/main" id="{29C55207-1FC4-EEAA-BA26-6225DB7211D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13" name="Picture 12" descr="A diagram of a data flow&#10;&#10;AI-generated content may be incorrect.">
            <a:extLst>
              <a:ext uri="{FF2B5EF4-FFF2-40B4-BE49-F238E27FC236}">
                <a16:creationId xmlns:a16="http://schemas.microsoft.com/office/drawing/2014/main" id="{C53DB2C8-CA8D-8E7F-5B05-A8886CE29535}"/>
              </a:ext>
            </a:extLst>
          </p:cNvPr>
          <p:cNvPicPr>
            <a:picLocks noChangeAspect="1"/>
          </p:cNvPicPr>
          <p:nvPr/>
        </p:nvPicPr>
        <p:blipFill>
          <a:blip r:embed="rId3"/>
          <a:stretch>
            <a:fillRect/>
          </a:stretch>
        </p:blipFill>
        <p:spPr>
          <a:xfrm>
            <a:off x="5357410" y="1423004"/>
            <a:ext cx="6725786" cy="2475614"/>
          </a:xfrm>
          <a:prstGeom prst="rect">
            <a:avLst/>
          </a:prstGeom>
        </p:spPr>
      </p:pic>
      <p:cxnSp>
        <p:nvCxnSpPr>
          <p:cNvPr id="16" name="Straight Arrow Connector 15">
            <a:extLst>
              <a:ext uri="{FF2B5EF4-FFF2-40B4-BE49-F238E27FC236}">
                <a16:creationId xmlns:a16="http://schemas.microsoft.com/office/drawing/2014/main" id="{734AA358-A614-1007-E0FB-073AEA70E5B8}"/>
              </a:ext>
            </a:extLst>
          </p:cNvPr>
          <p:cNvCxnSpPr/>
          <p:nvPr/>
        </p:nvCxnSpPr>
        <p:spPr>
          <a:xfrm flipH="1">
            <a:off x="4290646" y="2751246"/>
            <a:ext cx="3104940" cy="6049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B380994A-BCBC-4983-FCCB-81A6C7CC5146}"/>
              </a:ext>
            </a:extLst>
          </p:cNvPr>
          <p:cNvSpPr txBox="1"/>
          <p:nvPr/>
        </p:nvSpPr>
        <p:spPr>
          <a:xfrm>
            <a:off x="1044209" y="2049863"/>
            <a:ext cx="3104940" cy="4247317"/>
          </a:xfrm>
          <a:prstGeom prst="rect">
            <a:avLst/>
          </a:prstGeom>
          <a:noFill/>
        </p:spPr>
        <p:txBody>
          <a:bodyPr wrap="square" rtlCol="0">
            <a:spAutoFit/>
          </a:bodyPr>
          <a:lstStyle/>
          <a:p>
            <a:r>
              <a:rPr lang="en-US" dirty="0"/>
              <a:t>Steps:</a:t>
            </a:r>
          </a:p>
          <a:p>
            <a:br>
              <a:rPr lang="en-US" dirty="0"/>
            </a:br>
            <a:r>
              <a:rPr lang="en-US" dirty="0"/>
              <a:t>1. Embedding the user query into a </a:t>
            </a:r>
            <a:r>
              <a:rPr lang="en-US" b="1" dirty="0"/>
              <a:t>vector</a:t>
            </a:r>
            <a:r>
              <a:rPr lang="en-US" dirty="0"/>
              <a:t> (same embedding space as documents)</a:t>
            </a:r>
          </a:p>
          <a:p>
            <a:endParaRPr lang="en-US" dirty="0"/>
          </a:p>
          <a:p>
            <a:r>
              <a:rPr lang="en-US" dirty="0"/>
              <a:t>2. Running a </a:t>
            </a:r>
            <a:r>
              <a:rPr lang="en-US" b="1" dirty="0"/>
              <a:t>similarity search</a:t>
            </a:r>
            <a:r>
              <a:rPr lang="en-US" dirty="0"/>
              <a:t> in the vector database</a:t>
            </a:r>
          </a:p>
          <a:p>
            <a:endParaRPr lang="en-US" dirty="0"/>
          </a:p>
          <a:p>
            <a:r>
              <a:rPr lang="en-US" dirty="0"/>
              <a:t>3. Returning the </a:t>
            </a:r>
            <a:r>
              <a:rPr lang="en-US" b="1" dirty="0"/>
              <a:t>top-k</a:t>
            </a:r>
            <a:r>
              <a:rPr lang="en-US" dirty="0"/>
              <a:t> most similar chunks to use as context for generation.</a:t>
            </a:r>
          </a:p>
          <a:p>
            <a:endParaRPr lang="en-US" dirty="0"/>
          </a:p>
        </p:txBody>
      </p:sp>
      <p:sp>
        <p:nvSpPr>
          <p:cNvPr id="3" name="TextBox 2">
            <a:extLst>
              <a:ext uri="{FF2B5EF4-FFF2-40B4-BE49-F238E27FC236}">
                <a16:creationId xmlns:a16="http://schemas.microsoft.com/office/drawing/2014/main" id="{71AE32A5-47FF-76A9-AC1B-5F352D394DA1}"/>
              </a:ext>
            </a:extLst>
          </p:cNvPr>
          <p:cNvSpPr txBox="1"/>
          <p:nvPr/>
        </p:nvSpPr>
        <p:spPr>
          <a:xfrm>
            <a:off x="4149149" y="3898618"/>
            <a:ext cx="3578033" cy="1754326"/>
          </a:xfrm>
          <a:prstGeom prst="rect">
            <a:avLst/>
          </a:prstGeom>
          <a:noFill/>
        </p:spPr>
        <p:txBody>
          <a:bodyPr wrap="square" rtlCol="0">
            <a:spAutoFit/>
          </a:bodyPr>
          <a:lstStyle/>
          <a:p>
            <a:r>
              <a:rPr lang="en-US" sz="1200" b="1" dirty="0"/>
              <a:t>FAISS</a:t>
            </a:r>
            <a:br>
              <a:rPr lang="en-US" sz="1200" dirty="0"/>
            </a:br>
            <a:br>
              <a:rPr lang="en-US" sz="1200" dirty="0"/>
            </a:br>
            <a:r>
              <a:rPr lang="en-US" sz="1200" dirty="0"/>
              <a:t>1. Vector space is clustered into centroids.</a:t>
            </a:r>
          </a:p>
          <a:p>
            <a:r>
              <a:rPr lang="en-US" sz="1200" dirty="0"/>
              <a:t>2. Each new document vector is assigned to the nearest centroid.</a:t>
            </a:r>
          </a:p>
          <a:p>
            <a:r>
              <a:rPr lang="en-US" sz="1200" dirty="0"/>
              <a:t>3. For a query:</a:t>
            </a:r>
          </a:p>
          <a:p>
            <a:r>
              <a:rPr lang="en-US" sz="1200" dirty="0"/>
              <a:t>• Identify the top few centroids nearest to the query vector.</a:t>
            </a:r>
          </a:p>
          <a:p>
            <a:r>
              <a:rPr lang="en-US" sz="1200" dirty="0"/>
              <a:t>• Search only within those clusters.</a:t>
            </a:r>
          </a:p>
        </p:txBody>
      </p:sp>
      <p:sp>
        <p:nvSpPr>
          <p:cNvPr id="5" name="TextBox 4">
            <a:extLst>
              <a:ext uri="{FF2B5EF4-FFF2-40B4-BE49-F238E27FC236}">
                <a16:creationId xmlns:a16="http://schemas.microsoft.com/office/drawing/2014/main" id="{8FCA37CB-8D00-81C7-61EE-7CAAB0D07A43}"/>
              </a:ext>
            </a:extLst>
          </p:cNvPr>
          <p:cNvSpPr txBox="1"/>
          <p:nvPr/>
        </p:nvSpPr>
        <p:spPr>
          <a:xfrm>
            <a:off x="8314158" y="3674486"/>
            <a:ext cx="3578033" cy="3046988"/>
          </a:xfrm>
          <a:prstGeom prst="rect">
            <a:avLst/>
          </a:prstGeom>
          <a:noFill/>
        </p:spPr>
        <p:txBody>
          <a:bodyPr wrap="square" rtlCol="0">
            <a:spAutoFit/>
          </a:bodyPr>
          <a:lstStyle/>
          <a:p>
            <a:r>
              <a:rPr lang="en-US" sz="1200" b="1" dirty="0"/>
              <a:t>HNSW</a:t>
            </a:r>
            <a:br>
              <a:rPr lang="en-US" sz="1200" dirty="0"/>
            </a:br>
            <a:br>
              <a:rPr lang="en-US" sz="1200" dirty="0"/>
            </a:br>
            <a:r>
              <a:rPr lang="en-US" sz="1200" dirty="0"/>
              <a:t>1. Each node is a vector embedding.</a:t>
            </a:r>
          </a:p>
          <a:p>
            <a:r>
              <a:rPr lang="en-US" sz="1200" dirty="0"/>
              <a:t>2. Nodes are connected to others based on distance.</a:t>
            </a:r>
          </a:p>
          <a:p>
            <a:r>
              <a:rPr lang="en-US" sz="1200" b="1" dirty="0"/>
              <a:t>3. Hierarchy of layers</a:t>
            </a:r>
            <a:r>
              <a:rPr lang="en-US" sz="1200" dirty="0"/>
              <a:t>: higher layers are sparser, lower layers are denser.</a:t>
            </a:r>
            <a:br>
              <a:rPr lang="en-US" sz="1200" dirty="0"/>
            </a:br>
            <a:br>
              <a:rPr lang="en-US" sz="1200" dirty="0"/>
            </a:br>
            <a:r>
              <a:rPr lang="en-US" sz="1200" dirty="0"/>
              <a:t>Search steps:</a:t>
            </a:r>
          </a:p>
          <a:p>
            <a:br>
              <a:rPr lang="en-US" sz="1200" dirty="0"/>
            </a:br>
            <a:r>
              <a:rPr lang="en-US" sz="1200" dirty="0"/>
              <a:t>• Start from a random entry point at the top layer.</a:t>
            </a:r>
          </a:p>
          <a:p>
            <a:r>
              <a:rPr lang="en-US" sz="1200" dirty="0"/>
              <a:t>• Use </a:t>
            </a:r>
            <a:r>
              <a:rPr lang="en-US" sz="1200" b="1" dirty="0"/>
              <a:t>greedy search</a:t>
            </a:r>
            <a:r>
              <a:rPr lang="en-US" sz="1200" dirty="0"/>
              <a:t> to find the closest node.</a:t>
            </a:r>
          </a:p>
          <a:p>
            <a:r>
              <a:rPr lang="en-US" sz="1200" dirty="0"/>
              <a:t>• Move down layers while improving the match.</a:t>
            </a:r>
          </a:p>
          <a:p>
            <a:r>
              <a:rPr lang="en-US" sz="1200" dirty="0"/>
              <a:t>• Stop when reaching the best neighbors in the bottom layer.</a:t>
            </a:r>
          </a:p>
          <a:p>
            <a:endParaRPr lang="en-US" sz="1200" dirty="0"/>
          </a:p>
        </p:txBody>
      </p:sp>
    </p:spTree>
    <p:extLst>
      <p:ext uri="{BB962C8B-B14F-4D97-AF65-F5344CB8AC3E}">
        <p14:creationId xmlns:p14="http://schemas.microsoft.com/office/powerpoint/2010/main" val="97602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DA8DD-E2F7-45AA-0370-501EEE015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EC9D2-31F5-6B30-F013-1150DABDB234}"/>
              </a:ext>
            </a:extLst>
          </p:cNvPr>
          <p:cNvSpPr>
            <a:spLocks noGrp="1"/>
          </p:cNvSpPr>
          <p:nvPr>
            <p:ph type="title"/>
          </p:nvPr>
        </p:nvSpPr>
        <p:spPr>
          <a:xfrm>
            <a:off x="1437759" y="-589780"/>
            <a:ext cx="11615050" cy="2121177"/>
          </a:xfrm>
        </p:spPr>
        <p:txBody>
          <a:bodyPr>
            <a:normAutofit/>
          </a:bodyPr>
          <a:lstStyle/>
          <a:p>
            <a:r>
              <a:rPr lang="en-US" sz="4000" b="1" dirty="0"/>
              <a:t>Strategy for retrieval</a:t>
            </a:r>
          </a:p>
        </p:txBody>
      </p:sp>
      <p:sp>
        <p:nvSpPr>
          <p:cNvPr id="14" name="Slide Number Placeholder 5">
            <a:extLst>
              <a:ext uri="{FF2B5EF4-FFF2-40B4-BE49-F238E27FC236}">
                <a16:creationId xmlns:a16="http://schemas.microsoft.com/office/drawing/2014/main" id="{F5C3FD06-A618-52F9-F95F-E8C03F4529F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pic>
        <p:nvPicPr>
          <p:cNvPr id="4" name="Picture 3" descr="A diagram of a diagram&#10;&#10;AI-generated content may be incorrect.">
            <a:extLst>
              <a:ext uri="{FF2B5EF4-FFF2-40B4-BE49-F238E27FC236}">
                <a16:creationId xmlns:a16="http://schemas.microsoft.com/office/drawing/2014/main" id="{010D8DBC-B9D3-41FB-7E88-0788105DC968}"/>
              </a:ext>
            </a:extLst>
          </p:cNvPr>
          <p:cNvPicPr>
            <a:picLocks noChangeAspect="1"/>
          </p:cNvPicPr>
          <p:nvPr/>
        </p:nvPicPr>
        <p:blipFill>
          <a:blip r:embed="rId3"/>
          <a:srcRect b="1110"/>
          <a:stretch/>
        </p:blipFill>
        <p:spPr>
          <a:xfrm>
            <a:off x="7053663" y="2110153"/>
            <a:ext cx="4113824" cy="3275764"/>
          </a:xfrm>
          <a:prstGeom prst="rect">
            <a:avLst/>
          </a:prstGeom>
        </p:spPr>
      </p:pic>
      <p:sp>
        <p:nvSpPr>
          <p:cNvPr id="6" name="TextBox 5">
            <a:extLst>
              <a:ext uri="{FF2B5EF4-FFF2-40B4-BE49-F238E27FC236}">
                <a16:creationId xmlns:a16="http://schemas.microsoft.com/office/drawing/2014/main" id="{7F19EFEE-8D54-0161-EB16-1CD32685CB9C}"/>
              </a:ext>
            </a:extLst>
          </p:cNvPr>
          <p:cNvSpPr txBox="1"/>
          <p:nvPr/>
        </p:nvSpPr>
        <p:spPr>
          <a:xfrm>
            <a:off x="743578" y="2136338"/>
            <a:ext cx="4962641" cy="2585323"/>
          </a:xfrm>
          <a:prstGeom prst="rect">
            <a:avLst/>
          </a:prstGeom>
          <a:noFill/>
        </p:spPr>
        <p:txBody>
          <a:bodyPr wrap="none" rtlCol="0">
            <a:spAutoFit/>
          </a:bodyPr>
          <a:lstStyle/>
          <a:p>
            <a:r>
              <a:rPr lang="en-US" b="1" dirty="0"/>
              <a:t>Tips for Choosing K:</a:t>
            </a:r>
          </a:p>
          <a:p>
            <a:endParaRPr lang="en-US" dirty="0"/>
          </a:p>
          <a:p>
            <a:r>
              <a:rPr lang="en-US" dirty="0"/>
              <a:t>• </a:t>
            </a:r>
            <a:r>
              <a:rPr lang="en-US" b="1" dirty="0"/>
              <a:t>K too small?</a:t>
            </a:r>
            <a:r>
              <a:rPr lang="en-US" dirty="0"/>
              <a:t> Risk missing relevant info.</a:t>
            </a:r>
          </a:p>
          <a:p>
            <a:r>
              <a:rPr lang="en-US" dirty="0"/>
              <a:t>• </a:t>
            </a:r>
            <a:r>
              <a:rPr lang="en-US" b="1" dirty="0"/>
              <a:t>K too large?</a:t>
            </a:r>
            <a:r>
              <a:rPr lang="en-US" dirty="0"/>
              <a:t> Context gets diluted or truncated.</a:t>
            </a:r>
          </a:p>
          <a:p>
            <a:endParaRPr lang="en-US" dirty="0"/>
          </a:p>
          <a:p>
            <a:r>
              <a:rPr lang="en-US" dirty="0"/>
              <a:t>Typically: </a:t>
            </a:r>
            <a:r>
              <a:rPr lang="en-US" b="1" dirty="0"/>
              <a:t>K = 3–10</a:t>
            </a:r>
            <a:r>
              <a:rPr lang="en-US" dirty="0"/>
              <a:t>, depending on:</a:t>
            </a:r>
          </a:p>
          <a:p>
            <a:r>
              <a:rPr lang="en-US" dirty="0"/>
              <a:t>• Context window size (e.g., 4k vs 16k tokens)</a:t>
            </a:r>
          </a:p>
          <a:p>
            <a:r>
              <a:rPr lang="en-US" dirty="0"/>
              <a:t>• Chunk size and density</a:t>
            </a:r>
          </a:p>
          <a:p>
            <a:endParaRPr lang="en-US" dirty="0"/>
          </a:p>
        </p:txBody>
      </p:sp>
      <p:sp>
        <p:nvSpPr>
          <p:cNvPr id="8" name="TextBox 7">
            <a:extLst>
              <a:ext uri="{FF2B5EF4-FFF2-40B4-BE49-F238E27FC236}">
                <a16:creationId xmlns:a16="http://schemas.microsoft.com/office/drawing/2014/main" id="{B4B76E8B-DF84-B723-87AE-51DC0B33DA18}"/>
              </a:ext>
            </a:extLst>
          </p:cNvPr>
          <p:cNvSpPr txBox="1"/>
          <p:nvPr/>
        </p:nvSpPr>
        <p:spPr>
          <a:xfrm>
            <a:off x="4351770" y="5888334"/>
            <a:ext cx="2701893" cy="369332"/>
          </a:xfrm>
          <a:prstGeom prst="rect">
            <a:avLst/>
          </a:prstGeom>
          <a:noFill/>
        </p:spPr>
        <p:txBody>
          <a:bodyPr wrap="none" rtlCol="0">
            <a:spAutoFit/>
          </a:bodyPr>
          <a:lstStyle/>
          <a:p>
            <a:r>
              <a:rPr lang="en-US" dirty="0"/>
              <a:t>One solution: </a:t>
            </a:r>
            <a:r>
              <a:rPr lang="en-US" b="1" dirty="0"/>
              <a:t>summarize</a:t>
            </a:r>
            <a:r>
              <a:rPr lang="en-US" dirty="0"/>
              <a:t> </a:t>
            </a:r>
          </a:p>
        </p:txBody>
      </p:sp>
      <p:cxnSp>
        <p:nvCxnSpPr>
          <p:cNvPr id="10" name="Straight Arrow Connector 9">
            <a:extLst>
              <a:ext uri="{FF2B5EF4-FFF2-40B4-BE49-F238E27FC236}">
                <a16:creationId xmlns:a16="http://schemas.microsoft.com/office/drawing/2014/main" id="{C130F56A-C884-6C8F-A440-AF5EB39C79B7}"/>
              </a:ext>
            </a:extLst>
          </p:cNvPr>
          <p:cNvCxnSpPr/>
          <p:nvPr/>
        </p:nvCxnSpPr>
        <p:spPr>
          <a:xfrm flipV="1">
            <a:off x="5878286" y="4973934"/>
            <a:ext cx="2502039"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420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E3B7-CF56-743C-51D4-20CA67932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6942D-A885-877B-1D5A-62FCBADF1755}"/>
              </a:ext>
            </a:extLst>
          </p:cNvPr>
          <p:cNvSpPr>
            <a:spLocks noGrp="1"/>
          </p:cNvSpPr>
          <p:nvPr>
            <p:ph type="title"/>
          </p:nvPr>
        </p:nvSpPr>
        <p:spPr>
          <a:xfrm>
            <a:off x="786586" y="-890409"/>
            <a:ext cx="9586764" cy="2121177"/>
          </a:xfrm>
        </p:spPr>
        <p:txBody>
          <a:bodyPr>
            <a:normAutofit/>
          </a:bodyPr>
          <a:lstStyle/>
          <a:p>
            <a:pPr algn="ctr"/>
            <a:r>
              <a:rPr lang="en-US" sz="4000" b="1" dirty="0"/>
              <a:t>The retrieval step in RAG</a:t>
            </a:r>
          </a:p>
        </p:txBody>
      </p:sp>
      <p:sp>
        <p:nvSpPr>
          <p:cNvPr id="14" name="Slide Number Placeholder 5">
            <a:extLst>
              <a:ext uri="{FF2B5EF4-FFF2-40B4-BE49-F238E27FC236}">
                <a16:creationId xmlns:a16="http://schemas.microsoft.com/office/drawing/2014/main" id="{44101B4E-83CE-DE77-688C-D4AEF781F7C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pic>
        <p:nvPicPr>
          <p:cNvPr id="13" name="Picture 12" descr="A diagram of a data flow&#10;&#10;AI-generated content may be incorrect.">
            <a:extLst>
              <a:ext uri="{FF2B5EF4-FFF2-40B4-BE49-F238E27FC236}">
                <a16:creationId xmlns:a16="http://schemas.microsoft.com/office/drawing/2014/main" id="{F29B65A1-E1C8-3A22-DE70-E948FE2C4596}"/>
              </a:ext>
            </a:extLst>
          </p:cNvPr>
          <p:cNvPicPr>
            <a:picLocks noChangeAspect="1"/>
          </p:cNvPicPr>
          <p:nvPr/>
        </p:nvPicPr>
        <p:blipFill>
          <a:blip r:embed="rId3"/>
          <a:stretch>
            <a:fillRect/>
          </a:stretch>
        </p:blipFill>
        <p:spPr>
          <a:xfrm>
            <a:off x="5357410" y="1423004"/>
            <a:ext cx="6725786" cy="2475614"/>
          </a:xfrm>
          <a:prstGeom prst="rect">
            <a:avLst/>
          </a:prstGeom>
        </p:spPr>
      </p:pic>
      <p:cxnSp>
        <p:nvCxnSpPr>
          <p:cNvPr id="16" name="Straight Arrow Connector 15">
            <a:extLst>
              <a:ext uri="{FF2B5EF4-FFF2-40B4-BE49-F238E27FC236}">
                <a16:creationId xmlns:a16="http://schemas.microsoft.com/office/drawing/2014/main" id="{4FF91659-E54A-DC12-B693-58C5C1EE0272}"/>
              </a:ext>
            </a:extLst>
          </p:cNvPr>
          <p:cNvCxnSpPr/>
          <p:nvPr/>
        </p:nvCxnSpPr>
        <p:spPr>
          <a:xfrm flipH="1">
            <a:off x="4290646" y="2751246"/>
            <a:ext cx="3104940" cy="6049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4DCCBC14-D49C-C222-6EA0-883E5042FCAF}"/>
              </a:ext>
            </a:extLst>
          </p:cNvPr>
          <p:cNvSpPr txBox="1"/>
          <p:nvPr/>
        </p:nvSpPr>
        <p:spPr>
          <a:xfrm>
            <a:off x="515281" y="3448898"/>
            <a:ext cx="5926622" cy="369332"/>
          </a:xfrm>
          <a:prstGeom prst="rect">
            <a:avLst/>
          </a:prstGeom>
          <a:noFill/>
        </p:spPr>
        <p:txBody>
          <a:bodyPr wrap="none" rtlCol="0">
            <a:spAutoFit/>
          </a:bodyPr>
          <a:lstStyle/>
          <a:p>
            <a:r>
              <a:rPr lang="en-US" b="1" dirty="0"/>
              <a:t>Hybrid search</a:t>
            </a:r>
            <a:r>
              <a:rPr lang="en-US" dirty="0"/>
              <a:t>: semantic search (embeddings) + keywords</a:t>
            </a:r>
          </a:p>
        </p:txBody>
      </p:sp>
    </p:spTree>
    <p:extLst>
      <p:ext uri="{BB962C8B-B14F-4D97-AF65-F5344CB8AC3E}">
        <p14:creationId xmlns:p14="http://schemas.microsoft.com/office/powerpoint/2010/main" val="141266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4F5F-131C-A757-CBF4-5895065D0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CEC47-C3B7-9C3B-9D7C-A05E3983262D}"/>
              </a:ext>
            </a:extLst>
          </p:cNvPr>
          <p:cNvSpPr>
            <a:spLocks noGrp="1"/>
          </p:cNvSpPr>
          <p:nvPr>
            <p:ph type="title"/>
          </p:nvPr>
        </p:nvSpPr>
        <p:spPr>
          <a:xfrm>
            <a:off x="895148" y="-680290"/>
            <a:ext cx="9586764" cy="2121177"/>
          </a:xfrm>
        </p:spPr>
        <p:txBody>
          <a:bodyPr>
            <a:normAutofit/>
          </a:bodyPr>
          <a:lstStyle/>
          <a:p>
            <a:pPr algn="ctr"/>
            <a:r>
              <a:rPr lang="en-US" sz="4000" b="1" dirty="0"/>
              <a:t>RAG with Memory</a:t>
            </a:r>
          </a:p>
        </p:txBody>
      </p:sp>
      <p:sp>
        <p:nvSpPr>
          <p:cNvPr id="14" name="Slide Number Placeholder 5">
            <a:extLst>
              <a:ext uri="{FF2B5EF4-FFF2-40B4-BE49-F238E27FC236}">
                <a16:creationId xmlns:a16="http://schemas.microsoft.com/office/drawing/2014/main" id="{D1B61262-3A39-4BEA-5333-34F261FFB44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pic>
        <p:nvPicPr>
          <p:cNvPr id="6" name="Picture 5" descr="A diagram of a diagram&#10;&#10;AI-generated content may be incorrect.">
            <a:extLst>
              <a:ext uri="{FF2B5EF4-FFF2-40B4-BE49-F238E27FC236}">
                <a16:creationId xmlns:a16="http://schemas.microsoft.com/office/drawing/2014/main" id="{42C3D42A-06DD-856A-B330-D2AA0248C9F8}"/>
              </a:ext>
            </a:extLst>
          </p:cNvPr>
          <p:cNvPicPr>
            <a:picLocks noChangeAspect="1"/>
          </p:cNvPicPr>
          <p:nvPr/>
        </p:nvPicPr>
        <p:blipFill>
          <a:blip r:embed="rId3"/>
          <a:stretch>
            <a:fillRect/>
          </a:stretch>
        </p:blipFill>
        <p:spPr>
          <a:xfrm>
            <a:off x="1900076" y="1668615"/>
            <a:ext cx="7772400" cy="2475741"/>
          </a:xfrm>
          <a:prstGeom prst="rect">
            <a:avLst/>
          </a:prstGeom>
        </p:spPr>
      </p:pic>
      <p:pic>
        <p:nvPicPr>
          <p:cNvPr id="9" name="Graphic 8">
            <a:extLst>
              <a:ext uri="{FF2B5EF4-FFF2-40B4-BE49-F238E27FC236}">
                <a16:creationId xmlns:a16="http://schemas.microsoft.com/office/drawing/2014/main" id="{C1BF15A7-4305-D1C6-CB4D-17AC92E7C7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9672" y="4144356"/>
            <a:ext cx="1372076" cy="2562507"/>
          </a:xfrm>
          <a:prstGeom prst="rect">
            <a:avLst/>
          </a:prstGeom>
        </p:spPr>
      </p:pic>
      <p:cxnSp>
        <p:nvCxnSpPr>
          <p:cNvPr id="11" name="Straight Arrow Connector 10">
            <a:extLst>
              <a:ext uri="{FF2B5EF4-FFF2-40B4-BE49-F238E27FC236}">
                <a16:creationId xmlns:a16="http://schemas.microsoft.com/office/drawing/2014/main" id="{F246D58B-E35F-A7B4-BA92-182DDF1B7615}"/>
              </a:ext>
            </a:extLst>
          </p:cNvPr>
          <p:cNvCxnSpPr/>
          <p:nvPr/>
        </p:nvCxnSpPr>
        <p:spPr>
          <a:xfrm>
            <a:off x="2542233" y="4009292"/>
            <a:ext cx="753626" cy="20398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240D55F-320B-9655-85D9-36768CECDB78}"/>
              </a:ext>
            </a:extLst>
          </p:cNvPr>
          <p:cNvCxnSpPr>
            <a:cxnSpLocks/>
          </p:cNvCxnSpPr>
          <p:nvPr/>
        </p:nvCxnSpPr>
        <p:spPr>
          <a:xfrm flipH="1">
            <a:off x="4230356" y="4144356"/>
            <a:ext cx="462224" cy="16133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E24C612F-7860-7FE5-E15C-21A4FF745151}"/>
              </a:ext>
            </a:extLst>
          </p:cNvPr>
          <p:cNvCxnSpPr>
            <a:cxnSpLocks/>
          </p:cNvCxnSpPr>
          <p:nvPr/>
        </p:nvCxnSpPr>
        <p:spPr>
          <a:xfrm flipH="1">
            <a:off x="4230356" y="4144356"/>
            <a:ext cx="462224" cy="12812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F6530E6F-81F0-40CD-29FB-23798B42A13D}"/>
              </a:ext>
            </a:extLst>
          </p:cNvPr>
          <p:cNvCxnSpPr>
            <a:cxnSpLocks/>
          </p:cNvCxnSpPr>
          <p:nvPr/>
        </p:nvCxnSpPr>
        <p:spPr>
          <a:xfrm flipH="1">
            <a:off x="4230356" y="4144356"/>
            <a:ext cx="462224" cy="98754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8890BE0F-5854-14C4-4229-2B4024C4597A}"/>
              </a:ext>
            </a:extLst>
          </p:cNvPr>
          <p:cNvCxnSpPr>
            <a:cxnSpLocks/>
          </p:cNvCxnSpPr>
          <p:nvPr/>
        </p:nvCxnSpPr>
        <p:spPr>
          <a:xfrm flipH="1">
            <a:off x="4230356" y="4144356"/>
            <a:ext cx="462224" cy="19047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3C76FDA4-1933-3FC4-7AA4-DC88F87D40C5}"/>
              </a:ext>
            </a:extLst>
          </p:cNvPr>
          <p:cNvSpPr txBox="1"/>
          <p:nvPr/>
        </p:nvSpPr>
        <p:spPr>
          <a:xfrm>
            <a:off x="5486400" y="4372084"/>
            <a:ext cx="4752870" cy="2031325"/>
          </a:xfrm>
          <a:prstGeom prst="rect">
            <a:avLst/>
          </a:prstGeom>
          <a:noFill/>
        </p:spPr>
        <p:txBody>
          <a:bodyPr wrap="square" rtlCol="0">
            <a:spAutoFit/>
          </a:bodyPr>
          <a:lstStyle/>
          <a:p>
            <a:r>
              <a:rPr lang="en-US" sz="1400" b="1" dirty="0"/>
              <a:t>Use case:</a:t>
            </a:r>
          </a:p>
          <a:p>
            <a:endParaRPr lang="en-US" sz="1400" dirty="0"/>
          </a:p>
          <a:p>
            <a:r>
              <a:rPr lang="en-US" sz="1400" dirty="0"/>
              <a:t>This approach is especially valuable in customer service chatbots, where ongoing conversations benefit from remembering user preferences and previous issues. It also enhances personalized recommendation systems, leveraging historical data to deliver more relevant and context-aware responses.</a:t>
            </a:r>
          </a:p>
          <a:p>
            <a:endParaRPr lang="en-US" sz="1400" dirty="0"/>
          </a:p>
        </p:txBody>
      </p:sp>
    </p:spTree>
    <p:extLst>
      <p:ext uri="{BB962C8B-B14F-4D97-AF65-F5344CB8AC3E}">
        <p14:creationId xmlns:p14="http://schemas.microsoft.com/office/powerpoint/2010/main" val="255839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E8D6F-AF51-5164-5147-18D912143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251093-5782-21D0-4035-93EF67C07657}"/>
              </a:ext>
            </a:extLst>
          </p:cNvPr>
          <p:cNvSpPr>
            <a:spLocks noGrp="1"/>
          </p:cNvSpPr>
          <p:nvPr>
            <p:ph type="title"/>
          </p:nvPr>
        </p:nvSpPr>
        <p:spPr>
          <a:xfrm>
            <a:off x="895148" y="-680290"/>
            <a:ext cx="9586764" cy="2121177"/>
          </a:xfrm>
        </p:spPr>
        <p:txBody>
          <a:bodyPr>
            <a:normAutofit/>
          </a:bodyPr>
          <a:lstStyle/>
          <a:p>
            <a:pPr algn="ctr"/>
            <a:r>
              <a:rPr lang="en-US" sz="4000" b="1" dirty="0"/>
              <a:t>RAG by source (branched)</a:t>
            </a:r>
          </a:p>
        </p:txBody>
      </p:sp>
      <p:sp>
        <p:nvSpPr>
          <p:cNvPr id="14" name="Slide Number Placeholder 5">
            <a:extLst>
              <a:ext uri="{FF2B5EF4-FFF2-40B4-BE49-F238E27FC236}">
                <a16:creationId xmlns:a16="http://schemas.microsoft.com/office/drawing/2014/main" id="{26FFA24E-CC49-D099-4CAC-79ABC809953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pic>
        <p:nvPicPr>
          <p:cNvPr id="5" name="Picture 4" descr="A diagram of a large language model&#10;&#10;AI-generated content may be incorrect.">
            <a:extLst>
              <a:ext uri="{FF2B5EF4-FFF2-40B4-BE49-F238E27FC236}">
                <a16:creationId xmlns:a16="http://schemas.microsoft.com/office/drawing/2014/main" id="{1BAF039B-51A8-9142-8B48-BB497CC7C8DE}"/>
              </a:ext>
            </a:extLst>
          </p:cNvPr>
          <p:cNvPicPr>
            <a:picLocks noChangeAspect="1"/>
          </p:cNvPicPr>
          <p:nvPr/>
        </p:nvPicPr>
        <p:blipFill>
          <a:blip r:embed="rId3"/>
          <a:stretch>
            <a:fillRect/>
          </a:stretch>
        </p:blipFill>
        <p:spPr>
          <a:xfrm>
            <a:off x="2016229" y="1902837"/>
            <a:ext cx="7772400" cy="3202633"/>
          </a:xfrm>
          <a:prstGeom prst="rect">
            <a:avLst/>
          </a:prstGeom>
        </p:spPr>
      </p:pic>
      <p:cxnSp>
        <p:nvCxnSpPr>
          <p:cNvPr id="8" name="Straight Arrow Connector 7">
            <a:extLst>
              <a:ext uri="{FF2B5EF4-FFF2-40B4-BE49-F238E27FC236}">
                <a16:creationId xmlns:a16="http://schemas.microsoft.com/office/drawing/2014/main" id="{DAA8ACE6-5250-DC1C-E8BE-6125F9C21E66}"/>
              </a:ext>
            </a:extLst>
          </p:cNvPr>
          <p:cNvCxnSpPr>
            <a:cxnSpLocks/>
          </p:cNvCxnSpPr>
          <p:nvPr/>
        </p:nvCxnSpPr>
        <p:spPr>
          <a:xfrm>
            <a:off x="5225143" y="2893925"/>
            <a:ext cx="1457011" cy="4386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8184910E-5871-875F-27AB-2AF5CA658085}"/>
              </a:ext>
            </a:extLst>
          </p:cNvPr>
          <p:cNvSpPr txBox="1"/>
          <p:nvPr/>
        </p:nvSpPr>
        <p:spPr>
          <a:xfrm>
            <a:off x="6666101" y="3244334"/>
            <a:ext cx="1330814" cy="369332"/>
          </a:xfrm>
          <a:prstGeom prst="rect">
            <a:avLst/>
          </a:prstGeom>
          <a:noFill/>
        </p:spPr>
        <p:txBody>
          <a:bodyPr wrap="none" rtlCol="0">
            <a:spAutoFit/>
          </a:bodyPr>
          <a:lstStyle/>
          <a:p>
            <a:r>
              <a:rPr lang="en-US" dirty="0"/>
              <a:t>LLM engine</a:t>
            </a:r>
          </a:p>
        </p:txBody>
      </p:sp>
      <p:sp>
        <p:nvSpPr>
          <p:cNvPr id="12" name="TextBox 11">
            <a:extLst>
              <a:ext uri="{FF2B5EF4-FFF2-40B4-BE49-F238E27FC236}">
                <a16:creationId xmlns:a16="http://schemas.microsoft.com/office/drawing/2014/main" id="{87BEAAF0-2AAB-A208-E76A-0C0BD83859DA}"/>
              </a:ext>
            </a:extLst>
          </p:cNvPr>
          <p:cNvSpPr txBox="1"/>
          <p:nvPr/>
        </p:nvSpPr>
        <p:spPr>
          <a:xfrm>
            <a:off x="6303768" y="4230330"/>
            <a:ext cx="4752870" cy="2031325"/>
          </a:xfrm>
          <a:prstGeom prst="rect">
            <a:avLst/>
          </a:prstGeom>
          <a:noFill/>
        </p:spPr>
        <p:txBody>
          <a:bodyPr wrap="square" rtlCol="0">
            <a:spAutoFit/>
          </a:bodyPr>
          <a:lstStyle/>
          <a:p>
            <a:r>
              <a:rPr lang="en-US" sz="1400" b="1" dirty="0"/>
              <a:t>Use case:</a:t>
            </a:r>
          </a:p>
          <a:p>
            <a:endParaRPr lang="en-US" sz="1400" dirty="0"/>
          </a:p>
          <a:p>
            <a:r>
              <a:rPr lang="en-US" sz="1400" dirty="0"/>
              <a:t>Branched RAG is well-suited for handling complex, domain-specific queries, such as in legal applications or multidisciplinary research. It enables the model to select the most appropriate information source for each query branch, avoiding the noise of merging unrelated data from multiple domains.</a:t>
            </a:r>
          </a:p>
          <a:p>
            <a:endParaRPr lang="en-US" sz="1400" dirty="0"/>
          </a:p>
        </p:txBody>
      </p:sp>
    </p:spTree>
    <p:extLst>
      <p:ext uri="{BB962C8B-B14F-4D97-AF65-F5344CB8AC3E}">
        <p14:creationId xmlns:p14="http://schemas.microsoft.com/office/powerpoint/2010/main" val="358297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C0B19-CBDD-E7A8-658F-78E559941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EE19C-F213-ACDA-9E8A-72131E74A934}"/>
              </a:ext>
            </a:extLst>
          </p:cNvPr>
          <p:cNvSpPr>
            <a:spLocks noGrp="1"/>
          </p:cNvSpPr>
          <p:nvPr>
            <p:ph type="title"/>
          </p:nvPr>
        </p:nvSpPr>
        <p:spPr>
          <a:xfrm>
            <a:off x="1437759" y="-589780"/>
            <a:ext cx="11615050" cy="2121177"/>
          </a:xfrm>
        </p:spPr>
        <p:txBody>
          <a:bodyPr>
            <a:normAutofit/>
          </a:bodyPr>
          <a:lstStyle/>
          <a:p>
            <a:r>
              <a:rPr lang="en-US" sz="4000" b="1" dirty="0" err="1"/>
              <a:t>HyDe</a:t>
            </a:r>
            <a:r>
              <a:rPr lang="en-US" sz="4000" b="1" dirty="0"/>
              <a:t> (Hypothetical document embedding)</a:t>
            </a:r>
          </a:p>
        </p:txBody>
      </p:sp>
      <p:sp>
        <p:nvSpPr>
          <p:cNvPr id="14" name="Slide Number Placeholder 5">
            <a:extLst>
              <a:ext uri="{FF2B5EF4-FFF2-40B4-BE49-F238E27FC236}">
                <a16:creationId xmlns:a16="http://schemas.microsoft.com/office/drawing/2014/main" id="{84E8ADFB-FC38-4A3E-65A7-3A4A6804B48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pic>
        <p:nvPicPr>
          <p:cNvPr id="4" name="Picture 3" descr="A diagram of a flowchart&#10;&#10;AI-generated content may be incorrect.">
            <a:extLst>
              <a:ext uri="{FF2B5EF4-FFF2-40B4-BE49-F238E27FC236}">
                <a16:creationId xmlns:a16="http://schemas.microsoft.com/office/drawing/2014/main" id="{9A941213-B498-336D-FBBA-4D473AECB08A}"/>
              </a:ext>
            </a:extLst>
          </p:cNvPr>
          <p:cNvPicPr>
            <a:picLocks noChangeAspect="1"/>
          </p:cNvPicPr>
          <p:nvPr/>
        </p:nvPicPr>
        <p:blipFill>
          <a:blip r:embed="rId3"/>
          <a:stretch>
            <a:fillRect/>
          </a:stretch>
        </p:blipFill>
        <p:spPr>
          <a:xfrm>
            <a:off x="1873948" y="2013058"/>
            <a:ext cx="7772400" cy="2831883"/>
          </a:xfrm>
          <a:prstGeom prst="rect">
            <a:avLst/>
          </a:prstGeom>
        </p:spPr>
      </p:pic>
      <p:sp>
        <p:nvSpPr>
          <p:cNvPr id="6" name="TextBox 5">
            <a:extLst>
              <a:ext uri="{FF2B5EF4-FFF2-40B4-BE49-F238E27FC236}">
                <a16:creationId xmlns:a16="http://schemas.microsoft.com/office/drawing/2014/main" id="{F889D730-D542-2ED0-1172-2AE125FA4C3E}"/>
              </a:ext>
            </a:extLst>
          </p:cNvPr>
          <p:cNvSpPr txBox="1"/>
          <p:nvPr/>
        </p:nvSpPr>
        <p:spPr>
          <a:xfrm>
            <a:off x="895148" y="3506875"/>
            <a:ext cx="4160018" cy="3231654"/>
          </a:xfrm>
          <a:prstGeom prst="rect">
            <a:avLst/>
          </a:prstGeom>
          <a:noFill/>
        </p:spPr>
        <p:txBody>
          <a:bodyPr wrap="square" rtlCol="0">
            <a:spAutoFit/>
          </a:bodyPr>
          <a:lstStyle/>
          <a:p>
            <a:r>
              <a:rPr lang="en-US" sz="1200" dirty="0"/>
              <a:t>1. </a:t>
            </a:r>
            <a:r>
              <a:rPr lang="en-US" sz="1200" b="1" dirty="0"/>
              <a:t>User enters a query</a:t>
            </a:r>
            <a:r>
              <a:rPr lang="en-US" sz="1200" dirty="0"/>
              <a:t>, e.g.,</a:t>
            </a:r>
          </a:p>
          <a:p>
            <a:r>
              <a:rPr lang="en-US" sz="1200" dirty="0"/>
              <a:t>“How does climate change affect agriculture?”</a:t>
            </a:r>
          </a:p>
          <a:p>
            <a:endParaRPr lang="en-US" sz="1200" dirty="0"/>
          </a:p>
          <a:p>
            <a:r>
              <a:rPr lang="en-US" sz="1200" dirty="0"/>
              <a:t>2. </a:t>
            </a:r>
            <a:r>
              <a:rPr lang="en-US" sz="1200" b="1" dirty="0"/>
              <a:t>LLM generates a hypothetical answer</a:t>
            </a:r>
            <a:r>
              <a:rPr lang="en-US" sz="1200" dirty="0"/>
              <a:t>, e.g.,</a:t>
            </a:r>
          </a:p>
          <a:p>
            <a:r>
              <a:rPr lang="en-US" sz="1200" dirty="0"/>
              <a:t>“Climate change affects agriculture through changes in temperature, rainfall, and increased extreme weather events…”</a:t>
            </a:r>
          </a:p>
          <a:p>
            <a:endParaRPr lang="en-US" sz="1200" dirty="0"/>
          </a:p>
          <a:p>
            <a:r>
              <a:rPr lang="en-US" sz="1200" dirty="0"/>
              <a:t>3. This </a:t>
            </a:r>
            <a:r>
              <a:rPr lang="en-US" sz="1200" b="1" dirty="0"/>
              <a:t>generated answer is embedded</a:t>
            </a:r>
            <a:r>
              <a:rPr lang="en-US" sz="1200" dirty="0"/>
              <a:t> using the same embedding model used for your document corpus.</a:t>
            </a:r>
          </a:p>
          <a:p>
            <a:endParaRPr lang="en-US" sz="1200" dirty="0"/>
          </a:p>
          <a:p>
            <a:r>
              <a:rPr lang="en-US" sz="1200" dirty="0"/>
              <a:t>4. That embedding is used to </a:t>
            </a:r>
            <a:r>
              <a:rPr lang="en-US" sz="1200" b="1" dirty="0"/>
              <a:t>retrieve similar chunks</a:t>
            </a:r>
            <a:r>
              <a:rPr lang="en-US" sz="1200" dirty="0"/>
              <a:t> from your vector store.</a:t>
            </a:r>
          </a:p>
          <a:p>
            <a:endParaRPr lang="en-US" sz="1200" dirty="0"/>
          </a:p>
          <a:p>
            <a:r>
              <a:rPr lang="en-US" sz="1200" dirty="0"/>
              <a:t>5. Retrieved chunks are passed into the LLM to generate the </a:t>
            </a:r>
            <a:r>
              <a:rPr lang="en-US" sz="1200" b="1" dirty="0"/>
              <a:t>final answer</a:t>
            </a:r>
            <a:r>
              <a:rPr lang="en-US" sz="1200" dirty="0"/>
              <a:t>.</a:t>
            </a:r>
          </a:p>
          <a:p>
            <a:endParaRPr lang="en-US" sz="1200" dirty="0"/>
          </a:p>
        </p:txBody>
      </p:sp>
      <p:cxnSp>
        <p:nvCxnSpPr>
          <p:cNvPr id="12" name="Straight Arrow Connector 11">
            <a:extLst>
              <a:ext uri="{FF2B5EF4-FFF2-40B4-BE49-F238E27FC236}">
                <a16:creationId xmlns:a16="http://schemas.microsoft.com/office/drawing/2014/main" id="{4506A8E5-726D-2CEF-CF7A-7A12FF965665}"/>
              </a:ext>
            </a:extLst>
          </p:cNvPr>
          <p:cNvCxnSpPr/>
          <p:nvPr/>
        </p:nvCxnSpPr>
        <p:spPr>
          <a:xfrm>
            <a:off x="2371411" y="2924070"/>
            <a:ext cx="0" cy="5828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B1C3B02D-0B18-6B0F-0B9C-D6751B20AE18}"/>
              </a:ext>
            </a:extLst>
          </p:cNvPr>
          <p:cNvCxnSpPr>
            <a:cxnSpLocks/>
          </p:cNvCxnSpPr>
          <p:nvPr/>
        </p:nvCxnSpPr>
        <p:spPr>
          <a:xfrm flipH="1">
            <a:off x="3476730" y="2813538"/>
            <a:ext cx="281354" cy="13263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C88F8D4-7F8F-1227-4648-C9A7F3688281}"/>
              </a:ext>
            </a:extLst>
          </p:cNvPr>
          <p:cNvSpPr txBox="1"/>
          <p:nvPr/>
        </p:nvSpPr>
        <p:spPr>
          <a:xfrm>
            <a:off x="7136836" y="4507586"/>
            <a:ext cx="4752870" cy="1815882"/>
          </a:xfrm>
          <a:prstGeom prst="rect">
            <a:avLst/>
          </a:prstGeom>
          <a:noFill/>
        </p:spPr>
        <p:txBody>
          <a:bodyPr wrap="square" rtlCol="0">
            <a:spAutoFit/>
          </a:bodyPr>
          <a:lstStyle/>
          <a:p>
            <a:r>
              <a:rPr lang="en-US" sz="1400" b="1" dirty="0"/>
              <a:t>Use case:</a:t>
            </a:r>
          </a:p>
          <a:p>
            <a:endParaRPr lang="en-US" sz="1400" dirty="0"/>
          </a:p>
          <a:p>
            <a:r>
              <a:rPr lang="en-US" sz="1400" dirty="0" err="1"/>
              <a:t>HyDE</a:t>
            </a:r>
            <a:r>
              <a:rPr lang="en-US" sz="1400" dirty="0"/>
              <a:t> excels in research and development scenarios, where queries are often vague or exploratory. By retrieving information based on hypothetical responses, it helps surface more relevant data to construct complex answers. It’s also valuable in creative content generation, where flexible and imaginative outputs are essential.</a:t>
            </a:r>
          </a:p>
        </p:txBody>
      </p:sp>
    </p:spTree>
    <p:extLst>
      <p:ext uri="{BB962C8B-B14F-4D97-AF65-F5344CB8AC3E}">
        <p14:creationId xmlns:p14="http://schemas.microsoft.com/office/powerpoint/2010/main" val="4213775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F951B-4222-7CC9-33D3-540D9ED5B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385B8-BCFD-FD23-51B7-0DD14F0BB1DC}"/>
              </a:ext>
            </a:extLst>
          </p:cNvPr>
          <p:cNvSpPr>
            <a:spLocks noGrp="1"/>
          </p:cNvSpPr>
          <p:nvPr>
            <p:ph type="title"/>
          </p:nvPr>
        </p:nvSpPr>
        <p:spPr>
          <a:xfrm>
            <a:off x="1437759" y="-589780"/>
            <a:ext cx="11615050" cy="2121177"/>
          </a:xfrm>
        </p:spPr>
        <p:txBody>
          <a:bodyPr>
            <a:normAutofit/>
          </a:bodyPr>
          <a:lstStyle/>
          <a:p>
            <a:r>
              <a:rPr lang="en-US" sz="4000" b="1" dirty="0"/>
              <a:t>Corrective rag</a:t>
            </a:r>
          </a:p>
        </p:txBody>
      </p:sp>
      <p:sp>
        <p:nvSpPr>
          <p:cNvPr id="14" name="Slide Number Placeholder 5">
            <a:extLst>
              <a:ext uri="{FF2B5EF4-FFF2-40B4-BE49-F238E27FC236}">
                <a16:creationId xmlns:a16="http://schemas.microsoft.com/office/drawing/2014/main" id="{2C9D5FA6-E91B-8E58-9E2A-3DB4165B434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pic>
        <p:nvPicPr>
          <p:cNvPr id="15" name="Picture 14" descr="A diagram of a check&#10;&#10;AI-generated content may be incorrect.">
            <a:extLst>
              <a:ext uri="{FF2B5EF4-FFF2-40B4-BE49-F238E27FC236}">
                <a16:creationId xmlns:a16="http://schemas.microsoft.com/office/drawing/2014/main" id="{201E9459-8DE0-2DC4-4AE9-AA32F245FDFC}"/>
              </a:ext>
            </a:extLst>
          </p:cNvPr>
          <p:cNvPicPr>
            <a:picLocks noChangeAspect="1"/>
          </p:cNvPicPr>
          <p:nvPr/>
        </p:nvPicPr>
        <p:blipFill>
          <a:blip r:embed="rId3"/>
          <a:stretch>
            <a:fillRect/>
          </a:stretch>
        </p:blipFill>
        <p:spPr>
          <a:xfrm>
            <a:off x="1925934" y="1892823"/>
            <a:ext cx="7772400" cy="2051050"/>
          </a:xfrm>
          <a:prstGeom prst="rect">
            <a:avLst/>
          </a:prstGeom>
        </p:spPr>
      </p:pic>
      <p:cxnSp>
        <p:nvCxnSpPr>
          <p:cNvPr id="17" name="Straight Arrow Connector 16">
            <a:extLst>
              <a:ext uri="{FF2B5EF4-FFF2-40B4-BE49-F238E27FC236}">
                <a16:creationId xmlns:a16="http://schemas.microsoft.com/office/drawing/2014/main" id="{847BD941-FF7B-7802-EBA5-891EE93B7429}"/>
              </a:ext>
            </a:extLst>
          </p:cNvPr>
          <p:cNvCxnSpPr/>
          <p:nvPr/>
        </p:nvCxnSpPr>
        <p:spPr>
          <a:xfrm>
            <a:off x="5004079" y="2612571"/>
            <a:ext cx="221064" cy="15675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4EDC5C9D-B4BF-FDD2-333E-B27BDDD8569E}"/>
              </a:ext>
            </a:extLst>
          </p:cNvPr>
          <p:cNvSpPr txBox="1"/>
          <p:nvPr/>
        </p:nvSpPr>
        <p:spPr>
          <a:xfrm>
            <a:off x="3938955" y="4305299"/>
            <a:ext cx="3416439" cy="1046440"/>
          </a:xfrm>
          <a:prstGeom prst="rect">
            <a:avLst/>
          </a:prstGeom>
          <a:noFill/>
        </p:spPr>
        <p:txBody>
          <a:bodyPr wrap="square" rtlCol="0">
            <a:spAutoFit/>
          </a:bodyPr>
          <a:lstStyle/>
          <a:p>
            <a:r>
              <a:rPr lang="en-US" sz="1100" dirty="0"/>
              <a:t>Retrieved documents are segmented into smaller “knowledge strips” — concise information units. </a:t>
            </a:r>
            <a:br>
              <a:rPr lang="en-US" sz="1100" dirty="0"/>
            </a:br>
            <a:r>
              <a:rPr lang="en-US" sz="1100" dirty="0"/>
              <a:t>Each strip is evaluated and scored for relevance to the query.</a:t>
            </a:r>
          </a:p>
          <a:p>
            <a:endParaRPr lang="en-US" dirty="0"/>
          </a:p>
        </p:txBody>
      </p:sp>
      <p:cxnSp>
        <p:nvCxnSpPr>
          <p:cNvPr id="19" name="Straight Arrow Connector 18">
            <a:extLst>
              <a:ext uri="{FF2B5EF4-FFF2-40B4-BE49-F238E27FC236}">
                <a16:creationId xmlns:a16="http://schemas.microsoft.com/office/drawing/2014/main" id="{44E5B252-BECA-90FE-7ECD-8D9D5519DDD1}"/>
              </a:ext>
            </a:extLst>
          </p:cNvPr>
          <p:cNvCxnSpPr>
            <a:cxnSpLocks/>
          </p:cNvCxnSpPr>
          <p:nvPr/>
        </p:nvCxnSpPr>
        <p:spPr>
          <a:xfrm>
            <a:off x="6251749" y="2501515"/>
            <a:ext cx="1324708" cy="11259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0300F124-E310-28BC-4F27-42B93D690543}"/>
              </a:ext>
            </a:extLst>
          </p:cNvPr>
          <p:cNvSpPr txBox="1"/>
          <p:nvPr/>
        </p:nvSpPr>
        <p:spPr>
          <a:xfrm>
            <a:off x="7546312" y="3672282"/>
            <a:ext cx="3388807" cy="769441"/>
          </a:xfrm>
          <a:prstGeom prst="rect">
            <a:avLst/>
          </a:prstGeom>
          <a:noFill/>
        </p:spPr>
        <p:txBody>
          <a:bodyPr wrap="square">
            <a:spAutoFit/>
          </a:bodyPr>
          <a:lstStyle/>
          <a:p>
            <a:r>
              <a:rPr lang="en-US" sz="1100" dirty="0"/>
              <a:t>Strips that fall below the relevance threshold are discarded. If no strip is deemed sufficiently relevant, the system proactively retrieves additional context, often by issuing follow-up searches</a:t>
            </a:r>
          </a:p>
        </p:txBody>
      </p:sp>
      <p:sp>
        <p:nvSpPr>
          <p:cNvPr id="23" name="TextBox 22">
            <a:extLst>
              <a:ext uri="{FF2B5EF4-FFF2-40B4-BE49-F238E27FC236}">
                <a16:creationId xmlns:a16="http://schemas.microsoft.com/office/drawing/2014/main" id="{1E11D68C-7BCF-F87C-467A-5FA2C98881CD}"/>
              </a:ext>
            </a:extLst>
          </p:cNvPr>
          <p:cNvSpPr txBox="1"/>
          <p:nvPr/>
        </p:nvSpPr>
        <p:spPr>
          <a:xfrm>
            <a:off x="665697" y="4899862"/>
            <a:ext cx="4752870" cy="1815882"/>
          </a:xfrm>
          <a:prstGeom prst="rect">
            <a:avLst/>
          </a:prstGeom>
          <a:noFill/>
        </p:spPr>
        <p:txBody>
          <a:bodyPr wrap="square" rtlCol="0">
            <a:spAutoFit/>
          </a:bodyPr>
          <a:lstStyle/>
          <a:p>
            <a:r>
              <a:rPr lang="en-US" sz="1400" b="1" dirty="0"/>
              <a:t>Use case:</a:t>
            </a:r>
          </a:p>
          <a:p>
            <a:endParaRPr lang="en-US" sz="1400" dirty="0"/>
          </a:p>
          <a:p>
            <a:r>
              <a:rPr lang="en-US" sz="1400" dirty="0"/>
              <a:t>Corrective RAG is best suited for high-stakes domains like legal drafting, medical decision support, and financial analysis, where even small errors can have serious consequences. In such applications, it’s crucial to evaluate both the precision of retrieval and the effectiveness of error correction to maintain reliability and trustworthiness.</a:t>
            </a:r>
          </a:p>
        </p:txBody>
      </p:sp>
      <p:cxnSp>
        <p:nvCxnSpPr>
          <p:cNvPr id="25" name="Straight Arrow Connector 24">
            <a:extLst>
              <a:ext uri="{FF2B5EF4-FFF2-40B4-BE49-F238E27FC236}">
                <a16:creationId xmlns:a16="http://schemas.microsoft.com/office/drawing/2014/main" id="{ABA18D84-149A-57CE-CDA8-BFBCBDF57BB1}"/>
              </a:ext>
            </a:extLst>
          </p:cNvPr>
          <p:cNvCxnSpPr/>
          <p:nvPr/>
        </p:nvCxnSpPr>
        <p:spPr>
          <a:xfrm>
            <a:off x="2451798" y="5506497"/>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5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6FE02-0298-E649-0D0D-46FADE70B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8A9B7-F310-33A1-CC41-B7318D8AB234}"/>
              </a:ext>
            </a:extLst>
          </p:cNvPr>
          <p:cNvSpPr>
            <a:spLocks noGrp="1"/>
          </p:cNvSpPr>
          <p:nvPr>
            <p:ph type="title"/>
          </p:nvPr>
        </p:nvSpPr>
        <p:spPr>
          <a:xfrm>
            <a:off x="1437759" y="-589780"/>
            <a:ext cx="11615050" cy="2121177"/>
          </a:xfrm>
        </p:spPr>
        <p:txBody>
          <a:bodyPr>
            <a:normAutofit/>
          </a:bodyPr>
          <a:lstStyle/>
          <a:p>
            <a:r>
              <a:rPr lang="en-US" sz="4000" b="1" dirty="0"/>
              <a:t>Agentic RAG</a:t>
            </a:r>
          </a:p>
        </p:txBody>
      </p:sp>
      <p:sp>
        <p:nvSpPr>
          <p:cNvPr id="14" name="Slide Number Placeholder 5">
            <a:extLst>
              <a:ext uri="{FF2B5EF4-FFF2-40B4-BE49-F238E27FC236}">
                <a16:creationId xmlns:a16="http://schemas.microsoft.com/office/drawing/2014/main" id="{54D1C524-1547-2A5D-B6E1-96B2FFFEE89A}"/>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5" name="TextBox 4">
            <a:extLst>
              <a:ext uri="{FF2B5EF4-FFF2-40B4-BE49-F238E27FC236}">
                <a16:creationId xmlns:a16="http://schemas.microsoft.com/office/drawing/2014/main" id="{15BC5A59-05A0-41E0-2870-598838303E87}"/>
              </a:ext>
            </a:extLst>
          </p:cNvPr>
          <p:cNvSpPr txBox="1"/>
          <p:nvPr/>
        </p:nvSpPr>
        <p:spPr>
          <a:xfrm>
            <a:off x="4868849" y="4286913"/>
            <a:ext cx="4752870" cy="1600438"/>
          </a:xfrm>
          <a:prstGeom prst="rect">
            <a:avLst/>
          </a:prstGeom>
          <a:noFill/>
        </p:spPr>
        <p:txBody>
          <a:bodyPr wrap="square" rtlCol="0">
            <a:spAutoFit/>
          </a:bodyPr>
          <a:lstStyle/>
          <a:p>
            <a:r>
              <a:rPr lang="en-US" sz="1400" b="1" dirty="0"/>
              <a:t>Use case:</a:t>
            </a:r>
          </a:p>
          <a:p>
            <a:endParaRPr lang="en-US" sz="1400" dirty="0"/>
          </a:p>
          <a:p>
            <a:r>
              <a:rPr lang="en-US" sz="1400" dirty="0"/>
              <a:t>Agentic RAG is ideal for tasks such as automated research, multi-source data aggregation, and executive decision support. It empowers the model to autonomously gather, navigate, and synthesize information across diverse systems, enabling more informed and strategic outputs.</a:t>
            </a:r>
          </a:p>
        </p:txBody>
      </p:sp>
      <p:pic>
        <p:nvPicPr>
          <p:cNvPr id="7" name="Picture 6" descr="A diagram of a large language model&#10;&#10;AI-generated content may be incorrect.">
            <a:extLst>
              <a:ext uri="{FF2B5EF4-FFF2-40B4-BE49-F238E27FC236}">
                <a16:creationId xmlns:a16="http://schemas.microsoft.com/office/drawing/2014/main" id="{C8E0CCB9-5F4A-60A7-D6FE-E100FA930B6C}"/>
              </a:ext>
            </a:extLst>
          </p:cNvPr>
          <p:cNvPicPr>
            <a:picLocks noChangeAspect="1"/>
          </p:cNvPicPr>
          <p:nvPr/>
        </p:nvPicPr>
        <p:blipFill>
          <a:blip r:embed="rId3"/>
          <a:stretch>
            <a:fillRect/>
          </a:stretch>
        </p:blipFill>
        <p:spPr>
          <a:xfrm>
            <a:off x="1849319" y="1821333"/>
            <a:ext cx="7772400" cy="2370493"/>
          </a:xfrm>
          <a:prstGeom prst="rect">
            <a:avLst/>
          </a:prstGeom>
        </p:spPr>
      </p:pic>
    </p:spTree>
    <p:extLst>
      <p:ext uri="{BB962C8B-B14F-4D97-AF65-F5344CB8AC3E}">
        <p14:creationId xmlns:p14="http://schemas.microsoft.com/office/powerpoint/2010/main" val="261893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C966-6869-F3A2-6D1E-F83F87691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91F14-906B-D4A0-119C-D799C34EA5E7}"/>
              </a:ext>
            </a:extLst>
          </p:cNvPr>
          <p:cNvSpPr>
            <a:spLocks noGrp="1"/>
          </p:cNvSpPr>
          <p:nvPr>
            <p:ph type="title"/>
          </p:nvPr>
        </p:nvSpPr>
        <p:spPr>
          <a:xfrm>
            <a:off x="895148" y="-680290"/>
            <a:ext cx="9211378" cy="2121177"/>
          </a:xfrm>
        </p:spPr>
        <p:txBody>
          <a:bodyPr>
            <a:normAutofit/>
          </a:bodyPr>
          <a:lstStyle/>
          <a:p>
            <a:pPr algn="ctr"/>
            <a:r>
              <a:rPr lang="en-US" sz="4000" b="1" dirty="0"/>
              <a:t>Prompt engineering</a:t>
            </a:r>
          </a:p>
        </p:txBody>
      </p:sp>
      <p:sp>
        <p:nvSpPr>
          <p:cNvPr id="14" name="Slide Number Placeholder 5">
            <a:extLst>
              <a:ext uri="{FF2B5EF4-FFF2-40B4-BE49-F238E27FC236}">
                <a16:creationId xmlns:a16="http://schemas.microsoft.com/office/drawing/2014/main" id="{8843E6F1-8FF4-8016-53CB-F8504D79E5F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pic>
        <p:nvPicPr>
          <p:cNvPr id="4" name="Picture 3" descr="A diagram of a process&#10;&#10;AI-generated content may be incorrect.">
            <a:extLst>
              <a:ext uri="{FF2B5EF4-FFF2-40B4-BE49-F238E27FC236}">
                <a16:creationId xmlns:a16="http://schemas.microsoft.com/office/drawing/2014/main" id="{7891C097-53C5-6847-B565-EE980DEA4267}"/>
              </a:ext>
            </a:extLst>
          </p:cNvPr>
          <p:cNvPicPr>
            <a:picLocks noChangeAspect="1"/>
          </p:cNvPicPr>
          <p:nvPr/>
        </p:nvPicPr>
        <p:blipFill>
          <a:blip r:embed="rId3"/>
          <a:stretch>
            <a:fillRect/>
          </a:stretch>
        </p:blipFill>
        <p:spPr>
          <a:xfrm>
            <a:off x="1345932" y="2099175"/>
            <a:ext cx="8211954" cy="3167217"/>
          </a:xfrm>
          <a:prstGeom prst="rect">
            <a:avLst/>
          </a:prstGeom>
        </p:spPr>
      </p:pic>
      <p:sp>
        <p:nvSpPr>
          <p:cNvPr id="3" name="Rectangle 2">
            <a:extLst>
              <a:ext uri="{FF2B5EF4-FFF2-40B4-BE49-F238E27FC236}">
                <a16:creationId xmlns:a16="http://schemas.microsoft.com/office/drawing/2014/main" id="{6796EBC8-CF0F-988E-990A-9A322C0283D6}"/>
              </a:ext>
            </a:extLst>
          </p:cNvPr>
          <p:cNvSpPr/>
          <p:nvPr/>
        </p:nvSpPr>
        <p:spPr>
          <a:xfrm>
            <a:off x="4052236" y="2367815"/>
            <a:ext cx="1568918" cy="113578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82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083C2-0F3D-EA37-501C-12B29C679D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C5F53-9229-9734-F862-DF9005200338}"/>
              </a:ext>
            </a:extLst>
          </p:cNvPr>
          <p:cNvSpPr>
            <a:spLocks noGrp="1"/>
          </p:cNvSpPr>
          <p:nvPr>
            <p:ph type="title"/>
          </p:nvPr>
        </p:nvSpPr>
        <p:spPr>
          <a:xfrm>
            <a:off x="895148" y="-680290"/>
            <a:ext cx="9211378" cy="2121177"/>
          </a:xfrm>
        </p:spPr>
        <p:txBody>
          <a:bodyPr>
            <a:normAutofit/>
          </a:bodyPr>
          <a:lstStyle/>
          <a:p>
            <a:pPr algn="ctr"/>
            <a:r>
              <a:rPr lang="en-US" sz="4000" b="1" dirty="0"/>
              <a:t>Prompt engineering</a:t>
            </a:r>
          </a:p>
        </p:txBody>
      </p:sp>
      <p:sp>
        <p:nvSpPr>
          <p:cNvPr id="14" name="Slide Number Placeholder 5">
            <a:extLst>
              <a:ext uri="{FF2B5EF4-FFF2-40B4-BE49-F238E27FC236}">
                <a16:creationId xmlns:a16="http://schemas.microsoft.com/office/drawing/2014/main" id="{56C670C0-7266-785F-BC7A-CF5ED329EA4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7" name="TextBox 6">
            <a:extLst>
              <a:ext uri="{FF2B5EF4-FFF2-40B4-BE49-F238E27FC236}">
                <a16:creationId xmlns:a16="http://schemas.microsoft.com/office/drawing/2014/main" id="{1C2D6A77-D005-61A2-3480-EE542890AF52}"/>
              </a:ext>
            </a:extLst>
          </p:cNvPr>
          <p:cNvSpPr txBox="1"/>
          <p:nvPr/>
        </p:nvSpPr>
        <p:spPr>
          <a:xfrm>
            <a:off x="1097278" y="1801116"/>
            <a:ext cx="6554804" cy="646331"/>
          </a:xfrm>
          <a:prstGeom prst="rect">
            <a:avLst/>
          </a:prstGeom>
          <a:noFill/>
        </p:spPr>
        <p:txBody>
          <a:bodyPr wrap="square" rtlCol="0">
            <a:spAutoFit/>
          </a:bodyPr>
          <a:lstStyle/>
          <a:p>
            <a:r>
              <a:rPr lang="en-US" dirty="0"/>
              <a:t>Prompts typically include </a:t>
            </a:r>
            <a:r>
              <a:rPr lang="en-US" b="1" dirty="0"/>
              <a:t>role, instructions</a:t>
            </a:r>
            <a:r>
              <a:rPr lang="en-US" dirty="0"/>
              <a:t>, </a:t>
            </a:r>
            <a:r>
              <a:rPr lang="en-US" b="1" dirty="0"/>
              <a:t>examples, context, question.</a:t>
            </a:r>
          </a:p>
        </p:txBody>
      </p:sp>
      <p:pic>
        <p:nvPicPr>
          <p:cNvPr id="9" name="Graphic 8">
            <a:extLst>
              <a:ext uri="{FF2B5EF4-FFF2-40B4-BE49-F238E27FC236}">
                <a16:creationId xmlns:a16="http://schemas.microsoft.com/office/drawing/2014/main" id="{C15E89AF-447A-3A48-921F-3690F3DD07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8521" y="1801116"/>
            <a:ext cx="2296009" cy="4288055"/>
          </a:xfrm>
          <a:prstGeom prst="rect">
            <a:avLst/>
          </a:prstGeom>
        </p:spPr>
      </p:pic>
      <p:sp>
        <p:nvSpPr>
          <p:cNvPr id="3" name="TextBox 2">
            <a:extLst>
              <a:ext uri="{FF2B5EF4-FFF2-40B4-BE49-F238E27FC236}">
                <a16:creationId xmlns:a16="http://schemas.microsoft.com/office/drawing/2014/main" id="{214CF084-F6E3-28A5-5D76-D47181601CDA}"/>
              </a:ext>
            </a:extLst>
          </p:cNvPr>
          <p:cNvSpPr txBox="1"/>
          <p:nvPr/>
        </p:nvSpPr>
        <p:spPr>
          <a:xfrm>
            <a:off x="1153423" y="3575811"/>
            <a:ext cx="4723152" cy="369332"/>
          </a:xfrm>
          <a:prstGeom prst="rect">
            <a:avLst/>
          </a:prstGeom>
          <a:noFill/>
        </p:spPr>
        <p:txBody>
          <a:bodyPr wrap="none" rtlCol="0">
            <a:spAutoFit/>
          </a:bodyPr>
          <a:lstStyle/>
          <a:p>
            <a:r>
              <a:rPr lang="en-US" dirty="0"/>
              <a:t>How do we decide </a:t>
            </a:r>
            <a:r>
              <a:rPr lang="en-US" b="1" dirty="0"/>
              <a:t>what</a:t>
            </a:r>
            <a:r>
              <a:rPr lang="en-US" dirty="0"/>
              <a:t> examples to choose?</a:t>
            </a:r>
          </a:p>
        </p:txBody>
      </p:sp>
      <p:sp>
        <p:nvSpPr>
          <p:cNvPr id="4" name="TextBox 3">
            <a:extLst>
              <a:ext uri="{FF2B5EF4-FFF2-40B4-BE49-F238E27FC236}">
                <a16:creationId xmlns:a16="http://schemas.microsoft.com/office/drawing/2014/main" id="{B2C2B08B-9595-B1E7-7F21-D28F6671E7FC}"/>
              </a:ext>
            </a:extLst>
          </p:cNvPr>
          <p:cNvSpPr txBox="1"/>
          <p:nvPr/>
        </p:nvSpPr>
        <p:spPr>
          <a:xfrm>
            <a:off x="1153423" y="4305372"/>
            <a:ext cx="4160113" cy="369332"/>
          </a:xfrm>
          <a:prstGeom prst="rect">
            <a:avLst/>
          </a:prstGeom>
          <a:noFill/>
        </p:spPr>
        <p:txBody>
          <a:bodyPr wrap="none" rtlCol="0">
            <a:spAutoFit/>
          </a:bodyPr>
          <a:lstStyle/>
          <a:p>
            <a:r>
              <a:rPr lang="en-US" dirty="0"/>
              <a:t>How do we decide </a:t>
            </a:r>
            <a:r>
              <a:rPr lang="en-US" b="1" dirty="0"/>
              <a:t>what</a:t>
            </a:r>
            <a:r>
              <a:rPr lang="en-US" dirty="0"/>
              <a:t> context to use?</a:t>
            </a:r>
          </a:p>
        </p:txBody>
      </p:sp>
      <p:sp>
        <p:nvSpPr>
          <p:cNvPr id="6" name="TextBox 5">
            <a:extLst>
              <a:ext uri="{FF2B5EF4-FFF2-40B4-BE49-F238E27FC236}">
                <a16:creationId xmlns:a16="http://schemas.microsoft.com/office/drawing/2014/main" id="{9A15FE1F-E821-FA10-1CF4-57F933C78EF0}"/>
              </a:ext>
            </a:extLst>
          </p:cNvPr>
          <p:cNvSpPr txBox="1"/>
          <p:nvPr/>
        </p:nvSpPr>
        <p:spPr>
          <a:xfrm>
            <a:off x="1153423" y="2846250"/>
            <a:ext cx="4792209" cy="369332"/>
          </a:xfrm>
          <a:prstGeom prst="rect">
            <a:avLst/>
          </a:prstGeom>
          <a:noFill/>
        </p:spPr>
        <p:txBody>
          <a:bodyPr wrap="none" rtlCol="0">
            <a:spAutoFit/>
          </a:bodyPr>
          <a:lstStyle/>
          <a:p>
            <a:r>
              <a:rPr lang="en-US" b="1" dirty="0"/>
              <a:t>Context &amp; Examples </a:t>
            </a:r>
            <a:r>
              <a:rPr lang="en-US" dirty="0"/>
              <a:t>– dependent on question.</a:t>
            </a:r>
          </a:p>
        </p:txBody>
      </p:sp>
    </p:spTree>
    <p:extLst>
      <p:ext uri="{BB962C8B-B14F-4D97-AF65-F5344CB8AC3E}">
        <p14:creationId xmlns:p14="http://schemas.microsoft.com/office/powerpoint/2010/main" val="293091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9EDF-4494-1773-5F4B-5481574F4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B3D8F-C4B6-9AEE-357E-834ACF3BB36B}"/>
              </a:ext>
            </a:extLst>
          </p:cNvPr>
          <p:cNvSpPr>
            <a:spLocks noGrp="1"/>
          </p:cNvSpPr>
          <p:nvPr>
            <p:ph type="title"/>
          </p:nvPr>
        </p:nvSpPr>
        <p:spPr>
          <a:xfrm>
            <a:off x="895148" y="-680290"/>
            <a:ext cx="9211378" cy="2121177"/>
          </a:xfrm>
        </p:spPr>
        <p:txBody>
          <a:bodyPr>
            <a:normAutofit/>
          </a:bodyPr>
          <a:lstStyle/>
          <a:p>
            <a:pPr algn="ctr"/>
            <a:r>
              <a:rPr lang="en-US" sz="4000" b="1" dirty="0"/>
              <a:t>Prompt engineering</a:t>
            </a:r>
          </a:p>
        </p:txBody>
      </p:sp>
      <p:sp>
        <p:nvSpPr>
          <p:cNvPr id="14" name="Slide Number Placeholder 5">
            <a:extLst>
              <a:ext uri="{FF2B5EF4-FFF2-40B4-BE49-F238E27FC236}">
                <a16:creationId xmlns:a16="http://schemas.microsoft.com/office/drawing/2014/main" id="{934264E4-A3AB-144D-4348-9B06DC201D3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1F87CE20-FB4F-50FD-7093-1383C76BB174}"/>
              </a:ext>
            </a:extLst>
          </p:cNvPr>
          <p:cNvSpPr txBox="1"/>
          <p:nvPr/>
        </p:nvSpPr>
        <p:spPr>
          <a:xfrm>
            <a:off x="1097278" y="1801116"/>
            <a:ext cx="6554804" cy="646331"/>
          </a:xfrm>
          <a:prstGeom prst="rect">
            <a:avLst/>
          </a:prstGeom>
          <a:noFill/>
        </p:spPr>
        <p:txBody>
          <a:bodyPr wrap="square" rtlCol="0">
            <a:spAutoFit/>
          </a:bodyPr>
          <a:lstStyle/>
          <a:p>
            <a:r>
              <a:rPr lang="en-US" dirty="0"/>
              <a:t>Prompts typically include </a:t>
            </a:r>
            <a:r>
              <a:rPr lang="en-US" b="1" dirty="0"/>
              <a:t>role, instructions</a:t>
            </a:r>
            <a:r>
              <a:rPr lang="en-US" dirty="0"/>
              <a:t>, </a:t>
            </a:r>
            <a:r>
              <a:rPr lang="en-US" b="1" dirty="0"/>
              <a:t>examples, context, question.</a:t>
            </a:r>
          </a:p>
        </p:txBody>
      </p:sp>
      <p:pic>
        <p:nvPicPr>
          <p:cNvPr id="9" name="Graphic 8">
            <a:extLst>
              <a:ext uri="{FF2B5EF4-FFF2-40B4-BE49-F238E27FC236}">
                <a16:creationId xmlns:a16="http://schemas.microsoft.com/office/drawing/2014/main" id="{6E4BFB8A-61C3-43C1-2986-3FB44313F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8521" y="1801116"/>
            <a:ext cx="2296009" cy="4288055"/>
          </a:xfrm>
          <a:prstGeom prst="rect">
            <a:avLst/>
          </a:prstGeom>
        </p:spPr>
      </p:pic>
      <p:sp>
        <p:nvSpPr>
          <p:cNvPr id="3" name="TextBox 2">
            <a:extLst>
              <a:ext uri="{FF2B5EF4-FFF2-40B4-BE49-F238E27FC236}">
                <a16:creationId xmlns:a16="http://schemas.microsoft.com/office/drawing/2014/main" id="{60736D8C-95A9-C426-CCEB-24B16934E084}"/>
              </a:ext>
            </a:extLst>
          </p:cNvPr>
          <p:cNvSpPr txBox="1"/>
          <p:nvPr/>
        </p:nvSpPr>
        <p:spPr>
          <a:xfrm>
            <a:off x="1153423" y="3575811"/>
            <a:ext cx="4723152" cy="369332"/>
          </a:xfrm>
          <a:prstGeom prst="rect">
            <a:avLst/>
          </a:prstGeom>
          <a:noFill/>
        </p:spPr>
        <p:txBody>
          <a:bodyPr wrap="none" rtlCol="0">
            <a:spAutoFit/>
          </a:bodyPr>
          <a:lstStyle/>
          <a:p>
            <a:r>
              <a:rPr lang="en-US" dirty="0"/>
              <a:t>How do we decide </a:t>
            </a:r>
            <a:r>
              <a:rPr lang="en-US" b="1" dirty="0"/>
              <a:t>what</a:t>
            </a:r>
            <a:r>
              <a:rPr lang="en-US" dirty="0"/>
              <a:t> examples to choose?</a:t>
            </a:r>
          </a:p>
        </p:txBody>
      </p:sp>
      <p:sp>
        <p:nvSpPr>
          <p:cNvPr id="4" name="TextBox 3">
            <a:extLst>
              <a:ext uri="{FF2B5EF4-FFF2-40B4-BE49-F238E27FC236}">
                <a16:creationId xmlns:a16="http://schemas.microsoft.com/office/drawing/2014/main" id="{E4DE42BD-5F87-FDF6-FEDB-E031BED06F22}"/>
              </a:ext>
            </a:extLst>
          </p:cNvPr>
          <p:cNvSpPr txBox="1"/>
          <p:nvPr/>
        </p:nvSpPr>
        <p:spPr>
          <a:xfrm>
            <a:off x="1153423" y="4305372"/>
            <a:ext cx="4160113" cy="369332"/>
          </a:xfrm>
          <a:prstGeom prst="rect">
            <a:avLst/>
          </a:prstGeom>
          <a:noFill/>
        </p:spPr>
        <p:txBody>
          <a:bodyPr wrap="none" rtlCol="0">
            <a:spAutoFit/>
          </a:bodyPr>
          <a:lstStyle/>
          <a:p>
            <a:r>
              <a:rPr lang="en-US" dirty="0"/>
              <a:t>How do we decide </a:t>
            </a:r>
            <a:r>
              <a:rPr lang="en-US" b="1" dirty="0"/>
              <a:t>what</a:t>
            </a:r>
            <a:r>
              <a:rPr lang="en-US" dirty="0"/>
              <a:t> context to use?</a:t>
            </a:r>
          </a:p>
        </p:txBody>
      </p:sp>
      <p:sp>
        <p:nvSpPr>
          <p:cNvPr id="6" name="TextBox 5">
            <a:extLst>
              <a:ext uri="{FF2B5EF4-FFF2-40B4-BE49-F238E27FC236}">
                <a16:creationId xmlns:a16="http://schemas.microsoft.com/office/drawing/2014/main" id="{F246DAB4-5C78-BAD9-0CA5-533E34E8A2DF}"/>
              </a:ext>
            </a:extLst>
          </p:cNvPr>
          <p:cNvSpPr txBox="1"/>
          <p:nvPr/>
        </p:nvSpPr>
        <p:spPr>
          <a:xfrm>
            <a:off x="1153423" y="2846250"/>
            <a:ext cx="4792209" cy="369332"/>
          </a:xfrm>
          <a:prstGeom prst="rect">
            <a:avLst/>
          </a:prstGeom>
          <a:noFill/>
        </p:spPr>
        <p:txBody>
          <a:bodyPr wrap="none" rtlCol="0">
            <a:spAutoFit/>
          </a:bodyPr>
          <a:lstStyle/>
          <a:p>
            <a:r>
              <a:rPr lang="en-US" b="1" dirty="0"/>
              <a:t>Context &amp; Examples </a:t>
            </a:r>
            <a:r>
              <a:rPr lang="en-US" dirty="0"/>
              <a:t>– dependent on question.</a:t>
            </a:r>
          </a:p>
        </p:txBody>
      </p:sp>
    </p:spTree>
    <p:extLst>
      <p:ext uri="{BB962C8B-B14F-4D97-AF65-F5344CB8AC3E}">
        <p14:creationId xmlns:p14="http://schemas.microsoft.com/office/powerpoint/2010/main" val="321394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20B2-C711-05AF-1C83-E4F11D69D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48128-069C-E54F-D50C-BD59A84A4A14}"/>
              </a:ext>
            </a:extLst>
          </p:cNvPr>
          <p:cNvSpPr>
            <a:spLocks noGrp="1"/>
          </p:cNvSpPr>
          <p:nvPr>
            <p:ph type="title"/>
          </p:nvPr>
        </p:nvSpPr>
        <p:spPr>
          <a:xfrm>
            <a:off x="895148" y="-680290"/>
            <a:ext cx="9586764" cy="2121177"/>
          </a:xfrm>
        </p:spPr>
        <p:txBody>
          <a:bodyPr>
            <a:normAutofit/>
          </a:bodyPr>
          <a:lstStyle/>
          <a:p>
            <a:pPr algn="ctr"/>
            <a:r>
              <a:rPr lang="en-US" sz="4000" b="1" dirty="0"/>
              <a:t>Retrieval-Augmented Generation</a:t>
            </a:r>
          </a:p>
        </p:txBody>
      </p:sp>
      <p:sp>
        <p:nvSpPr>
          <p:cNvPr id="14" name="Slide Number Placeholder 5">
            <a:extLst>
              <a:ext uri="{FF2B5EF4-FFF2-40B4-BE49-F238E27FC236}">
                <a16:creationId xmlns:a16="http://schemas.microsoft.com/office/drawing/2014/main" id="{301AAD8F-F805-AAF0-E3A8-AB9C59DBC57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AB1B507E-69A0-D981-7121-F0D5EB6176B2}"/>
              </a:ext>
            </a:extLst>
          </p:cNvPr>
          <p:cNvSpPr txBox="1"/>
          <p:nvPr/>
        </p:nvSpPr>
        <p:spPr>
          <a:xfrm>
            <a:off x="1106903" y="1878118"/>
            <a:ext cx="6554804" cy="2308324"/>
          </a:xfrm>
          <a:prstGeom prst="rect">
            <a:avLst/>
          </a:prstGeom>
          <a:noFill/>
        </p:spPr>
        <p:txBody>
          <a:bodyPr wrap="square" rtlCol="0">
            <a:spAutoFit/>
          </a:bodyPr>
          <a:lstStyle/>
          <a:p>
            <a:r>
              <a:rPr lang="en-US" b="1" dirty="0"/>
              <a:t>RAG</a:t>
            </a:r>
            <a:r>
              <a:rPr lang="en-US" dirty="0"/>
              <a:t> is a hybrid approach that combines </a:t>
            </a:r>
            <a:r>
              <a:rPr lang="en-US" b="1" dirty="0"/>
              <a:t>retrieval</a:t>
            </a:r>
            <a:r>
              <a:rPr lang="en-US" dirty="0"/>
              <a:t> of relevant external information with </a:t>
            </a:r>
            <a:r>
              <a:rPr lang="en-US" b="1" dirty="0"/>
              <a:t>generation</a:t>
            </a:r>
            <a:r>
              <a:rPr lang="en-US" dirty="0"/>
              <a:t> of responses using a large language model (LLM).</a:t>
            </a:r>
            <a:br>
              <a:rPr lang="en-US" dirty="0"/>
            </a:br>
            <a:br>
              <a:rPr lang="en-US" dirty="0"/>
            </a:br>
            <a:r>
              <a:rPr lang="en-US" dirty="0"/>
              <a:t>Designed to </a:t>
            </a:r>
            <a:r>
              <a:rPr lang="en-US" b="1" dirty="0"/>
              <a:t>enhance factual accuracy</a:t>
            </a:r>
            <a:r>
              <a:rPr lang="en-US" dirty="0"/>
              <a:t>, </a:t>
            </a:r>
            <a:r>
              <a:rPr lang="en-US" b="1" dirty="0"/>
              <a:t>expand knowledge</a:t>
            </a:r>
            <a:r>
              <a:rPr lang="en-US" dirty="0"/>
              <a:t>, and </a:t>
            </a:r>
            <a:r>
              <a:rPr lang="en-US" b="1" dirty="0"/>
              <a:t>reduce hallucination</a:t>
            </a:r>
            <a:r>
              <a:rPr lang="en-US" dirty="0"/>
              <a:t> by pulling in information beyond the model’s internal parameters.</a:t>
            </a:r>
          </a:p>
          <a:p>
            <a:endParaRPr lang="en-US" dirty="0"/>
          </a:p>
        </p:txBody>
      </p:sp>
      <p:pic>
        <p:nvPicPr>
          <p:cNvPr id="8" name="Picture 7" descr="A diagram of a data flow&#10;&#10;AI-generated content may be incorrect.">
            <a:extLst>
              <a:ext uri="{FF2B5EF4-FFF2-40B4-BE49-F238E27FC236}">
                <a16:creationId xmlns:a16="http://schemas.microsoft.com/office/drawing/2014/main" id="{049E4879-1281-421F-3ABB-E06B197B7D75}"/>
              </a:ext>
            </a:extLst>
          </p:cNvPr>
          <p:cNvPicPr>
            <a:picLocks noChangeAspect="1"/>
          </p:cNvPicPr>
          <p:nvPr/>
        </p:nvPicPr>
        <p:blipFill>
          <a:blip r:embed="rId3"/>
          <a:stretch>
            <a:fillRect/>
          </a:stretch>
        </p:blipFill>
        <p:spPr>
          <a:xfrm>
            <a:off x="2302711" y="4077269"/>
            <a:ext cx="6725786" cy="2475614"/>
          </a:xfrm>
          <a:prstGeom prst="rect">
            <a:avLst/>
          </a:prstGeom>
        </p:spPr>
      </p:pic>
    </p:spTree>
    <p:extLst>
      <p:ext uri="{BB962C8B-B14F-4D97-AF65-F5344CB8AC3E}">
        <p14:creationId xmlns:p14="http://schemas.microsoft.com/office/powerpoint/2010/main" val="1214206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BAE3E-0352-B4D3-61EA-91F578C4B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0E498-8B80-C705-D6D5-98ED13721BE2}"/>
              </a:ext>
            </a:extLst>
          </p:cNvPr>
          <p:cNvSpPr>
            <a:spLocks noGrp="1"/>
          </p:cNvSpPr>
          <p:nvPr>
            <p:ph type="title"/>
          </p:nvPr>
        </p:nvSpPr>
        <p:spPr>
          <a:xfrm>
            <a:off x="895148" y="-680290"/>
            <a:ext cx="9586764" cy="2121177"/>
          </a:xfrm>
        </p:spPr>
        <p:txBody>
          <a:bodyPr>
            <a:normAutofit/>
          </a:bodyPr>
          <a:lstStyle/>
          <a:p>
            <a:pPr algn="ctr"/>
            <a:r>
              <a:rPr lang="en-US" sz="4000" b="1" dirty="0"/>
              <a:t>Retrieval-Augmented Generation</a:t>
            </a:r>
          </a:p>
        </p:txBody>
      </p:sp>
      <p:sp>
        <p:nvSpPr>
          <p:cNvPr id="14" name="Slide Number Placeholder 5">
            <a:extLst>
              <a:ext uri="{FF2B5EF4-FFF2-40B4-BE49-F238E27FC236}">
                <a16:creationId xmlns:a16="http://schemas.microsoft.com/office/drawing/2014/main" id="{3048A962-AA14-CBB1-509C-194FA79EA29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7" name="TextBox 6">
            <a:extLst>
              <a:ext uri="{FF2B5EF4-FFF2-40B4-BE49-F238E27FC236}">
                <a16:creationId xmlns:a16="http://schemas.microsoft.com/office/drawing/2014/main" id="{AE78880B-B7B1-A3BC-6F70-C34E90C84061}"/>
              </a:ext>
            </a:extLst>
          </p:cNvPr>
          <p:cNvSpPr txBox="1"/>
          <p:nvPr/>
        </p:nvSpPr>
        <p:spPr>
          <a:xfrm>
            <a:off x="1106903" y="1878118"/>
            <a:ext cx="6554804" cy="2308324"/>
          </a:xfrm>
          <a:prstGeom prst="rect">
            <a:avLst/>
          </a:prstGeom>
          <a:noFill/>
        </p:spPr>
        <p:txBody>
          <a:bodyPr wrap="square" rtlCol="0">
            <a:spAutoFit/>
          </a:bodyPr>
          <a:lstStyle/>
          <a:p>
            <a:r>
              <a:rPr lang="en-US" b="1" dirty="0"/>
              <a:t>RAG</a:t>
            </a:r>
            <a:r>
              <a:rPr lang="en-US" dirty="0"/>
              <a:t> is a hybrid approach that combines </a:t>
            </a:r>
            <a:r>
              <a:rPr lang="en-US" b="1" dirty="0"/>
              <a:t>retrieval</a:t>
            </a:r>
            <a:r>
              <a:rPr lang="en-US" dirty="0"/>
              <a:t> of relevant external information with </a:t>
            </a:r>
            <a:r>
              <a:rPr lang="en-US" b="1" dirty="0"/>
              <a:t>generation</a:t>
            </a:r>
            <a:r>
              <a:rPr lang="en-US" dirty="0"/>
              <a:t> of responses using a large language model (LLM).</a:t>
            </a:r>
            <a:br>
              <a:rPr lang="en-US" dirty="0"/>
            </a:br>
            <a:br>
              <a:rPr lang="en-US" dirty="0"/>
            </a:br>
            <a:r>
              <a:rPr lang="en-US" dirty="0"/>
              <a:t>Designed to </a:t>
            </a:r>
            <a:r>
              <a:rPr lang="en-US" b="1" dirty="0"/>
              <a:t>enhance factual accuracy</a:t>
            </a:r>
            <a:r>
              <a:rPr lang="en-US" dirty="0"/>
              <a:t>, </a:t>
            </a:r>
            <a:r>
              <a:rPr lang="en-US" b="1" dirty="0"/>
              <a:t>expand knowledge</a:t>
            </a:r>
            <a:r>
              <a:rPr lang="en-US" dirty="0"/>
              <a:t>, and </a:t>
            </a:r>
            <a:r>
              <a:rPr lang="en-US" b="1" dirty="0"/>
              <a:t>reduce hallucination</a:t>
            </a:r>
            <a:r>
              <a:rPr lang="en-US" dirty="0"/>
              <a:t> by pulling in information beyond the model’s internal parameters.</a:t>
            </a:r>
          </a:p>
          <a:p>
            <a:endParaRPr lang="en-US" dirty="0"/>
          </a:p>
        </p:txBody>
      </p:sp>
      <p:pic>
        <p:nvPicPr>
          <p:cNvPr id="8" name="Picture 7" descr="A diagram of a data flow&#10;&#10;AI-generated content may be incorrect.">
            <a:extLst>
              <a:ext uri="{FF2B5EF4-FFF2-40B4-BE49-F238E27FC236}">
                <a16:creationId xmlns:a16="http://schemas.microsoft.com/office/drawing/2014/main" id="{E83FC9B2-472E-1E3F-5F17-7E5C045DAB1A}"/>
              </a:ext>
            </a:extLst>
          </p:cNvPr>
          <p:cNvPicPr>
            <a:picLocks noChangeAspect="1"/>
          </p:cNvPicPr>
          <p:nvPr/>
        </p:nvPicPr>
        <p:blipFill>
          <a:blip r:embed="rId3"/>
          <a:stretch>
            <a:fillRect/>
          </a:stretch>
        </p:blipFill>
        <p:spPr>
          <a:xfrm>
            <a:off x="2302711" y="4077269"/>
            <a:ext cx="6725786" cy="2475614"/>
          </a:xfrm>
          <a:prstGeom prst="rect">
            <a:avLst/>
          </a:prstGeom>
        </p:spPr>
      </p:pic>
    </p:spTree>
    <p:extLst>
      <p:ext uri="{BB962C8B-B14F-4D97-AF65-F5344CB8AC3E}">
        <p14:creationId xmlns:p14="http://schemas.microsoft.com/office/powerpoint/2010/main" val="361425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4B48-DEDC-6E8F-5412-7EE7336D2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12E29-3D03-3F49-C4E2-19BD7DD9195C}"/>
              </a:ext>
            </a:extLst>
          </p:cNvPr>
          <p:cNvSpPr>
            <a:spLocks noGrp="1"/>
          </p:cNvSpPr>
          <p:nvPr>
            <p:ph type="title"/>
          </p:nvPr>
        </p:nvSpPr>
        <p:spPr>
          <a:xfrm>
            <a:off x="895148" y="-680290"/>
            <a:ext cx="9586764" cy="2121177"/>
          </a:xfrm>
        </p:spPr>
        <p:txBody>
          <a:bodyPr>
            <a:normAutofit/>
          </a:bodyPr>
          <a:lstStyle/>
          <a:p>
            <a:pPr algn="ctr"/>
            <a:r>
              <a:rPr lang="en-US" sz="4000" b="1" dirty="0"/>
              <a:t>Retrieval-Augmented Generation</a:t>
            </a:r>
          </a:p>
        </p:txBody>
      </p:sp>
      <p:sp>
        <p:nvSpPr>
          <p:cNvPr id="14" name="Slide Number Placeholder 5">
            <a:extLst>
              <a:ext uri="{FF2B5EF4-FFF2-40B4-BE49-F238E27FC236}">
                <a16:creationId xmlns:a16="http://schemas.microsoft.com/office/drawing/2014/main" id="{B82D2AF6-8BD0-BF83-9CA5-26F5523610C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7" name="TextBox 6">
            <a:extLst>
              <a:ext uri="{FF2B5EF4-FFF2-40B4-BE49-F238E27FC236}">
                <a16:creationId xmlns:a16="http://schemas.microsoft.com/office/drawing/2014/main" id="{CDBA94B5-B7D7-E472-853D-06176D5C3EB8}"/>
              </a:ext>
            </a:extLst>
          </p:cNvPr>
          <p:cNvSpPr txBox="1"/>
          <p:nvPr/>
        </p:nvSpPr>
        <p:spPr>
          <a:xfrm>
            <a:off x="1106903" y="1878118"/>
            <a:ext cx="6554804" cy="2308324"/>
          </a:xfrm>
          <a:prstGeom prst="rect">
            <a:avLst/>
          </a:prstGeom>
          <a:noFill/>
        </p:spPr>
        <p:txBody>
          <a:bodyPr wrap="square" rtlCol="0">
            <a:spAutoFit/>
          </a:bodyPr>
          <a:lstStyle/>
          <a:p>
            <a:r>
              <a:rPr lang="en-US" b="1" dirty="0"/>
              <a:t>RAG</a:t>
            </a:r>
            <a:r>
              <a:rPr lang="en-US" dirty="0"/>
              <a:t> is a hybrid approach that combines </a:t>
            </a:r>
            <a:r>
              <a:rPr lang="en-US" b="1" dirty="0"/>
              <a:t>retrieval</a:t>
            </a:r>
            <a:r>
              <a:rPr lang="en-US" dirty="0"/>
              <a:t> of relevant external information with </a:t>
            </a:r>
            <a:r>
              <a:rPr lang="en-US" b="1" dirty="0"/>
              <a:t>generation</a:t>
            </a:r>
            <a:r>
              <a:rPr lang="en-US" dirty="0"/>
              <a:t> of responses using a large language model (LLM).</a:t>
            </a:r>
            <a:br>
              <a:rPr lang="en-US" dirty="0"/>
            </a:br>
            <a:br>
              <a:rPr lang="en-US" dirty="0"/>
            </a:br>
            <a:r>
              <a:rPr lang="en-US" dirty="0"/>
              <a:t>Designed to </a:t>
            </a:r>
            <a:r>
              <a:rPr lang="en-US" b="1" dirty="0"/>
              <a:t>enhance factual accuracy</a:t>
            </a:r>
            <a:r>
              <a:rPr lang="en-US" dirty="0"/>
              <a:t>, </a:t>
            </a:r>
            <a:r>
              <a:rPr lang="en-US" b="1" dirty="0"/>
              <a:t>expand knowledge</a:t>
            </a:r>
            <a:r>
              <a:rPr lang="en-US" dirty="0"/>
              <a:t>, and </a:t>
            </a:r>
            <a:r>
              <a:rPr lang="en-US" b="1" dirty="0"/>
              <a:t>reduce hallucination</a:t>
            </a:r>
            <a:r>
              <a:rPr lang="en-US" dirty="0"/>
              <a:t> by pulling in information beyond the model’s internal parameters.</a:t>
            </a:r>
          </a:p>
          <a:p>
            <a:endParaRPr lang="en-US" dirty="0"/>
          </a:p>
        </p:txBody>
      </p:sp>
      <p:pic>
        <p:nvPicPr>
          <p:cNvPr id="8" name="Picture 7" descr="A diagram of a data flow&#10;&#10;AI-generated content may be incorrect.">
            <a:extLst>
              <a:ext uri="{FF2B5EF4-FFF2-40B4-BE49-F238E27FC236}">
                <a16:creationId xmlns:a16="http://schemas.microsoft.com/office/drawing/2014/main" id="{6FB62277-1CB2-7D32-87B5-818E9ED6D649}"/>
              </a:ext>
            </a:extLst>
          </p:cNvPr>
          <p:cNvPicPr>
            <a:picLocks noChangeAspect="1"/>
          </p:cNvPicPr>
          <p:nvPr/>
        </p:nvPicPr>
        <p:blipFill>
          <a:blip r:embed="rId3"/>
          <a:stretch>
            <a:fillRect/>
          </a:stretch>
        </p:blipFill>
        <p:spPr>
          <a:xfrm>
            <a:off x="2302711" y="4077269"/>
            <a:ext cx="6725786" cy="2475614"/>
          </a:xfrm>
          <a:prstGeom prst="rect">
            <a:avLst/>
          </a:prstGeom>
        </p:spPr>
      </p:pic>
      <p:cxnSp>
        <p:nvCxnSpPr>
          <p:cNvPr id="4" name="Straight Arrow Connector 3">
            <a:extLst>
              <a:ext uri="{FF2B5EF4-FFF2-40B4-BE49-F238E27FC236}">
                <a16:creationId xmlns:a16="http://schemas.microsoft.com/office/drawing/2014/main" id="{AF52EF26-31F0-8116-AADF-2476FB8BEC11}"/>
              </a:ext>
            </a:extLst>
          </p:cNvPr>
          <p:cNvCxnSpPr/>
          <p:nvPr/>
        </p:nvCxnSpPr>
        <p:spPr>
          <a:xfrm flipV="1">
            <a:off x="5072514" y="5919537"/>
            <a:ext cx="2492943" cy="2213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49DC646E-11DF-E648-B1BB-EF91748C650A}"/>
              </a:ext>
            </a:extLst>
          </p:cNvPr>
          <p:cNvSpPr txBox="1"/>
          <p:nvPr/>
        </p:nvSpPr>
        <p:spPr>
          <a:xfrm>
            <a:off x="7701535" y="5660895"/>
            <a:ext cx="2780377" cy="369332"/>
          </a:xfrm>
          <a:prstGeom prst="rect">
            <a:avLst/>
          </a:prstGeom>
          <a:noFill/>
        </p:spPr>
        <p:txBody>
          <a:bodyPr wrap="none" rtlCol="0">
            <a:spAutoFit/>
          </a:bodyPr>
          <a:lstStyle/>
          <a:p>
            <a:r>
              <a:rPr lang="en-US" dirty="0"/>
              <a:t>That’s a bit more complex</a:t>
            </a:r>
          </a:p>
        </p:txBody>
      </p:sp>
    </p:spTree>
    <p:extLst>
      <p:ext uri="{BB962C8B-B14F-4D97-AF65-F5344CB8AC3E}">
        <p14:creationId xmlns:p14="http://schemas.microsoft.com/office/powerpoint/2010/main" val="352650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C6E7C-6461-BC4D-9857-E405F1159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42CC4-CF5A-18AE-6715-99695E447802}"/>
              </a:ext>
            </a:extLst>
          </p:cNvPr>
          <p:cNvSpPr>
            <a:spLocks noGrp="1"/>
          </p:cNvSpPr>
          <p:nvPr>
            <p:ph type="title"/>
          </p:nvPr>
        </p:nvSpPr>
        <p:spPr>
          <a:xfrm>
            <a:off x="895148" y="-680290"/>
            <a:ext cx="9586764" cy="2121177"/>
          </a:xfrm>
        </p:spPr>
        <p:txBody>
          <a:bodyPr>
            <a:normAutofit/>
          </a:bodyPr>
          <a:lstStyle/>
          <a:p>
            <a:pPr algn="ctr"/>
            <a:r>
              <a:rPr lang="en-US" sz="4000" b="1" dirty="0"/>
              <a:t>Prepare vector database</a:t>
            </a:r>
          </a:p>
        </p:txBody>
      </p:sp>
      <p:sp>
        <p:nvSpPr>
          <p:cNvPr id="14" name="Slide Number Placeholder 5">
            <a:extLst>
              <a:ext uri="{FF2B5EF4-FFF2-40B4-BE49-F238E27FC236}">
                <a16:creationId xmlns:a16="http://schemas.microsoft.com/office/drawing/2014/main" id="{A364A400-D8FB-19DB-6D36-426AD39714A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9" name="Picture 8" descr="A diagram of a diagram of a document&#10;&#10;AI-generated content may be incorrect.">
            <a:extLst>
              <a:ext uri="{FF2B5EF4-FFF2-40B4-BE49-F238E27FC236}">
                <a16:creationId xmlns:a16="http://schemas.microsoft.com/office/drawing/2014/main" id="{419BC7AB-C67C-18A9-F7E2-E91209B6E474}"/>
              </a:ext>
            </a:extLst>
          </p:cNvPr>
          <p:cNvPicPr>
            <a:picLocks noChangeAspect="1"/>
          </p:cNvPicPr>
          <p:nvPr/>
        </p:nvPicPr>
        <p:blipFill>
          <a:blip r:embed="rId3"/>
          <a:stretch>
            <a:fillRect/>
          </a:stretch>
        </p:blipFill>
        <p:spPr>
          <a:xfrm>
            <a:off x="4407844" y="1270640"/>
            <a:ext cx="7772400" cy="2420266"/>
          </a:xfrm>
          <a:prstGeom prst="rect">
            <a:avLst/>
          </a:prstGeom>
        </p:spPr>
      </p:pic>
      <p:cxnSp>
        <p:nvCxnSpPr>
          <p:cNvPr id="11" name="Straight Arrow Connector 10">
            <a:extLst>
              <a:ext uri="{FF2B5EF4-FFF2-40B4-BE49-F238E27FC236}">
                <a16:creationId xmlns:a16="http://schemas.microsoft.com/office/drawing/2014/main" id="{C75E9C2E-33B9-6476-5972-25AABE91BF77}"/>
              </a:ext>
            </a:extLst>
          </p:cNvPr>
          <p:cNvCxnSpPr>
            <a:cxnSpLocks/>
          </p:cNvCxnSpPr>
          <p:nvPr/>
        </p:nvCxnSpPr>
        <p:spPr>
          <a:xfrm flipH="1" flipV="1">
            <a:off x="8782259" y="2351314"/>
            <a:ext cx="1024932" cy="19198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32E9860-57B3-3F1F-B04F-CE9F4C22FBE7}"/>
              </a:ext>
            </a:extLst>
          </p:cNvPr>
          <p:cNvSpPr txBox="1"/>
          <p:nvPr/>
        </p:nvSpPr>
        <p:spPr>
          <a:xfrm>
            <a:off x="9423108" y="4342234"/>
            <a:ext cx="1989199" cy="369332"/>
          </a:xfrm>
          <a:prstGeom prst="rect">
            <a:avLst/>
          </a:prstGeom>
          <a:noFill/>
        </p:spPr>
        <p:txBody>
          <a:bodyPr wrap="none" rtlCol="0">
            <a:spAutoFit/>
          </a:bodyPr>
          <a:lstStyle/>
          <a:p>
            <a:r>
              <a:rPr lang="en-US" dirty="0"/>
              <a:t>Embedding model</a:t>
            </a:r>
          </a:p>
        </p:txBody>
      </p:sp>
      <p:cxnSp>
        <p:nvCxnSpPr>
          <p:cNvPr id="6" name="Straight Arrow Connector 5">
            <a:extLst>
              <a:ext uri="{FF2B5EF4-FFF2-40B4-BE49-F238E27FC236}">
                <a16:creationId xmlns:a16="http://schemas.microsoft.com/office/drawing/2014/main" id="{16928DA1-8E75-7477-018D-94339C735708}"/>
              </a:ext>
            </a:extLst>
          </p:cNvPr>
          <p:cNvCxnSpPr>
            <a:cxnSpLocks/>
          </p:cNvCxnSpPr>
          <p:nvPr/>
        </p:nvCxnSpPr>
        <p:spPr>
          <a:xfrm flipV="1">
            <a:off x="4290646" y="3145134"/>
            <a:ext cx="3386295" cy="1197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8" name="Picture 7" descr="A diagram of a diagram&#10;&#10;AI-generated content may be incorrect.">
            <a:extLst>
              <a:ext uri="{FF2B5EF4-FFF2-40B4-BE49-F238E27FC236}">
                <a16:creationId xmlns:a16="http://schemas.microsoft.com/office/drawing/2014/main" id="{AB5AB92B-5821-48F2-64E2-D92CE0B6FAEC}"/>
              </a:ext>
            </a:extLst>
          </p:cNvPr>
          <p:cNvPicPr>
            <a:picLocks noChangeAspect="1"/>
          </p:cNvPicPr>
          <p:nvPr/>
        </p:nvPicPr>
        <p:blipFill>
          <a:blip r:embed="rId4"/>
          <a:srcRect t="7182"/>
          <a:stretch/>
        </p:blipFill>
        <p:spPr>
          <a:xfrm>
            <a:off x="328069" y="2351314"/>
            <a:ext cx="3785135" cy="4506686"/>
          </a:xfrm>
          <a:prstGeom prst="rect">
            <a:avLst/>
          </a:prstGeom>
        </p:spPr>
      </p:pic>
    </p:spTree>
    <p:extLst>
      <p:ext uri="{BB962C8B-B14F-4D97-AF65-F5344CB8AC3E}">
        <p14:creationId xmlns:p14="http://schemas.microsoft.com/office/powerpoint/2010/main" val="201187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2F5E2-C517-FF4D-624B-9CD644DCE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7F78-6C0A-113B-04E1-697B42C0A915}"/>
              </a:ext>
            </a:extLst>
          </p:cNvPr>
          <p:cNvSpPr>
            <a:spLocks noGrp="1"/>
          </p:cNvSpPr>
          <p:nvPr>
            <p:ph type="title"/>
          </p:nvPr>
        </p:nvSpPr>
        <p:spPr>
          <a:xfrm>
            <a:off x="786586" y="-890409"/>
            <a:ext cx="9586764" cy="2121177"/>
          </a:xfrm>
        </p:spPr>
        <p:txBody>
          <a:bodyPr>
            <a:normAutofit/>
          </a:bodyPr>
          <a:lstStyle/>
          <a:p>
            <a:pPr algn="ctr"/>
            <a:r>
              <a:rPr lang="en-US" sz="4000" b="1" dirty="0"/>
              <a:t>The retrieval step in RAG</a:t>
            </a:r>
          </a:p>
        </p:txBody>
      </p:sp>
      <p:sp>
        <p:nvSpPr>
          <p:cNvPr id="14" name="Slide Number Placeholder 5">
            <a:extLst>
              <a:ext uri="{FF2B5EF4-FFF2-40B4-BE49-F238E27FC236}">
                <a16:creationId xmlns:a16="http://schemas.microsoft.com/office/drawing/2014/main" id="{24A1E9F6-D3F1-6709-1412-E6619F88374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3" name="Picture 12" descr="A diagram of a data flow&#10;&#10;AI-generated content may be incorrect.">
            <a:extLst>
              <a:ext uri="{FF2B5EF4-FFF2-40B4-BE49-F238E27FC236}">
                <a16:creationId xmlns:a16="http://schemas.microsoft.com/office/drawing/2014/main" id="{2F3ACBF6-1038-16D8-4F86-ADA5DE7FB136}"/>
              </a:ext>
            </a:extLst>
          </p:cNvPr>
          <p:cNvPicPr>
            <a:picLocks noChangeAspect="1"/>
          </p:cNvPicPr>
          <p:nvPr/>
        </p:nvPicPr>
        <p:blipFill>
          <a:blip r:embed="rId3"/>
          <a:stretch>
            <a:fillRect/>
          </a:stretch>
        </p:blipFill>
        <p:spPr>
          <a:xfrm>
            <a:off x="5357410" y="1423004"/>
            <a:ext cx="6725786" cy="2475614"/>
          </a:xfrm>
          <a:prstGeom prst="rect">
            <a:avLst/>
          </a:prstGeom>
        </p:spPr>
      </p:pic>
      <p:cxnSp>
        <p:nvCxnSpPr>
          <p:cNvPr id="16" name="Straight Arrow Connector 15">
            <a:extLst>
              <a:ext uri="{FF2B5EF4-FFF2-40B4-BE49-F238E27FC236}">
                <a16:creationId xmlns:a16="http://schemas.microsoft.com/office/drawing/2014/main" id="{11AE6C06-0B9A-F3D9-44E0-1B64B64E9AEF}"/>
              </a:ext>
            </a:extLst>
          </p:cNvPr>
          <p:cNvCxnSpPr/>
          <p:nvPr/>
        </p:nvCxnSpPr>
        <p:spPr>
          <a:xfrm flipH="1">
            <a:off x="4290646" y="2751246"/>
            <a:ext cx="3104940" cy="6049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A7F1C75-F685-28F3-7002-A9C886C90AEF}"/>
              </a:ext>
            </a:extLst>
          </p:cNvPr>
          <p:cNvSpPr txBox="1"/>
          <p:nvPr/>
        </p:nvSpPr>
        <p:spPr>
          <a:xfrm>
            <a:off x="1044209" y="2049863"/>
            <a:ext cx="3104940" cy="4247317"/>
          </a:xfrm>
          <a:prstGeom prst="rect">
            <a:avLst/>
          </a:prstGeom>
          <a:noFill/>
        </p:spPr>
        <p:txBody>
          <a:bodyPr wrap="square" rtlCol="0">
            <a:spAutoFit/>
          </a:bodyPr>
          <a:lstStyle/>
          <a:p>
            <a:r>
              <a:rPr lang="en-US" dirty="0"/>
              <a:t>Steps:</a:t>
            </a:r>
          </a:p>
          <a:p>
            <a:br>
              <a:rPr lang="en-US" dirty="0"/>
            </a:br>
            <a:r>
              <a:rPr lang="en-US" dirty="0"/>
              <a:t>1. Embedding the user query into a </a:t>
            </a:r>
            <a:r>
              <a:rPr lang="en-US" b="1" dirty="0"/>
              <a:t>vector</a:t>
            </a:r>
            <a:r>
              <a:rPr lang="en-US" dirty="0"/>
              <a:t> (same embedding space as documents)</a:t>
            </a:r>
          </a:p>
          <a:p>
            <a:endParaRPr lang="en-US" dirty="0"/>
          </a:p>
          <a:p>
            <a:r>
              <a:rPr lang="en-US" dirty="0"/>
              <a:t>2. Running a </a:t>
            </a:r>
            <a:r>
              <a:rPr lang="en-US" b="1" dirty="0"/>
              <a:t>similarity search</a:t>
            </a:r>
            <a:r>
              <a:rPr lang="en-US" dirty="0"/>
              <a:t> in the vector database</a:t>
            </a:r>
          </a:p>
          <a:p>
            <a:endParaRPr lang="en-US" dirty="0"/>
          </a:p>
          <a:p>
            <a:r>
              <a:rPr lang="en-US" dirty="0"/>
              <a:t>3. Returning the </a:t>
            </a:r>
            <a:r>
              <a:rPr lang="en-US" b="1" dirty="0"/>
              <a:t>top-k</a:t>
            </a:r>
            <a:r>
              <a:rPr lang="en-US" dirty="0"/>
              <a:t> most similar chunks to use as context for generation.</a:t>
            </a:r>
          </a:p>
          <a:p>
            <a:endParaRPr lang="en-US" dirty="0"/>
          </a:p>
        </p:txBody>
      </p:sp>
      <p:sp>
        <p:nvSpPr>
          <p:cNvPr id="18" name="TextBox 17">
            <a:extLst>
              <a:ext uri="{FF2B5EF4-FFF2-40B4-BE49-F238E27FC236}">
                <a16:creationId xmlns:a16="http://schemas.microsoft.com/office/drawing/2014/main" id="{EB59A6D2-3794-409E-D50F-906A72ACFAE9}"/>
              </a:ext>
            </a:extLst>
          </p:cNvPr>
          <p:cNvSpPr txBox="1"/>
          <p:nvPr/>
        </p:nvSpPr>
        <p:spPr>
          <a:xfrm>
            <a:off x="4692580" y="4090854"/>
            <a:ext cx="3104940" cy="2862322"/>
          </a:xfrm>
          <a:prstGeom prst="rect">
            <a:avLst/>
          </a:prstGeom>
          <a:noFill/>
        </p:spPr>
        <p:txBody>
          <a:bodyPr wrap="square" rtlCol="0">
            <a:spAutoFit/>
          </a:bodyPr>
          <a:lstStyle/>
          <a:p>
            <a:r>
              <a:rPr lang="en-US" b="1" dirty="0"/>
              <a:t>Exact Nearest Neighbor Search (NN)</a:t>
            </a:r>
            <a:br>
              <a:rPr lang="en-US" b="1" dirty="0"/>
            </a:br>
            <a:br>
              <a:rPr lang="en-US" b="1" dirty="0"/>
            </a:br>
            <a:r>
              <a:rPr lang="en-US" dirty="0"/>
              <a:t>Brute-force comparison with every vector in the database.</a:t>
            </a:r>
          </a:p>
          <a:p>
            <a:endParaRPr lang="en-US" dirty="0"/>
          </a:p>
          <a:p>
            <a:br>
              <a:rPr lang="en-US" dirty="0"/>
            </a:br>
            <a:r>
              <a:rPr lang="en-US" dirty="0"/>
              <a:t>Very accurate, but slow and expensive for large datasets.</a:t>
            </a:r>
          </a:p>
          <a:p>
            <a:endParaRPr lang="en-US" dirty="0"/>
          </a:p>
        </p:txBody>
      </p:sp>
      <p:sp>
        <p:nvSpPr>
          <p:cNvPr id="19" name="TextBox 18">
            <a:extLst>
              <a:ext uri="{FF2B5EF4-FFF2-40B4-BE49-F238E27FC236}">
                <a16:creationId xmlns:a16="http://schemas.microsoft.com/office/drawing/2014/main" id="{85AAF39C-175D-68A8-0DF9-21550EF43BCE}"/>
              </a:ext>
            </a:extLst>
          </p:cNvPr>
          <p:cNvSpPr txBox="1"/>
          <p:nvPr/>
        </p:nvSpPr>
        <p:spPr>
          <a:xfrm>
            <a:off x="8170984" y="4081981"/>
            <a:ext cx="3481320" cy="2585323"/>
          </a:xfrm>
          <a:prstGeom prst="rect">
            <a:avLst/>
          </a:prstGeom>
          <a:noFill/>
        </p:spPr>
        <p:txBody>
          <a:bodyPr wrap="square" rtlCol="0">
            <a:spAutoFit/>
          </a:bodyPr>
          <a:lstStyle/>
          <a:p>
            <a:r>
              <a:rPr lang="en-US" b="1" dirty="0"/>
              <a:t>Approximate Nearest Neighbor (ANN) Search</a:t>
            </a:r>
            <a:br>
              <a:rPr lang="en-US" b="1" dirty="0"/>
            </a:br>
            <a:endParaRPr lang="en-US" dirty="0"/>
          </a:p>
          <a:p>
            <a:r>
              <a:rPr lang="en-US" dirty="0"/>
              <a:t>Returns close-enough matches much faster. Massively scales to millions/billions of vectors.</a:t>
            </a:r>
            <a:br>
              <a:rPr lang="en-US" dirty="0"/>
            </a:br>
            <a:endParaRPr lang="en-US" dirty="0"/>
          </a:p>
          <a:p>
            <a:r>
              <a:rPr lang="en-US" dirty="0"/>
              <a:t>Trade-off: some accuracy lost for speed.</a:t>
            </a:r>
          </a:p>
        </p:txBody>
      </p:sp>
    </p:spTree>
    <p:extLst>
      <p:ext uri="{BB962C8B-B14F-4D97-AF65-F5344CB8AC3E}">
        <p14:creationId xmlns:p14="http://schemas.microsoft.com/office/powerpoint/2010/main" val="229657432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179FDCFDA3AA489801A224B51549C4" ma:contentTypeVersion="4" ma:contentTypeDescription="Create a new document." ma:contentTypeScope="" ma:versionID="a29ae2056159c8ddbd6bc3ee0922286b">
  <xsd:schema xmlns:xsd="http://www.w3.org/2001/XMLSchema" xmlns:xs="http://www.w3.org/2001/XMLSchema" xmlns:p="http://schemas.microsoft.com/office/2006/metadata/properties" xmlns:ns2="473c0446-82f2-45af-a005-04530fddabcc" targetNamespace="http://schemas.microsoft.com/office/2006/metadata/properties" ma:root="true" ma:fieldsID="39b990bf1d5e1f4fa4415c645e930dee" ns2:_="">
    <xsd:import namespace="473c0446-82f2-45af-a005-04530fddab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3c0446-82f2-45af-a005-04530fddab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fcc9d9b4-5a6e-40e5-9022-cfc930feae0c"/>
    <ds:schemaRef ds:uri="http://purl.org/dc/elements/1.1/"/>
    <ds:schemaRef ds:uri="http://purl.org/dc/dcmitype/"/>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23f837f-d33b-4977-a8ae-4d3fe71419e3"/>
    <ds:schemaRef ds:uri="http://www.w3.org/XML/1998/namespac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B6692566-428B-45B0-BCEB-04B5E3BCC530}"/>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10572</TotalTime>
  <Words>1085</Words>
  <Application>Microsoft Macintosh PowerPoint</Application>
  <PresentationFormat>Widescreen</PresentationFormat>
  <Paragraphs>132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Tenorite</vt:lpstr>
      <vt:lpstr>Custom</vt:lpstr>
      <vt:lpstr>C5: Prompt Engineering With RAG</vt:lpstr>
      <vt:lpstr>Prompt engineering</vt:lpstr>
      <vt:lpstr>Prompt engineering</vt:lpstr>
      <vt:lpstr>Prompt engineering</vt:lpstr>
      <vt:lpstr>Retrieval-Augmented Generation</vt:lpstr>
      <vt:lpstr>Retrieval-Augmented Generation</vt:lpstr>
      <vt:lpstr>Retrieval-Augmented Generation</vt:lpstr>
      <vt:lpstr>Prepare vector database</vt:lpstr>
      <vt:lpstr>The retrieval step in RAG</vt:lpstr>
      <vt:lpstr>The retrieval step in RAG</vt:lpstr>
      <vt:lpstr>Strategy for retrieval</vt:lpstr>
      <vt:lpstr>The retrieval step in RAG</vt:lpstr>
      <vt:lpstr>RAG with Memory</vt:lpstr>
      <vt:lpstr>RAG by source (branched)</vt:lpstr>
      <vt:lpstr>HyDe (Hypothetical document embedding)</vt:lpstr>
      <vt:lpstr>Corrective rag</vt:lpstr>
      <vt:lpstr>Agentic RAG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Bogdan Mursa</cp:lastModifiedBy>
  <cp:revision>362</cp:revision>
  <dcterms:created xsi:type="dcterms:W3CDTF">2024-02-14T19:04:18Z</dcterms:created>
  <dcterms:modified xsi:type="dcterms:W3CDTF">2025-03-30T20:17:53Z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0x0101009C179FDCFDA3AA489801A224B51549C4</vt:lpwstr>
  </property>
  <property fmtid="{D5CDD505-2E9C-101B-9397-08002B2CF9AE}" pid="3" name="MediaServiceImageTags">
    <vt:lpwstr/>
  </property>
</Properties>
</file>