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81" r:id="rId6"/>
    <p:sldId id="264" r:id="rId7"/>
    <p:sldId id="282" r:id="rId8"/>
    <p:sldId id="283" r:id="rId9"/>
    <p:sldId id="284" r:id="rId10"/>
    <p:sldId id="285" r:id="rId11"/>
    <p:sldId id="287" r:id="rId12"/>
    <p:sldId id="286" r:id="rId13"/>
    <p:sldId id="288" r:id="rId14"/>
    <p:sldId id="289" r:id="rId15"/>
    <p:sldId id="290" r:id="rId16"/>
    <p:sldId id="292" r:id="rId17"/>
    <p:sldId id="291" r:id="rId18"/>
    <p:sldId id="293" r:id="rId19"/>
    <p:sldId id="294" r:id="rId20"/>
    <p:sldId id="295" r:id="rId21"/>
    <p:sldId id="296" r:id="rId22"/>
    <p:sldId id="29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2F49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04" autoAdjust="0"/>
    <p:restoredTop sz="90644" autoAdjust="0"/>
  </p:normalViewPr>
  <p:slideViewPr>
    <p:cSldViewPr snapToGrid="0">
      <p:cViewPr varScale="1">
        <p:scale>
          <a:sx n="129" d="100"/>
          <a:sy n="129" d="100"/>
        </p:scale>
        <p:origin x="208" y="28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3/31/25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B977-49FA-685A-BE8A-562032F85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9396C0-7B48-DE3A-0489-9A08F293A5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9F5CA9-0B21-75FF-A080-FDD4DD8B7D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7B75B-028C-F614-0DA5-2A536FEC7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45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92889-5220-9C3A-9053-48FF92F74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CF081C-22FA-5C35-3B89-0E5E6B06B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5DF374-8FE9-6CDD-3090-E2CAB308B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F6957-1DF9-C179-4CE3-32C34C3CC6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2145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90A35-E5A0-7AF3-0C30-84B21C1E5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213F4E-C86F-02FA-C62F-9D4191D05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B46B16-F183-5307-675B-812B6F5A7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35F97-9636-F4F5-B027-EF5B21DF7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657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D6711-C118-B3BF-631E-172C6477C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EF8546-6989-A56A-DC92-FED169A60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A66216-D6B3-ECC6-8E90-A3FFAE2DC9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A0808-B8F4-722F-3D68-38FFE8AF0A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2280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767D1-F684-1F05-0C48-91708E8C5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198AAB-5FB8-B7DB-534D-B76D7CD680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C33566-8C1E-A1C3-1E12-3F2AA1C23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8630B-FFEB-15CF-9EBB-1DAA9B77E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888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3FB8A-6345-EA8C-7B7A-2A240A855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865F19-DBA8-D360-F4B6-0B6DFBEADB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ADBC99-157C-E95E-6E25-5CCFE4B00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18649-BB19-71E6-D1AC-97D8ACD69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216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34024-24CC-294A-EFC9-981EB3991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E2B71-CE23-8D80-F5B3-78631A6349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7CE705-87D2-1275-B4A2-4DF00AD1A6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0265A-4216-4BBC-F689-EF7DF7215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59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FFC96-3002-5972-09EF-0477253BB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42730-75AC-E2DD-5EEC-DBDCF6C997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A39C37-AC04-9E48-E305-C9AB5DF42B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C07C6-2D89-70DE-566D-D0A7D99D1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77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DA853-F2E5-3D03-F32A-4A87A470A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8D736D-E981-8229-7805-EECBCAC6B4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2AC69A-8898-E321-AB07-FCEF14689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86A2B-6554-6991-56D5-E28D15AB8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879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DF627-40CA-A692-4DA7-0A0A2A3E7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E372F3-28EC-CCD5-2FEB-F41AF24CB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381142-956A-98E1-E1BF-F5F234AFE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9E3C9-2E3D-843D-3836-6773F0784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665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78750-1F77-AB2A-1D6D-0533458F7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E1E404-12EA-1956-07E6-0C875A37D1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11BFE8-700D-9752-134D-2F229BE26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D1488-F6D4-E97E-EC0A-9DBD399AA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57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ED08D-445F-4162-8997-F857ADEC1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75F16-9B46-E602-539B-015305087E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705B2F-ECB4-C37E-DEE8-9BE2767F22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AD9A8-ACA0-9A1C-1189-AD607FEC4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40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A1847-EAA9-4E29-A519-CC89D3B90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957056-EFFA-ECCD-4EA7-DB462583ED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A53310-A012-2F89-5BB8-63256CDC8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1A6A5-5316-0489-1AB0-82E060622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338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7DE40-DA96-1E3D-B2E3-908DE7C04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FC662-18D8-8D4C-2196-986513C8A9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F4CD2E-C0B8-7E55-09C1-866817AD4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AB8BA-06CA-4BD6-1D57-F805F17E9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336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18218-4D1D-3109-47F0-DCF7CD7CD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59CE28-1EF2-969B-931A-2045BEF6D2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DE3EA3-4C5B-5922-562C-94A541EEA9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5969B-266F-381D-0638-E4BAC30B96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998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4F750-FE50-AC01-F4C1-D01A86E2D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7F5F91-F41C-A459-D6BC-3FC189CF1F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B782B3-1280-3204-BC2D-7D40FFC4A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4BCF9-7DD3-3A0C-0179-252B904DE7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09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30D22-AAFC-BB77-83A3-429EAD8C4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6D4F49-2BCB-1779-4EAB-A5AD4D26AE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8647B-80E2-A21E-511A-B6EBF992E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36AF-CF62-5A4C-6C54-CB6F966184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877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085CA-5816-B080-89D7-2EAEF8198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73CB4-F089-D0E6-2473-1BA7E4F29E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9AFE4E-BC8B-0906-339D-9C2D6BE40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F35F9-A965-77CB-68A3-8DF99100D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55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rxiv.org/pdf/2303.1663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3.1663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8469" y="3159029"/>
            <a:ext cx="5801422" cy="3200400"/>
          </a:xfrm>
        </p:spPr>
        <p:txBody>
          <a:bodyPr anchor="ctr"/>
          <a:lstStyle/>
          <a:p>
            <a:r>
              <a:rPr lang="en-US" sz="4400" b="1" dirty="0"/>
              <a:t>C6: Evaluating</a:t>
            </a:r>
            <a:br>
              <a:rPr lang="en-US" sz="4400" b="1" dirty="0"/>
            </a:br>
            <a:r>
              <a:rPr lang="en-US" sz="4400" b="1" dirty="0"/>
              <a:t>LLMs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2ED1C-2B5E-F12F-F2D2-431FFB811763}"/>
              </a:ext>
            </a:extLst>
          </p:cNvPr>
          <p:cNvSpPr txBox="1"/>
          <p:nvPr/>
        </p:nvSpPr>
        <p:spPr>
          <a:xfrm>
            <a:off x="14351431" y="82605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16BA4-A1F1-E879-F516-A301F46E0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57C54-14A4-CD51-DA61-33388D6A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Bleu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59016AE-511B-37D6-0704-03EE7404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07FCA5-B483-0366-A9B2-B78863964D80}"/>
              </a:ext>
            </a:extLst>
          </p:cNvPr>
          <p:cNvSpPr txBox="1"/>
          <p:nvPr/>
        </p:nvSpPr>
        <p:spPr>
          <a:xfrm>
            <a:off x="1391479" y="2107096"/>
            <a:ext cx="3657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BLEU metric = Avg(precision across range of n-gram sizes)</a:t>
            </a:r>
          </a:p>
          <a:p>
            <a:endParaRPr lang="en-US" i="1" dirty="0">
              <a:latin typeface="Helvetica" pitchFamily="2" charset="0"/>
            </a:endParaRPr>
          </a:p>
          <a:p>
            <a:r>
              <a:rPr lang="en-US" b="1" dirty="0"/>
              <a:t>BLEU</a:t>
            </a:r>
            <a:r>
              <a:rPr lang="en-US" dirty="0"/>
              <a:t> assumes the candidate is judged against the reference — so it measures how much of the candidate is correct.</a:t>
            </a:r>
          </a:p>
          <a:p>
            <a:endParaRPr lang="en-US" dirty="0"/>
          </a:p>
          <a:p>
            <a:r>
              <a:rPr lang="en-US" b="1" dirty="0"/>
              <a:t>vs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/>
              <a:t>Rouge </a:t>
            </a:r>
            <a:r>
              <a:rPr lang="en-US" dirty="0"/>
              <a:t>that it checks how much of the reference appears in the candidate.</a:t>
            </a:r>
          </a:p>
          <a:p>
            <a:endParaRPr lang="en-US" dirty="0"/>
          </a:p>
          <a:p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7D5834-B7AC-44D6-FF91-B4CFC772EF9D}"/>
              </a:ext>
            </a:extLst>
          </p:cNvPr>
          <p:cNvSpPr txBox="1"/>
          <p:nvPr/>
        </p:nvSpPr>
        <p:spPr>
          <a:xfrm>
            <a:off x="6132655" y="2107096"/>
            <a:ext cx="4240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She enjoys reading a fascinating science fiction novel.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16C87-23F6-44C1-6CF6-2878ED06E62A}"/>
              </a:ext>
            </a:extLst>
          </p:cNvPr>
          <p:cNvSpPr txBox="1"/>
          <p:nvPr/>
        </p:nvSpPr>
        <p:spPr>
          <a:xfrm>
            <a:off x="6133976" y="3088911"/>
            <a:ext cx="39725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i="1" dirty="0"/>
              <a:t>She loves reading an interesting science fiction book.</a:t>
            </a:r>
            <a:r>
              <a:rPr lang="en-US" dirty="0"/>
              <a:t> — </a:t>
            </a:r>
            <a:r>
              <a:rPr lang="en-US" b="1" dirty="0"/>
              <a:t>BLEU: 0.621</a:t>
            </a:r>
            <a:endParaRPr lang="en-US" dirty="0"/>
          </a:p>
          <a:p>
            <a:r>
              <a:rPr lang="en-US" dirty="0"/>
              <a:t>2. </a:t>
            </a:r>
            <a:r>
              <a:rPr lang="en-US" i="1" dirty="0"/>
              <a:t>She enjoys reading a thrilling science fiction novel.</a:t>
            </a:r>
            <a:r>
              <a:rPr lang="en-US" dirty="0"/>
              <a:t> — </a:t>
            </a:r>
            <a:r>
              <a:rPr lang="en-US" b="1" dirty="0"/>
              <a:t>BLEU: 0.782</a:t>
            </a:r>
            <a:endParaRPr lang="en-US" dirty="0"/>
          </a:p>
          <a:p>
            <a:r>
              <a:rPr lang="en-US" dirty="0"/>
              <a:t>3. </a:t>
            </a:r>
            <a:r>
              <a:rPr lang="en-US" i="1" dirty="0"/>
              <a:t>She enjoys reading a fascinating science fiction novel.</a:t>
            </a:r>
            <a:r>
              <a:rPr lang="en-US" dirty="0"/>
              <a:t> — </a:t>
            </a:r>
            <a:r>
              <a:rPr lang="en-US" b="1" dirty="0"/>
              <a:t>BLEU: 1.000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18C3B-C337-4CFB-4E05-D896EC97B93A}"/>
              </a:ext>
            </a:extLst>
          </p:cNvPr>
          <p:cNvSpPr txBox="1"/>
          <p:nvPr/>
        </p:nvSpPr>
        <p:spPr>
          <a:xfrm>
            <a:off x="5396948" y="4935570"/>
            <a:ext cx="6367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Avg(unigram precision + 2-gram precision .. 4-gram precision)</a:t>
            </a:r>
          </a:p>
        </p:txBody>
      </p:sp>
    </p:spTree>
    <p:extLst>
      <p:ext uri="{BB962C8B-B14F-4D97-AF65-F5344CB8AC3E}">
        <p14:creationId xmlns:p14="http://schemas.microsoft.com/office/powerpoint/2010/main" val="1006396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D5F9B-3860-64EF-8C8A-FE872E80D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0379B-0422-D1BB-0E01-DBC87D58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Human evaluation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93C388D-4948-CFF3-43E5-A92EFB35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04B64-1D87-9676-498B-E46E44BCE6F5}"/>
              </a:ext>
            </a:extLst>
          </p:cNvPr>
          <p:cNvSpPr txBox="1"/>
          <p:nvPr/>
        </p:nvSpPr>
        <p:spPr>
          <a:xfrm>
            <a:off x="1371600" y="2295939"/>
            <a:ext cx="77326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Human judgment remains the gold standard for assessing LLM outputs, especially for subjective or complex tasks.</a:t>
            </a:r>
          </a:p>
          <a:p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Qualitative Insights:</a:t>
            </a:r>
            <a:r>
              <a:rPr lang="en-US" dirty="0"/>
              <a:t> Human evaluators can assess nuances like cultural context, ethical considerations, and user experience, which are challenging for automated systems.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Evaluation Criteria:</a:t>
            </a:r>
            <a:r>
              <a:rPr lang="en-US" dirty="0"/>
              <a:t> Common aspects assessed by humans include fluency, coherence, relevance, and factual correctness.</a:t>
            </a:r>
          </a:p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Challenges:</a:t>
            </a:r>
            <a:r>
              <a:rPr lang="en-US" dirty="0"/>
              <a:t> Human evaluation is resource-intensive, time-consuming, and may introduce variability due to subjective interpretations.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804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FAECE-F701-6264-3D0F-B2E55422C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D7A8-7932-AAA3-6E11-E91DF20F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Human evaluation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D809E7A-31E7-6CC1-86A1-5A0F08F1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1E0C58-C22A-6A97-EFFE-95A9BC9E7DA5}"/>
              </a:ext>
            </a:extLst>
          </p:cNvPr>
          <p:cNvSpPr txBox="1"/>
          <p:nvPr/>
        </p:nvSpPr>
        <p:spPr>
          <a:xfrm>
            <a:off x="1371600" y="2295939"/>
            <a:ext cx="77326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Solutions to bias problem: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standardized evaluation rubrics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multiple annotators per sample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636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12A6A-7218-4475-224E-41B38B9E1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AD53-245A-F5D5-843F-2D15F647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Benchmarks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FBF9042-5603-E3CD-A33E-3C066189B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" name="Picture 3" descr="A close-up of a sign&#10;&#10;AI-generated content may be incorrect.">
            <a:extLst>
              <a:ext uri="{FF2B5EF4-FFF2-40B4-BE49-F238E27FC236}">
                <a16:creationId xmlns:a16="http://schemas.microsoft.com/office/drawing/2014/main" id="{C8384B45-38AB-3C64-2555-84A7D046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704" y="2924021"/>
            <a:ext cx="7772400" cy="2088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0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21E80-68DD-DE29-44C4-DF7FDCCDA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321F-DFCE-FDA7-5CDD-002B48F84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Benchmarks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A1691E7-21D5-42F8-8E88-E737A8384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178CD-A15A-2CE8-3CD2-370B4ADECCCD}"/>
              </a:ext>
            </a:extLst>
          </p:cNvPr>
          <p:cNvSpPr txBox="1"/>
          <p:nvPr/>
        </p:nvSpPr>
        <p:spPr>
          <a:xfrm>
            <a:off x="1231980" y="2042422"/>
            <a:ext cx="85377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GLUE (General Language Understanding Evaluation)</a:t>
            </a:r>
            <a:endParaRPr lang="en-US" dirty="0"/>
          </a:p>
          <a:p>
            <a:endParaRPr lang="en-US" dirty="0"/>
          </a:p>
          <a:p>
            <a:r>
              <a:rPr lang="en-US" dirty="0"/>
              <a:t>A benchmark to evaluate how well models understand natural language across a set of core tasks (Sentiment classification, Textual entailment, Question answering etc.)</a:t>
            </a:r>
          </a:p>
          <a:p>
            <a:endParaRPr lang="en-US" dirty="0"/>
          </a:p>
          <a:p>
            <a:r>
              <a:rPr lang="en-US" dirty="0"/>
              <a:t>Test general language understanding across multiple domains.</a:t>
            </a:r>
          </a:p>
          <a:p>
            <a:endParaRPr lang="en-US" dirty="0"/>
          </a:p>
          <a:p>
            <a:r>
              <a:rPr lang="en-US" b="1" dirty="0" err="1"/>
              <a:t>SuperGLUE</a:t>
            </a:r>
            <a:endParaRPr lang="en-US" dirty="0"/>
          </a:p>
          <a:p>
            <a:r>
              <a:rPr lang="en-US" dirty="0"/>
              <a:t>A harder version of GLUE, meant to challenge more advanced models (Causal reasoning, Coreference resolution, Multi-sentence reading comprehension etc.)</a:t>
            </a:r>
          </a:p>
          <a:p>
            <a:endParaRPr lang="en-US" dirty="0"/>
          </a:p>
          <a:p>
            <a:r>
              <a:rPr lang="en-US" dirty="0"/>
              <a:t>Push the limits of reasoning, inference, and common sense.</a:t>
            </a:r>
          </a:p>
        </p:txBody>
      </p:sp>
    </p:spTree>
    <p:extLst>
      <p:ext uri="{BB962C8B-B14F-4D97-AF65-F5344CB8AC3E}">
        <p14:creationId xmlns:p14="http://schemas.microsoft.com/office/powerpoint/2010/main" val="3911941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BDD70-3F5E-9514-BE34-DA7BF1BFE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6ECB1-5995-C47D-BC28-DF0C17A74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Benchmarks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91640EB-C031-1E3E-5BAC-2B43DF26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3F8E5-023F-B85A-3F89-3B52FF19E41C}"/>
              </a:ext>
            </a:extLst>
          </p:cNvPr>
          <p:cNvSpPr txBox="1"/>
          <p:nvPr/>
        </p:nvSpPr>
        <p:spPr>
          <a:xfrm>
            <a:off x="1231980" y="2042422"/>
            <a:ext cx="8537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MMLU (Massive Multitask Language Understanding)</a:t>
            </a:r>
            <a:endParaRPr lang="en-US" dirty="0"/>
          </a:p>
          <a:p>
            <a:endParaRPr lang="en-US" dirty="0"/>
          </a:p>
          <a:p>
            <a:r>
              <a:rPr lang="en-US" dirty="0"/>
              <a:t>A benchmark testing expert-level knowledge across 57 diverse subjects (Math, Law, Medicine etc.)</a:t>
            </a:r>
          </a:p>
          <a:p>
            <a:endParaRPr lang="en-US" dirty="0"/>
          </a:p>
          <a:p>
            <a:r>
              <a:rPr lang="en-US" dirty="0"/>
              <a:t>Evaluate models on factual knowledge and reasoning in academic and professional fields.</a:t>
            </a:r>
          </a:p>
          <a:p>
            <a:endParaRPr lang="en-US" dirty="0"/>
          </a:p>
          <a:p>
            <a:r>
              <a:rPr lang="en-US" b="1" dirty="0"/>
              <a:t>BIG-Bench (Beyond the Imitation Game Benchmark)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collaborative benchmark with 200+ tasks, crowdsourced from researchers globally (Logical reasoning, Wordplay, Code writing etc.)</a:t>
            </a:r>
          </a:p>
          <a:p>
            <a:endParaRPr lang="en-US" dirty="0"/>
          </a:p>
          <a:p>
            <a:r>
              <a:rPr lang="en-US" dirty="0"/>
              <a:t>Test emergent abilities and broad generalization in LLMs.</a:t>
            </a:r>
          </a:p>
        </p:txBody>
      </p:sp>
    </p:spTree>
    <p:extLst>
      <p:ext uri="{BB962C8B-B14F-4D97-AF65-F5344CB8AC3E}">
        <p14:creationId xmlns:p14="http://schemas.microsoft.com/office/powerpoint/2010/main" val="176947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F48A3-A94F-DE1F-E53B-EADD283AF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5A84-C056-6FE7-CA8E-42D464F99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Benchmarks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77AB388-39EC-3595-0326-366330A4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6CCEE7-2A12-2A58-99A7-D34D883A16B7}"/>
              </a:ext>
            </a:extLst>
          </p:cNvPr>
          <p:cNvSpPr txBox="1"/>
          <p:nvPr/>
        </p:nvSpPr>
        <p:spPr>
          <a:xfrm>
            <a:off x="1231980" y="2042422"/>
            <a:ext cx="85377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MMLU (Massive Multitask Language Understanding)</a:t>
            </a:r>
            <a:endParaRPr lang="en-US" dirty="0"/>
          </a:p>
          <a:p>
            <a:endParaRPr lang="en-US" dirty="0"/>
          </a:p>
          <a:p>
            <a:r>
              <a:rPr lang="en-US" dirty="0"/>
              <a:t>A benchmark testing expert-level knowledge across 57 diverse subjects (Math, Law, Medicine etc.)</a:t>
            </a:r>
          </a:p>
          <a:p>
            <a:endParaRPr lang="en-US" dirty="0"/>
          </a:p>
          <a:p>
            <a:r>
              <a:rPr lang="en-US" dirty="0"/>
              <a:t>Evaluate models on factual knowledge and reasoning in academic and professional fields.</a:t>
            </a:r>
          </a:p>
          <a:p>
            <a:endParaRPr lang="en-US" dirty="0"/>
          </a:p>
          <a:p>
            <a:r>
              <a:rPr lang="en-US" b="1" dirty="0"/>
              <a:t>BIG-Bench (Beyond the Imitation Game Benchmark)</a:t>
            </a:r>
            <a:endParaRPr lang="en-US" dirty="0"/>
          </a:p>
          <a:p>
            <a:endParaRPr lang="en-US" dirty="0"/>
          </a:p>
          <a:p>
            <a:r>
              <a:rPr lang="en-US" dirty="0"/>
              <a:t>A collaborative benchmark with 200+ tasks, crowdsourced from researchers globally (Logical reasoning, Wordplay, Code writing etc.)</a:t>
            </a:r>
          </a:p>
          <a:p>
            <a:endParaRPr lang="en-US" dirty="0"/>
          </a:p>
          <a:p>
            <a:r>
              <a:rPr lang="en-US" dirty="0"/>
              <a:t>Test emergent abilities and broad generalization in LLMs.</a:t>
            </a:r>
          </a:p>
        </p:txBody>
      </p:sp>
    </p:spTree>
    <p:extLst>
      <p:ext uri="{BB962C8B-B14F-4D97-AF65-F5344CB8AC3E}">
        <p14:creationId xmlns:p14="http://schemas.microsoft.com/office/powerpoint/2010/main" val="1004197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08005-5CFE-5F85-CA2C-9DAE04E76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7C65A-0101-1301-844E-5C7B3D0F2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LLM-judge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9D3A23A-EA4F-737D-8126-DEBB3913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314A0B-2A8A-F217-C6C4-3FB9A0BD69AF}"/>
              </a:ext>
            </a:extLst>
          </p:cNvPr>
          <p:cNvSpPr txBox="1"/>
          <p:nvPr/>
        </p:nvSpPr>
        <p:spPr>
          <a:xfrm>
            <a:off x="1231980" y="2042422"/>
            <a:ext cx="8537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LLM-as-a-Judge refers to using a LLM to evaluate the outputs of other LLMs — instead of relying entirely on humans.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423CAE-3C6B-794F-32EC-247F036506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863640"/>
              </p:ext>
            </p:extLst>
          </p:nvPr>
        </p:nvGraphicFramePr>
        <p:xfrm>
          <a:off x="1161973" y="3113742"/>
          <a:ext cx="9211377" cy="3108960"/>
        </p:xfrm>
        <a:graphic>
          <a:graphicData uri="http://schemas.openxmlformats.org/drawingml/2006/table">
            <a:tbl>
              <a:tblPr/>
              <a:tblGrid>
                <a:gridCol w="3070459">
                  <a:extLst>
                    <a:ext uri="{9D8B030D-6E8A-4147-A177-3AD203B41FA5}">
                      <a16:colId xmlns:a16="http://schemas.microsoft.com/office/drawing/2014/main" val="1607596567"/>
                    </a:ext>
                  </a:extLst>
                </a:gridCol>
                <a:gridCol w="3070459">
                  <a:extLst>
                    <a:ext uri="{9D8B030D-6E8A-4147-A177-3AD203B41FA5}">
                      <a16:colId xmlns:a16="http://schemas.microsoft.com/office/drawing/2014/main" val="2063693096"/>
                    </a:ext>
                  </a:extLst>
                </a:gridCol>
                <a:gridCol w="3070459">
                  <a:extLst>
                    <a:ext uri="{9D8B030D-6E8A-4147-A177-3AD203B41FA5}">
                      <a16:colId xmlns:a16="http://schemas.microsoft.com/office/drawing/2014/main" val="8489875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1" dirty="0"/>
                        <a:t>Helpfulness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Does the output clearly and usefully answer the prompt?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Central to user experience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791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Relevance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the response focused on the question or topic?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Reduces fluff or off-topic rambling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722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Factuality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Are the claims accurate and grounded in truth?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Crucial for trust and safety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233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Coherence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 the answer logically structured and internally consistent?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Avoids contradictions and confusion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2975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Fluency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Is the language smooth, grammatical, and readable?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Impacts user readability and trust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1461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b="1"/>
                        <a:t>Conciseness</a:t>
                      </a:r>
                      <a:endParaRPr lang="en-US" sz="1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 the response succinct, without unnecessary repetition?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Helps with UX in production systems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3359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5F7E365-AE70-F583-5C36-380314C118B1}"/>
              </a:ext>
            </a:extLst>
          </p:cNvPr>
          <p:cNvSpPr txBox="1"/>
          <p:nvPr/>
        </p:nvSpPr>
        <p:spPr>
          <a:xfrm>
            <a:off x="7722704" y="2683378"/>
            <a:ext cx="16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Why It Matters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B2A85-958E-2BF1-F5AB-7E878D3D9E07}"/>
              </a:ext>
            </a:extLst>
          </p:cNvPr>
          <p:cNvSpPr txBox="1"/>
          <p:nvPr/>
        </p:nvSpPr>
        <p:spPr>
          <a:xfrm>
            <a:off x="4919870" y="2683378"/>
            <a:ext cx="131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Description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29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B5DDF-70D3-146F-D876-3CDE11FCC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2A18C-D3E1-A087-A87C-57DD6A1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LLM-judge – </a:t>
            </a:r>
            <a:r>
              <a:rPr lang="en-US" sz="4000" b="1" dirty="0" err="1"/>
              <a:t>Geval</a:t>
            </a:r>
            <a:endParaRPr lang="en-US" sz="4000" b="1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CD6FB20-1FE3-FD94-AB3F-13982A3F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 descr="A diagram of a work flow&#10;&#10;AI-generated content may be incorrect.">
            <a:extLst>
              <a:ext uri="{FF2B5EF4-FFF2-40B4-BE49-F238E27FC236}">
                <a16:creationId xmlns:a16="http://schemas.microsoft.com/office/drawing/2014/main" id="{72C2121D-7333-91A1-B250-14A2E09CC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854" y="1748458"/>
            <a:ext cx="7772400" cy="44722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B304951-D8CD-488B-0B54-1D36A7F1D9CF}"/>
              </a:ext>
            </a:extLst>
          </p:cNvPr>
          <p:cNvSpPr txBox="1"/>
          <p:nvPr/>
        </p:nvSpPr>
        <p:spPr>
          <a:xfrm>
            <a:off x="10373350" y="567524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Article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37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67B43-3EE4-52DA-FE7A-F7C11CC33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E927-9F41-DBC8-4617-F90FA81F2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LLM-judge – DAG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A24E79A-378C-DD35-F76C-5A515CD8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E617A4-288A-26BE-1931-29BBB346CD96}"/>
              </a:ext>
            </a:extLst>
          </p:cNvPr>
          <p:cNvSpPr txBox="1"/>
          <p:nvPr/>
        </p:nvSpPr>
        <p:spPr>
          <a:xfrm>
            <a:off x="10373350" y="567524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Article</a:t>
            </a:r>
            <a:endParaRPr lang="en-US" dirty="0"/>
          </a:p>
        </p:txBody>
      </p:sp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DE3F52F8-10BD-D885-BE04-255534D90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385" y="2024707"/>
            <a:ext cx="6495693" cy="43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1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C966-6869-F3A2-6D1E-F83F87691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1F14-906B-D4A0-119C-D799C34E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Prompt engineering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843E6F1-8FF4-8016-53CB-F8504D79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7891C097-53C5-6847-B565-EE980DEA4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5932" y="2099175"/>
            <a:ext cx="8211954" cy="316721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96EBC8-CF0F-988E-990A-9A322C0283D6}"/>
              </a:ext>
            </a:extLst>
          </p:cNvPr>
          <p:cNvSpPr/>
          <p:nvPr/>
        </p:nvSpPr>
        <p:spPr>
          <a:xfrm>
            <a:off x="5311541" y="2452122"/>
            <a:ext cx="1568918" cy="2814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20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3083C2-0F3D-EA37-501C-12B29C679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5F53-9229-9734-F862-DF9005200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Challenges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6C670C0-7266-785F-BC7A-CF5ED329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4795F-25B3-01ED-5AD9-D749DD41783E}"/>
              </a:ext>
            </a:extLst>
          </p:cNvPr>
          <p:cNvSpPr txBox="1"/>
          <p:nvPr/>
        </p:nvSpPr>
        <p:spPr>
          <a:xfrm>
            <a:off x="1490870" y="2425148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“Mike really loves drinking tea.”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790DB3-EC67-AB8A-9B02-FBE2D499F9AA}"/>
              </a:ext>
            </a:extLst>
          </p:cNvPr>
          <p:cNvSpPr txBox="1"/>
          <p:nvPr/>
        </p:nvSpPr>
        <p:spPr>
          <a:xfrm>
            <a:off x="5426766" y="24251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8FC44-FEAB-325D-9807-FCD12455EFB6}"/>
              </a:ext>
            </a:extLst>
          </p:cNvPr>
          <p:cNvSpPr txBox="1"/>
          <p:nvPr/>
        </p:nvSpPr>
        <p:spPr>
          <a:xfrm>
            <a:off x="6654334" y="2425148"/>
            <a:ext cx="30446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“Mike adores sipping tea.”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1D34B-701A-074B-5460-78F03DBABA01}"/>
              </a:ext>
            </a:extLst>
          </p:cNvPr>
          <p:cNvSpPr txBox="1"/>
          <p:nvPr/>
        </p:nvSpPr>
        <p:spPr>
          <a:xfrm>
            <a:off x="1625677" y="4206847"/>
            <a:ext cx="32302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“Mike does </a:t>
            </a:r>
            <a:r>
              <a:rPr lang="en-US" i="1" dirty="0">
                <a:effectLst/>
                <a:highlight>
                  <a:srgbClr val="FF0000"/>
                </a:highlight>
                <a:latin typeface="Helvetica" pitchFamily="2" charset="0"/>
              </a:rPr>
              <a:t>not</a:t>
            </a:r>
            <a:r>
              <a:rPr lang="en-US" i="1" dirty="0">
                <a:effectLst/>
                <a:latin typeface="Helvetica" pitchFamily="2" charset="0"/>
              </a:rPr>
              <a:t> drink coffee.”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5AC17-91D3-0D17-B7BA-49B2D4C78806}"/>
              </a:ext>
            </a:extLst>
          </p:cNvPr>
          <p:cNvSpPr txBox="1"/>
          <p:nvPr/>
        </p:nvSpPr>
        <p:spPr>
          <a:xfrm>
            <a:off x="5363448" y="420684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C2BED9-5433-0F83-B905-4AA81C03210A}"/>
              </a:ext>
            </a:extLst>
          </p:cNvPr>
          <p:cNvSpPr txBox="1"/>
          <p:nvPr/>
        </p:nvSpPr>
        <p:spPr>
          <a:xfrm>
            <a:off x="6654334" y="4202669"/>
            <a:ext cx="2750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“Mike does drink coffee.”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F65002-A744-95BC-533C-5D987AD309A3}"/>
              </a:ext>
            </a:extLst>
          </p:cNvPr>
          <p:cNvSpPr txBox="1"/>
          <p:nvPr/>
        </p:nvSpPr>
        <p:spPr>
          <a:xfrm>
            <a:off x="1712705" y="3147824"/>
            <a:ext cx="802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Recognizing paraphrases that use </a:t>
            </a:r>
            <a:r>
              <a:rPr lang="en-US" b="1" dirty="0"/>
              <a:t>entirely different vocabulary</a:t>
            </a:r>
            <a:r>
              <a:rPr lang="en-US" dirty="0"/>
              <a:t> or structure.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32F389-C490-7F9B-E065-15A12282DB74}"/>
              </a:ext>
            </a:extLst>
          </p:cNvPr>
          <p:cNvSpPr txBox="1"/>
          <p:nvPr/>
        </p:nvSpPr>
        <p:spPr>
          <a:xfrm>
            <a:off x="1625677" y="4924049"/>
            <a:ext cx="865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Understanding </a:t>
            </a:r>
            <a:r>
              <a:rPr lang="en-US" b="1" dirty="0"/>
              <a:t>negation, sarcasm, or modality</a:t>
            </a:r>
            <a:r>
              <a:rPr lang="en-US" dirty="0"/>
              <a:t>, where </a:t>
            </a:r>
            <a:r>
              <a:rPr lang="en-US" b="1" dirty="0"/>
              <a:t>a single token alters intent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0917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25E58-CB3F-18CB-0A05-D7DA314F6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52D18-98BA-A832-108E-CCEEAD8B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Classic LLM metrics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37F6795-B961-DAA5-F45D-9330DC1C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99C1C1F-0CD7-211F-13CC-35CBFC85128E}"/>
              </a:ext>
            </a:extLst>
          </p:cNvPr>
          <p:cNvSpPr/>
          <p:nvPr/>
        </p:nvSpPr>
        <p:spPr>
          <a:xfrm>
            <a:off x="2524539" y="1967948"/>
            <a:ext cx="2454966" cy="2474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ROUGE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AC8964-0696-2AE8-7745-E842A398A9BF}"/>
              </a:ext>
            </a:extLst>
          </p:cNvPr>
          <p:cNvSpPr/>
          <p:nvPr/>
        </p:nvSpPr>
        <p:spPr>
          <a:xfrm>
            <a:off x="6284843" y="1967948"/>
            <a:ext cx="2454966" cy="247484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ysClr val="windowText" lastClr="000000"/>
                  </a:solidFill>
                </a:ln>
              </a:rPr>
              <a:t>BLEU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8C24B-ABE6-7F07-941D-939147041AB7}"/>
              </a:ext>
            </a:extLst>
          </p:cNvPr>
          <p:cNvSpPr txBox="1"/>
          <p:nvPr/>
        </p:nvSpPr>
        <p:spPr>
          <a:xfrm>
            <a:off x="2146454" y="4772727"/>
            <a:ext cx="32111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Used for text summarization</a:t>
            </a:r>
            <a:br>
              <a:rPr lang="en-US" i="1" dirty="0">
                <a:effectLst/>
                <a:latin typeface="Helvetica" pitchFamily="2" charset="0"/>
              </a:rPr>
            </a:b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Compares a summary to one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or more reference summaries</a:t>
            </a:r>
            <a:endParaRPr lang="en-US" dirty="0"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73DE35-B939-B2FE-6A18-42A511CE189E}"/>
              </a:ext>
            </a:extLst>
          </p:cNvPr>
          <p:cNvSpPr txBox="1"/>
          <p:nvPr/>
        </p:nvSpPr>
        <p:spPr>
          <a:xfrm>
            <a:off x="6284843" y="4772727"/>
            <a:ext cx="33906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Used for text translation</a:t>
            </a:r>
            <a:endParaRPr lang="en-US" dirty="0">
              <a:effectLst/>
              <a:latin typeface="Helvetica" pitchFamily="2" charset="0"/>
            </a:endParaRPr>
          </a:p>
          <a:p>
            <a:br>
              <a:rPr lang="en-US" dirty="0"/>
            </a:br>
            <a:r>
              <a:rPr lang="en-US" i="1" dirty="0">
                <a:effectLst/>
                <a:latin typeface="Helvetica" pitchFamily="2" charset="0"/>
              </a:rPr>
              <a:t>Compares to human-generated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translations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03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8F5DD-4E7C-4574-5FF6-ADD9AA86F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BFA96-67B5-1E01-A9D8-6BABC6905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Classic LLM metrics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85937F-ECE5-E1D1-2299-E66894474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C97320-D7E7-3085-7DEB-7E85B2593028}"/>
              </a:ext>
            </a:extLst>
          </p:cNvPr>
          <p:cNvSpPr txBox="1"/>
          <p:nvPr/>
        </p:nvSpPr>
        <p:spPr>
          <a:xfrm>
            <a:off x="2753139" y="3059668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Mike really loves drinking tea and eating Italian pasta.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A3994A-C6B9-FCA7-99B4-6C50BAC83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686" y="2629973"/>
            <a:ext cx="3052417" cy="4849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01A33-8F8B-E52F-64BF-FC2880C3AA8A}"/>
              </a:ext>
            </a:extLst>
          </p:cNvPr>
          <p:cNvSpPr txBox="1"/>
          <p:nvPr/>
        </p:nvSpPr>
        <p:spPr>
          <a:xfrm>
            <a:off x="4333460" y="2339333"/>
            <a:ext cx="971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N-gram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831F7F-52B2-3A2B-2B0F-359A145522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530"/>
          <a:stretch/>
        </p:blipFill>
        <p:spPr>
          <a:xfrm>
            <a:off x="3298686" y="3465940"/>
            <a:ext cx="1414156" cy="3693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5A69D4C-F16C-5867-9FC0-2F19E3EA2CE6}"/>
              </a:ext>
            </a:extLst>
          </p:cNvPr>
          <p:cNvSpPr txBox="1"/>
          <p:nvPr/>
        </p:nvSpPr>
        <p:spPr>
          <a:xfrm>
            <a:off x="3518453" y="3855150"/>
            <a:ext cx="93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2-gram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DB1E8E-5FED-6CD6-11A5-4358B2237B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0530"/>
          <a:stretch/>
        </p:blipFill>
        <p:spPr>
          <a:xfrm>
            <a:off x="6840329" y="3429000"/>
            <a:ext cx="875299" cy="228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A619CB-245E-97BD-F7D5-AFFE314E781F}"/>
              </a:ext>
            </a:extLst>
          </p:cNvPr>
          <p:cNvSpPr txBox="1"/>
          <p:nvPr/>
        </p:nvSpPr>
        <p:spPr>
          <a:xfrm>
            <a:off x="6774442" y="3670484"/>
            <a:ext cx="1007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unigram</a:t>
            </a:r>
          </a:p>
        </p:txBody>
      </p:sp>
    </p:spTree>
    <p:extLst>
      <p:ext uri="{BB962C8B-B14F-4D97-AF65-F5344CB8AC3E}">
        <p14:creationId xmlns:p14="http://schemas.microsoft.com/office/powerpoint/2010/main" val="2836960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EA1E8-14FB-877D-E98F-E3A92D228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E72BC-A202-EDFB-A1FA-B01D0D113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Rouge-1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9C198F7-3A86-264D-2A95-FA702A38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 descr="A screenshot of a white background&#10;&#10;AI-generated content may be incorrect.">
            <a:extLst>
              <a:ext uri="{FF2B5EF4-FFF2-40B4-BE49-F238E27FC236}">
                <a16:creationId xmlns:a16="http://schemas.microsoft.com/office/drawing/2014/main" id="{DED96201-0CE6-7ECE-1211-02F0AB6E6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637" y="2165244"/>
            <a:ext cx="7772400" cy="294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33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A1C02-C084-EEC4-2D62-7D90E5C3D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FC900-71BC-A80D-D094-40B689D2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Rouge-2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A1AAC7F-D48B-8D6C-922B-0E4910C78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 descr="A screenshot of a phone&#10;&#10;AI-generated content may be incorrect.">
            <a:extLst>
              <a:ext uri="{FF2B5EF4-FFF2-40B4-BE49-F238E27FC236}">
                <a16:creationId xmlns:a16="http://schemas.microsoft.com/office/drawing/2014/main" id="{FADA66FA-434B-DF0F-9CAF-075E70E24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348" y="2167545"/>
            <a:ext cx="7772400" cy="306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467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AD626-A7F9-885B-6462-458FFEB90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2F89-893E-15A7-9FAE-1152FCBE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ROUGE-l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445FA15-FD61-FEDB-153B-D2CFE6AD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8C7726-7DD8-F356-AE25-80D42E11E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61" y="2028617"/>
            <a:ext cx="7772400" cy="30907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74ABEC-9330-6DC8-3265-D3657C8660DE}"/>
              </a:ext>
            </a:extLst>
          </p:cNvPr>
          <p:cNvSpPr txBox="1"/>
          <p:nvPr/>
        </p:nvSpPr>
        <p:spPr>
          <a:xfrm>
            <a:off x="1818861" y="5119360"/>
            <a:ext cx="3390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LCS:</a:t>
            </a:r>
            <a:endParaRPr lang="en-US" dirty="0">
              <a:effectLst/>
              <a:latin typeface="Helvetica" pitchFamily="2" charset="0"/>
            </a:endParaRPr>
          </a:p>
          <a:p>
            <a:r>
              <a:rPr lang="en-US" i="1" dirty="0">
                <a:effectLst/>
                <a:latin typeface="Helvetica" pitchFamily="2" charset="0"/>
              </a:rPr>
              <a:t>Longest common subsequence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822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46BAA-93D5-C02C-EF58-998A51B5C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41FEB-5EF5-FCC8-EF76-293B6197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148" y="-680290"/>
            <a:ext cx="9211378" cy="212117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Hacking Rouge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078EDDE-67C4-E421-E193-BB30E3E20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 descr="A white sign with black text&#10;&#10;AI-generated content may be incorrect.">
            <a:extLst>
              <a:ext uri="{FF2B5EF4-FFF2-40B4-BE49-F238E27FC236}">
                <a16:creationId xmlns:a16="http://schemas.microsoft.com/office/drawing/2014/main" id="{9DFB70E0-ADF1-DE3C-0CAA-5575D5DA9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65" y="1903896"/>
            <a:ext cx="2463800" cy="203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67EE30-CA9D-63CE-521B-F1E15F9DB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7017" y="2061401"/>
            <a:ext cx="6293855" cy="7116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8F1572-206E-65CC-6D1D-08F1C4E3A1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086" y="3631834"/>
            <a:ext cx="6293855" cy="70101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7F7FCD4-FA59-4B58-A256-872936155808}"/>
              </a:ext>
            </a:extLst>
          </p:cNvPr>
          <p:cNvSpPr txBox="1"/>
          <p:nvPr/>
        </p:nvSpPr>
        <p:spPr>
          <a:xfrm>
            <a:off x="4178664" y="2975794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Solution?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566411-8738-68A4-BFCB-E9BC842CE895}"/>
              </a:ext>
            </a:extLst>
          </p:cNvPr>
          <p:cNvCxnSpPr>
            <a:cxnSpLocks/>
          </p:cNvCxnSpPr>
          <p:nvPr/>
        </p:nvCxnSpPr>
        <p:spPr>
          <a:xfrm>
            <a:off x="5277678" y="3226167"/>
            <a:ext cx="494989" cy="481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1BDED9C-7019-7B49-F72C-D621299FF6F7}"/>
              </a:ext>
            </a:extLst>
          </p:cNvPr>
          <p:cNvSpPr txBox="1"/>
          <p:nvPr/>
        </p:nvSpPr>
        <p:spPr>
          <a:xfrm>
            <a:off x="3297328" y="4963964"/>
            <a:ext cx="2000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about ? </a:t>
            </a:r>
            <a:br>
              <a:rPr lang="en-US" b="1" dirty="0"/>
            </a:br>
            <a:br>
              <a:rPr lang="en-US" b="1" dirty="0"/>
            </a:br>
            <a:r>
              <a:rPr lang="en-US" b="1" dirty="0">
                <a:solidFill>
                  <a:schemeClr val="accent2"/>
                </a:solidFill>
              </a:rPr>
              <a:t>cold outside it is ?</a:t>
            </a:r>
          </a:p>
        </p:txBody>
      </p:sp>
    </p:spTree>
    <p:extLst>
      <p:ext uri="{BB962C8B-B14F-4D97-AF65-F5344CB8AC3E}">
        <p14:creationId xmlns:p14="http://schemas.microsoft.com/office/powerpoint/2010/main" val="2653840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179FDCFDA3AA489801A224B51549C4" ma:contentTypeVersion="4" ma:contentTypeDescription="Create a new document." ma:contentTypeScope="" ma:versionID="a29ae2056159c8ddbd6bc3ee0922286b">
  <xsd:schema xmlns:xsd="http://www.w3.org/2001/XMLSchema" xmlns:xs="http://www.w3.org/2001/XMLSchema" xmlns:p="http://schemas.microsoft.com/office/2006/metadata/properties" xmlns:ns2="473c0446-82f2-45af-a005-04530fddabcc" targetNamespace="http://schemas.microsoft.com/office/2006/metadata/properties" ma:root="true" ma:fieldsID="39b990bf1d5e1f4fa4415c645e930dee" ns2:_="">
    <xsd:import namespace="473c0446-82f2-45af-a005-04530fddab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3c0446-82f2-45af-a005-04530fddab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CFF91AD-F60B-4100-8DCC-D9AEFB02B843}"/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fcc9d9b4-5a6e-40e5-9022-cfc930feae0c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623f837f-d33b-4977-a8ae-4d3fe71419e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12286</TotalTime>
  <Words>741</Words>
  <Application>Microsoft Macintosh PowerPoint</Application>
  <PresentationFormat>Widescreen</PresentationFormat>
  <Paragraphs>156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Helvetica</vt:lpstr>
      <vt:lpstr>Tenorite</vt:lpstr>
      <vt:lpstr>Custom</vt:lpstr>
      <vt:lpstr>C6: Evaluating LLMs</vt:lpstr>
      <vt:lpstr>Prompt engineering</vt:lpstr>
      <vt:lpstr>Challenges</vt:lpstr>
      <vt:lpstr>Classic LLM metrics</vt:lpstr>
      <vt:lpstr>Classic LLM metrics</vt:lpstr>
      <vt:lpstr>Rouge-1</vt:lpstr>
      <vt:lpstr>Rouge-2</vt:lpstr>
      <vt:lpstr>ROUGE-l</vt:lpstr>
      <vt:lpstr>Hacking Rouge</vt:lpstr>
      <vt:lpstr>Bleu</vt:lpstr>
      <vt:lpstr>Human evaluation</vt:lpstr>
      <vt:lpstr>Human evaluation</vt:lpstr>
      <vt:lpstr>Benchmarks</vt:lpstr>
      <vt:lpstr>Benchmarks</vt:lpstr>
      <vt:lpstr>Benchmarks</vt:lpstr>
      <vt:lpstr>Benchmarks</vt:lpstr>
      <vt:lpstr>LLM-judge</vt:lpstr>
      <vt:lpstr>LLM-judge – Geval</vt:lpstr>
      <vt:lpstr>LLM-judge – DAG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Bogdan Mursa</cp:lastModifiedBy>
  <cp:revision>382</cp:revision>
  <cp:lastPrinted>2025-04-01T08:43:42Z</cp:lastPrinted>
  <dcterms:created xsi:type="dcterms:W3CDTF">2024-02-14T19:04:18Z</dcterms:created>
  <dcterms:modified xsi:type="dcterms:W3CDTF">2025-04-01T11:00:29Z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0x0101009C179FDCFDA3AA489801A224B51549C4</vt:lpwstr>
  </property>
  <property fmtid="{D5CDD505-2E9C-101B-9397-08002B2CF9AE}" pid="3" name="MediaServiceImageTags">
    <vt:lpwstr/>
  </property>
</Properties>
</file>