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69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/>
              <a:t>Media a 5 teste pe </a:t>
            </a:r>
            <a:r>
              <a:rPr lang="ro-RO" sz="1862" b="0" i="0" u="none" strike="noStrike" baseline="0" dirty="0">
                <a:effectLst/>
              </a:rPr>
              <a:t>1000 </a:t>
            </a:r>
            <a:r>
              <a:rPr lang="ro-RO" baseline="0" dirty="0"/>
              <a:t> nr, aleatorii (măsurat în milisecunde)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 Timpului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Intro Sort</c:v>
                </c:pt>
                <c:pt idx="1">
                  <c:v>Selection Sort</c:v>
                </c:pt>
                <c:pt idx="2">
                  <c:v>Merge Sort</c:v>
                </c:pt>
                <c:pt idx="3">
                  <c:v>Shell Sort</c:v>
                </c:pt>
                <c:pt idx="4">
                  <c:v>Count Sort</c:v>
                </c:pt>
                <c:pt idx="5">
                  <c:v>Radix Sort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2.8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D-4815-B828-DDED60CE2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9045199"/>
        <c:axId val="133324927"/>
        <c:axId val="0"/>
      </c:bar3DChart>
      <c:catAx>
        <c:axId val="219045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24927"/>
        <c:crosses val="autoZero"/>
        <c:auto val="1"/>
        <c:lblAlgn val="ctr"/>
        <c:lblOffset val="100"/>
        <c:noMultiLvlLbl val="0"/>
      </c:catAx>
      <c:valAx>
        <c:axId val="133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45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/>
              <a:t>Media a 5 teste pe 10000</a:t>
            </a:r>
            <a:r>
              <a:rPr lang="ro-RO" baseline="0" dirty="0"/>
              <a:t> nr, aleatorii (măsurat în milisecunde)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 Timpului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Intro Sort</c:v>
                </c:pt>
                <c:pt idx="1">
                  <c:v>Selection Sort</c:v>
                </c:pt>
                <c:pt idx="2">
                  <c:v>Merge Sort</c:v>
                </c:pt>
                <c:pt idx="3">
                  <c:v>Shell Sort</c:v>
                </c:pt>
                <c:pt idx="4">
                  <c:v>Count Sort</c:v>
                </c:pt>
                <c:pt idx="5">
                  <c:v>Radix Sort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417</c:v>
                </c:pt>
                <c:pt idx="2">
                  <c:v>0.8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6B-412C-ACB8-9655F3611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9045199"/>
        <c:axId val="133324927"/>
        <c:axId val="0"/>
      </c:bar3DChart>
      <c:catAx>
        <c:axId val="219045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24927"/>
        <c:crosses val="autoZero"/>
        <c:auto val="1"/>
        <c:lblAlgn val="ctr"/>
        <c:lblOffset val="100"/>
        <c:noMultiLvlLbl val="0"/>
      </c:catAx>
      <c:valAx>
        <c:axId val="133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45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/>
              <a:t>Media a 5 teste pe 100000</a:t>
            </a:r>
            <a:r>
              <a:rPr lang="ro-RO" baseline="0" dirty="0"/>
              <a:t> nr, aleatorii (măsurat în milisecunde)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 Timpului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Intro Sort</c:v>
                </c:pt>
                <c:pt idx="1">
                  <c:v>Selection Sort</c:v>
                </c:pt>
                <c:pt idx="2">
                  <c:v>Merge Sort</c:v>
                </c:pt>
                <c:pt idx="3">
                  <c:v>Shell Sort</c:v>
                </c:pt>
                <c:pt idx="4">
                  <c:v>Count Sort</c:v>
                </c:pt>
                <c:pt idx="5">
                  <c:v>Radix Sort</c:v>
                </c:pt>
              </c:strCache>
            </c:strRef>
          </c:cat>
          <c:val>
            <c:numRef>
              <c:f>Sheet1!$B$2:$B$7</c:f>
              <c:numCache>
                <c:formatCode>#,##0.00</c:formatCode>
                <c:ptCount val="6"/>
                <c:pt idx="0" formatCode="General">
                  <c:v>12.8</c:v>
                </c:pt>
                <c:pt idx="1">
                  <c:v>22633.8</c:v>
                </c:pt>
                <c:pt idx="2" formatCode="General">
                  <c:v>31.2</c:v>
                </c:pt>
                <c:pt idx="3" formatCode="General">
                  <c:v>15.6</c:v>
                </c:pt>
                <c:pt idx="4" formatCode="General">
                  <c:v>3.2</c:v>
                </c:pt>
                <c:pt idx="5" formatCode="General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F-40B9-859A-58CE79D2C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9045199"/>
        <c:axId val="133324927"/>
        <c:axId val="0"/>
      </c:bar3DChart>
      <c:catAx>
        <c:axId val="219045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24927"/>
        <c:crosses val="autoZero"/>
        <c:auto val="1"/>
        <c:lblAlgn val="ctr"/>
        <c:lblOffset val="100"/>
        <c:noMultiLvlLbl val="0"/>
      </c:catAx>
      <c:valAx>
        <c:axId val="133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45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/>
              <a:t>Media a 5 teste pe 1000000</a:t>
            </a:r>
            <a:r>
              <a:rPr lang="ro-RO" baseline="0" dirty="0"/>
              <a:t> nr, aleatorii (măsurat în milisecunde)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 Timpului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Intro Sort</c:v>
                </c:pt>
                <c:pt idx="1">
                  <c:v>Merge Sort</c:v>
                </c:pt>
                <c:pt idx="2">
                  <c:v>Shell Sort</c:v>
                </c:pt>
                <c:pt idx="3">
                  <c:v>Count Sort</c:v>
                </c:pt>
                <c:pt idx="4">
                  <c:v>Radix Sort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 formatCode="General">
                  <c:v>131.4</c:v>
                </c:pt>
                <c:pt idx="1">
                  <c:v>277.39999999999998</c:v>
                </c:pt>
                <c:pt idx="2" formatCode="General">
                  <c:v>271.2</c:v>
                </c:pt>
                <c:pt idx="3" formatCode="General">
                  <c:v>5</c:v>
                </c:pt>
                <c:pt idx="4" formatCode="General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C-44A8-B937-815848AB6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9045199"/>
        <c:axId val="133324927"/>
        <c:axId val="0"/>
      </c:bar3DChart>
      <c:catAx>
        <c:axId val="219045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24927"/>
        <c:crosses val="autoZero"/>
        <c:auto val="1"/>
        <c:lblAlgn val="ctr"/>
        <c:lblOffset val="100"/>
        <c:noMultiLvlLbl val="0"/>
      </c:catAx>
      <c:valAx>
        <c:axId val="133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45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/>
              <a:t>Media a 5 teste pe 10000000</a:t>
            </a:r>
            <a:r>
              <a:rPr lang="ro-RO" baseline="0" dirty="0"/>
              <a:t> nr, aleatorii (măsurat în milisecunde)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 Timpului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Intro Sort</c:v>
                </c:pt>
                <c:pt idx="1">
                  <c:v>Merge Sort</c:v>
                </c:pt>
                <c:pt idx="2">
                  <c:v>Shell Sort</c:v>
                </c:pt>
                <c:pt idx="3">
                  <c:v>Count Sort</c:v>
                </c:pt>
                <c:pt idx="4">
                  <c:v>Radix Sort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 formatCode="#,##0">
                  <c:v>1430</c:v>
                </c:pt>
                <c:pt idx="1">
                  <c:v>2938</c:v>
                </c:pt>
                <c:pt idx="2">
                  <c:v>3680.8</c:v>
                </c:pt>
                <c:pt idx="3" formatCode="General">
                  <c:v>79</c:v>
                </c:pt>
                <c:pt idx="4" formatCode="General">
                  <c:v>663.4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C-44A8-B937-815848AB6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9045199"/>
        <c:axId val="133324927"/>
        <c:axId val="0"/>
      </c:bar3DChart>
      <c:catAx>
        <c:axId val="219045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24927"/>
        <c:crosses val="autoZero"/>
        <c:auto val="1"/>
        <c:lblAlgn val="ctr"/>
        <c:lblOffset val="100"/>
        <c:noMultiLvlLbl val="0"/>
      </c:catAx>
      <c:valAx>
        <c:axId val="133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45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/>
              <a:t>Media a 5 teste pe 100000000</a:t>
            </a:r>
            <a:r>
              <a:rPr lang="ro-RO" baseline="0" dirty="0"/>
              <a:t> nr, aleatorii (măsurat în milisecunde)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 Timpului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Intro Sort</c:v>
                </c:pt>
                <c:pt idx="1">
                  <c:v>Merge Sort</c:v>
                </c:pt>
                <c:pt idx="2">
                  <c:v>Shell Sort</c:v>
                </c:pt>
                <c:pt idx="3">
                  <c:v>Count Sort</c:v>
                </c:pt>
                <c:pt idx="4">
                  <c:v>Radix Sort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 formatCode="#,##0">
                  <c:v>15565.8</c:v>
                </c:pt>
                <c:pt idx="1">
                  <c:v>40442.400000000001</c:v>
                </c:pt>
                <c:pt idx="2">
                  <c:v>47504</c:v>
                </c:pt>
                <c:pt idx="3" formatCode="General">
                  <c:v>979.2</c:v>
                </c:pt>
                <c:pt idx="4">
                  <c:v>8894.6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C-44A8-B937-815848AB6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9045199"/>
        <c:axId val="133324927"/>
        <c:axId val="0"/>
      </c:bar3DChart>
      <c:catAx>
        <c:axId val="219045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24927"/>
        <c:crosses val="autoZero"/>
        <c:auto val="1"/>
        <c:lblAlgn val="ctr"/>
        <c:lblOffset val="100"/>
        <c:noMultiLvlLbl val="0"/>
      </c:catAx>
      <c:valAx>
        <c:axId val="133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45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7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037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48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6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4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6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4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0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6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8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3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E20264-C811-46AA-AC8B-D6F896D0D54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568460-266C-4E74-9D08-753EFF6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7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B3E4-4AC3-7C0F-D0AF-F13953618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CD437-02E7-5A0A-8B03-22BD2D445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Păpușoi Rareș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19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41C7C-2F7B-6B4B-E5AC-11F489DC3A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o-RO" sz="7200" dirty="0"/>
                  <a:t>Sortarea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7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7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ro-RO" sz="7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br>
                  <a:rPr lang="en-US" sz="7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o-RO" sz="7200" dirty="0"/>
                  <a:t> numere</a:t>
                </a:r>
                <a:endParaRPr lang="en-US" sz="7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41C7C-2F7B-6B4B-E5AC-11F489DC3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F0070-CE60-EC09-591F-E0BBF318D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Selection Sort are un timp prea mare de rulare. Nu au mai fost executate teste asupra acestei sortări. Nu va mai fi inclusă în grafic.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97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7EB3C7-9631-8B44-F0E2-BDB703366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5956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8CBC8F-E3BF-C1F5-CF18-E8442466FE7A}"/>
              </a:ext>
            </a:extLst>
          </p:cNvPr>
          <p:cNvSpPr txBox="1"/>
          <p:nvPr/>
        </p:nvSpPr>
        <p:spPr>
          <a:xfrm>
            <a:off x="8826366" y="5953667"/>
            <a:ext cx="333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Count Sort are o medie de 5 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43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41C7C-2F7B-6B4B-E5AC-11F489DC3A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o-RO" sz="7200" dirty="0"/>
                  <a:t>Sortarea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7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7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ro-RO" sz="7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br>
                  <a:rPr lang="en-US" sz="7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o-RO" sz="7200" dirty="0"/>
                  <a:t> numere</a:t>
                </a:r>
                <a:endParaRPr lang="en-US" sz="7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41C7C-2F7B-6B4B-E5AC-11F489DC3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F0070-CE60-EC09-591F-E0BBF318D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Timpii de rulare cresc semnificativ </a:t>
            </a:r>
            <a:r>
              <a:rPr lang="ro-RO"/>
              <a:t>pentru fiecare </a:t>
            </a:r>
            <a:r>
              <a:rPr lang="ro-RO" dirty="0"/>
              <a:t>algoritmii.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66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7EB3C7-9631-8B44-F0E2-BDB703366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8523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8CBC8F-E3BF-C1F5-CF18-E8442466FE7A}"/>
              </a:ext>
            </a:extLst>
          </p:cNvPr>
          <p:cNvSpPr txBox="1"/>
          <p:nvPr/>
        </p:nvSpPr>
        <p:spPr>
          <a:xfrm>
            <a:off x="8826366" y="5953667"/>
            <a:ext cx="344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Count Sort are o medie de 79 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83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41C7C-2F7B-6B4B-E5AC-11F489DC3A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o-RO" sz="7200" dirty="0"/>
                  <a:t>Sortarea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7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7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ro-RO" sz="7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br>
                  <a:rPr lang="en-US" sz="7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o-RO" sz="7200" dirty="0"/>
                  <a:t> numere</a:t>
                </a:r>
                <a:endParaRPr lang="en-US" sz="7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41C7C-2F7B-6B4B-E5AC-11F489DC3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F0070-CE60-EC09-591F-E0BBF318D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Count Sort este singurul algoritm care păstrează un timp mediu sub 1000 milisecunde.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79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7EB3C7-9631-8B44-F0E2-BDB703366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149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34CCF1-F3F8-3C46-9EC5-C02288293C90}"/>
              </a:ext>
            </a:extLst>
          </p:cNvPr>
          <p:cNvSpPr txBox="1"/>
          <p:nvPr/>
        </p:nvSpPr>
        <p:spPr>
          <a:xfrm>
            <a:off x="8537609" y="6167209"/>
            <a:ext cx="357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Count Sort are media de 979.2 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25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242-A3BE-5257-DA46-D8ADEA82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În concluzie, este evident că algoritmul Count Sort este cel mai bun ca eficiență timp.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17CA1-3FCD-200B-1861-2A0257171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955" y="3731851"/>
            <a:ext cx="11217441" cy="3061178"/>
          </a:xfrm>
        </p:spPr>
        <p:txBody>
          <a:bodyPr>
            <a:normAutofit lnSpcReduction="10000"/>
          </a:bodyPr>
          <a:lstStyle/>
          <a:p>
            <a:r>
              <a:rPr lang="ro-RO" dirty="0"/>
              <a:t>O ierarhie a algoritmilor în urma testelor efectuate este:</a:t>
            </a:r>
          </a:p>
          <a:p>
            <a:r>
              <a:rPr lang="ro-RO" dirty="0"/>
              <a:t>Count Sort</a:t>
            </a:r>
          </a:p>
          <a:p>
            <a:r>
              <a:rPr lang="ro-RO" dirty="0"/>
              <a:t>Radix Sort</a:t>
            </a:r>
          </a:p>
          <a:p>
            <a:r>
              <a:rPr lang="ro-RO" dirty="0"/>
              <a:t>Intro Sort</a:t>
            </a:r>
          </a:p>
          <a:p>
            <a:r>
              <a:rPr lang="ro-RO" dirty="0"/>
              <a:t>Merge Sort</a:t>
            </a:r>
          </a:p>
          <a:p>
            <a:r>
              <a:rPr lang="ro-RO" dirty="0"/>
              <a:t>Shell Sort</a:t>
            </a:r>
          </a:p>
          <a:p>
            <a:r>
              <a:rPr lang="ro-RO" dirty="0"/>
              <a:t>Selection Sort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36530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B383-5786-51AE-A820-11CD2C41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173082"/>
            <a:ext cx="10353763" cy="2511835"/>
          </a:xfrm>
        </p:spPr>
        <p:txBody>
          <a:bodyPr>
            <a:noAutofit/>
          </a:bodyPr>
          <a:lstStyle/>
          <a:p>
            <a:r>
              <a:rPr lang="ro-RO" sz="11200" dirty="0"/>
              <a:t>Vă mulțumesc!</a:t>
            </a:r>
            <a:endParaRPr lang="en-US" sz="11200" dirty="0"/>
          </a:p>
        </p:txBody>
      </p:sp>
    </p:spTree>
    <p:extLst>
      <p:ext uri="{BB962C8B-B14F-4D97-AF65-F5344CB8AC3E}">
        <p14:creationId xmlns:p14="http://schemas.microsoft.com/office/powerpoint/2010/main" val="126428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8657-B1DB-5686-E6FC-25A276D3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ro-RO" dirty="0"/>
              <a:t>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54EB-3780-EC5E-CA04-BC676848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Intro Sort (Sortare C++)</a:t>
            </a:r>
          </a:p>
          <a:p>
            <a:r>
              <a:rPr lang="ro-RO" dirty="0"/>
              <a:t>Selection Sort</a:t>
            </a:r>
          </a:p>
          <a:p>
            <a:r>
              <a:rPr lang="ro-RO" dirty="0"/>
              <a:t>Merge Sort</a:t>
            </a:r>
          </a:p>
          <a:p>
            <a:r>
              <a:rPr lang="ro-RO" dirty="0"/>
              <a:t>Shell Sort</a:t>
            </a:r>
          </a:p>
          <a:p>
            <a:r>
              <a:rPr lang="ro-RO" dirty="0"/>
              <a:t>Count Sort</a:t>
            </a:r>
          </a:p>
          <a:p>
            <a:r>
              <a:rPr lang="ro-RO" dirty="0"/>
              <a:t>Radix Sort (In baza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69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7B3741-DAC2-5F7D-FBE1-BAE6F6E993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95401" y="2353714"/>
                <a:ext cx="9590550" cy="1828813"/>
              </a:xfrm>
            </p:spPr>
            <p:txBody>
              <a:bodyPr>
                <a:noAutofit/>
              </a:bodyPr>
              <a:lstStyle/>
              <a:p>
                <a:r>
                  <a:rPr lang="ro-RO" sz="7100" dirty="0">
                    <a:latin typeface="Calisto MT (Headings)"/>
                  </a:rPr>
                  <a:t>Verificarea sortarii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100" i="1" kern="100" smtClean="0">
                            <a:effectLst/>
                            <a:latin typeface="Calisto MT (Headings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7100" i="1" kern="100">
                            <a:effectLst/>
                            <a:latin typeface="Calisto MT (Headings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7100" b="0" i="1" kern="100" smtClean="0">
                            <a:effectLst/>
                            <a:latin typeface="Calisto MT (Headings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o-RO" sz="7100" b="0" i="1" kern="100" smtClean="0">
                        <a:effectLst/>
                        <a:latin typeface="Calisto MT (Headings)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o-RO" sz="7100" kern="100" dirty="0">
                    <a:effectLst/>
                    <a:latin typeface="Calisto MT (Headings)"/>
                    <a:ea typeface="Calibri" panose="020F0502020204030204" pitchFamily="34" charset="0"/>
                    <a:cs typeface="Times New Roman" panose="02020603050405020304" pitchFamily="18" charset="0"/>
                  </a:rPr>
                  <a:t>numere nu are rost.</a:t>
                </a:r>
                <a:br>
                  <a:rPr lang="en-US" sz="7100" kern="100" dirty="0">
                    <a:effectLst/>
                    <a:latin typeface="Calisto MT (Headings)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US" sz="7100" dirty="0">
                  <a:latin typeface="Calisto MT (Headings)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7B3741-DAC2-5F7D-FBE1-BAE6F6E99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1" y="2353714"/>
                <a:ext cx="9590550" cy="18288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27E31-C47A-34CD-C15B-96CF61C0A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sz="4400" dirty="0"/>
              <a:t>Toți algoritmii au timp de executare 0.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3133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15857A-C725-CF34-A404-B64DE63876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o-RO" sz="7200" dirty="0"/>
                  <a:t>Sortarea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7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7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sz="7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o-RO" sz="7200" dirty="0"/>
                  <a:t> numere</a:t>
                </a:r>
                <a:endParaRPr lang="en-US" sz="7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15857A-C725-CF34-A404-B64DE6387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4CCC04-68EB-8B04-0D30-16F64C317D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o-RO" dirty="0"/>
                  <a:t>Singurul algoritm care a avut un rezultat diferit de 0 ca timp în urma a 5 teste cu numere naturale până 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0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ro-RO" dirty="0"/>
                  <a:t> inclusiv este Selection Sort.</a:t>
                </a: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4CCC04-68EB-8B04-0D30-16F64C317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892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8BE81FC-D55F-7FD2-DDC6-7DDF39A01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833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6811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BBB100-2E48-1537-071F-82D3309DEB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o-RO" sz="7200" dirty="0"/>
                  <a:t>Sortarea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7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7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br>
                  <a:rPr lang="en-US" sz="7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o-RO" sz="7200" dirty="0"/>
                  <a:t> numere</a:t>
                </a:r>
                <a:endParaRPr lang="en-US" sz="7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BBB100-2E48-1537-071F-82D3309DE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A490F-F2C0-67E1-8380-31BA2FFA6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Selection Sort se indeparteaza de 0. Merge Sort și Shell Sort au prezenentat mici spike-uri.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4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B0C019-0F80-FBC5-F879-82F12C42B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3732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8E0E11-EF13-9FBB-A399-A7383DE591FE}"/>
              </a:ext>
            </a:extLst>
          </p:cNvPr>
          <p:cNvSpPr txBox="1"/>
          <p:nvPr/>
        </p:nvSpPr>
        <p:spPr>
          <a:xfrm>
            <a:off x="8604984" y="6025415"/>
            <a:ext cx="365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Merge Sort are o medie de 0.8 ms.</a:t>
            </a:r>
          </a:p>
          <a:p>
            <a:r>
              <a:rPr lang="ro-RO" dirty="0"/>
              <a:t>Shell Sort are o medie de 6 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85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DAE2EC-865A-28C6-BC8C-2E3460D406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o-RO" sz="7200" dirty="0"/>
                  <a:t>Sortarea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7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72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br>
                  <a:rPr lang="en-US" sz="7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o-RO" sz="7200" dirty="0"/>
                  <a:t> numere</a:t>
                </a:r>
                <a:endParaRPr lang="en-US" sz="7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DAE2EC-865A-28C6-BC8C-2E3460D40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13C86-9950-BB28-2E81-8FF92ABB3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Toate sortările ajung să aibă nevoie de un timp diferit de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66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5AD5D6B-1F47-07A4-BB69-D54F10F26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6103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845F92-5C80-CE49-7950-E7F53E9FBB35}"/>
              </a:ext>
            </a:extLst>
          </p:cNvPr>
          <p:cNvSpPr txBox="1"/>
          <p:nvPr/>
        </p:nvSpPr>
        <p:spPr>
          <a:xfrm>
            <a:off x="8412480" y="5727032"/>
            <a:ext cx="3599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Intro : 12.8 ms       Radix 10: 10 ms</a:t>
            </a:r>
          </a:p>
          <a:p>
            <a:r>
              <a:rPr lang="ro-RO" dirty="0"/>
              <a:t>Merge : 31.2 ms</a:t>
            </a:r>
          </a:p>
          <a:p>
            <a:r>
              <a:rPr lang="ro-RO" dirty="0"/>
              <a:t>Shell: 15.6 ms</a:t>
            </a:r>
          </a:p>
          <a:p>
            <a:r>
              <a:rPr lang="ro-RO" dirty="0"/>
              <a:t>Count: 3.2 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85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59</TotalTime>
  <Words>383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Calisto MT</vt:lpstr>
      <vt:lpstr>Calisto MT (Headings)</vt:lpstr>
      <vt:lpstr>Cambria Math</vt:lpstr>
      <vt:lpstr>Wingdings 2</vt:lpstr>
      <vt:lpstr>Slate</vt:lpstr>
      <vt:lpstr>Algoritmi de sortare</vt:lpstr>
      <vt:lpstr>Algoritmi folosiți</vt:lpstr>
      <vt:lpstr>Verificarea sortarii a 10^2  numere nu are rost. </vt:lpstr>
      <vt:lpstr>Sortarea a 10^3  numere</vt:lpstr>
      <vt:lpstr>PowerPoint Presentation</vt:lpstr>
      <vt:lpstr>Sortarea a 10^4  numere</vt:lpstr>
      <vt:lpstr>PowerPoint Presentation</vt:lpstr>
      <vt:lpstr>Sortarea a 10^5  numere</vt:lpstr>
      <vt:lpstr>PowerPoint Presentation</vt:lpstr>
      <vt:lpstr>Sortarea a 10^6    numere</vt:lpstr>
      <vt:lpstr>PowerPoint Presentation</vt:lpstr>
      <vt:lpstr>Sortarea a 10^7    numere</vt:lpstr>
      <vt:lpstr>PowerPoint Presentation</vt:lpstr>
      <vt:lpstr>Sortarea a 10^8    numere</vt:lpstr>
      <vt:lpstr>PowerPoint Presentation</vt:lpstr>
      <vt:lpstr>În concluzie, este evident că algoritmul Count Sort este cel mai bun ca eficiență timp.</vt:lpstr>
      <vt:lpstr>Vă 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Rares Papusoi</dc:creator>
  <cp:lastModifiedBy>Rares Papusoi</cp:lastModifiedBy>
  <cp:revision>32</cp:revision>
  <dcterms:created xsi:type="dcterms:W3CDTF">2023-03-19T19:15:05Z</dcterms:created>
  <dcterms:modified xsi:type="dcterms:W3CDTF">2023-03-19T20:14:38Z</dcterms:modified>
</cp:coreProperties>
</file>