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84C0CC0-55CA-4BF1-9664-52B69E21B808}" type="datetimeFigureOut">
              <a:rPr lang="en-US" smtClean="0"/>
              <a:t>02/06/2021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353893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4C0CC0-55CA-4BF1-9664-52B69E21B808}" type="datetimeFigureOut">
              <a:rPr lang="en-US" smtClean="0"/>
              <a:t>02/06/2021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55784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4C0CC0-55CA-4BF1-9664-52B69E21B808}" type="datetimeFigureOut">
              <a:rPr lang="en-US" smtClean="0"/>
              <a:t>02/06/2021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2999593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4C0CC0-55CA-4BF1-9664-52B69E21B808}" type="datetimeFigureOut">
              <a:rPr lang="en-US" smtClean="0"/>
              <a:t>02/06/2021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234549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C0CC0-55CA-4BF1-9664-52B69E21B808}" type="datetimeFigureOut">
              <a:rPr lang="en-US" smtClean="0"/>
              <a:t>02/06/2021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2397149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4C0CC0-55CA-4BF1-9664-52B69E21B808}" type="datetimeFigureOut">
              <a:rPr lang="en-US" smtClean="0"/>
              <a:t>02/06/2021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3339367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4C0CC0-55CA-4BF1-9664-52B69E21B808}" type="datetimeFigureOut">
              <a:rPr lang="en-US" smtClean="0"/>
              <a:t>02/06/2021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1911011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84C0CC0-55CA-4BF1-9664-52B69E21B808}" type="datetimeFigureOut">
              <a:rPr lang="en-US" smtClean="0"/>
              <a:t>02/06/2021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1525554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84C0CC0-55CA-4BF1-9664-52B69E21B808}" type="datetimeFigureOut">
              <a:rPr lang="en-US" smtClean="0"/>
              <a:t>02/06/2021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268912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C0CC0-55CA-4BF1-9664-52B69E21B808}" type="datetimeFigureOut">
              <a:rPr lang="en-US" smtClean="0"/>
              <a:t>02/06/2021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338269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C0CC0-55CA-4BF1-9664-52B69E21B808}" type="datetimeFigureOut">
              <a:rPr lang="en-US" smtClean="0"/>
              <a:t>02/06/2021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3498705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4C0CC0-55CA-4BF1-9664-52B69E21B808}" type="datetimeFigureOut">
              <a:rPr lang="en-US" smtClean="0"/>
              <a:t>02/06/2021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3662736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4C0CC0-55CA-4BF1-9664-52B69E21B808}" type="datetimeFigureOut">
              <a:rPr lang="en-US" smtClean="0"/>
              <a:t>02/06/2021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1377211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C0CC0-55CA-4BF1-9664-52B69E21B808}" type="datetimeFigureOut">
              <a:rPr lang="en-US" smtClean="0"/>
              <a:t>02/06/2021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3648229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C0CC0-55CA-4BF1-9664-52B69E21B808}" type="datetimeFigureOut">
              <a:rPr lang="en-US" smtClean="0"/>
              <a:t>02/06/2021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414488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4C0CC0-55CA-4BF1-9664-52B69E21B808}" type="datetimeFigureOut">
              <a:rPr lang="en-US" smtClean="0"/>
              <a:t>02/06/2021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291350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4C0CC0-55CA-4BF1-9664-52B69E21B808}" type="datetimeFigureOut">
              <a:rPr lang="en-US" smtClean="0"/>
              <a:t>02/06/2021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3097951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84C0CC0-55CA-4BF1-9664-52B69E21B808}" type="datetimeFigureOut">
              <a:rPr lang="en-US" smtClean="0"/>
              <a:t>02/06/2021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85AC4E3-79D9-442A-BB38-72A845E539BD}" type="slidenum">
              <a:rPr lang="en-US" smtClean="0"/>
              <a:t>‹#›</a:t>
            </a:fld>
            <a:endParaRPr lang="en-US" dirty="0"/>
          </a:p>
        </p:txBody>
      </p:sp>
    </p:spTree>
    <p:extLst>
      <p:ext uri="{BB962C8B-B14F-4D97-AF65-F5344CB8AC3E}">
        <p14:creationId xmlns:p14="http://schemas.microsoft.com/office/powerpoint/2010/main" val="286676248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84DC-876D-4A9C-AA38-DD5DA15AA92E}"/>
              </a:ext>
            </a:extLst>
          </p:cNvPr>
          <p:cNvSpPr>
            <a:spLocks noGrp="1"/>
          </p:cNvSpPr>
          <p:nvPr>
            <p:ph type="ctrTitle"/>
          </p:nvPr>
        </p:nvSpPr>
        <p:spPr/>
        <p:txBody>
          <a:bodyPr/>
          <a:lstStyle/>
          <a:p>
            <a:r>
              <a:rPr lang="en-US" sz="9600" dirty="0"/>
              <a:t>ATAR</a:t>
            </a:r>
          </a:p>
        </p:txBody>
      </p:sp>
      <p:sp>
        <p:nvSpPr>
          <p:cNvPr id="3" name="Subtitle 2">
            <a:extLst>
              <a:ext uri="{FF2B5EF4-FFF2-40B4-BE49-F238E27FC236}">
                <a16:creationId xmlns:a16="http://schemas.microsoft.com/office/drawing/2014/main" id="{FF2661CC-5B9F-4F6B-BBA2-00799DF7B051}"/>
              </a:ext>
            </a:extLst>
          </p:cNvPr>
          <p:cNvSpPr>
            <a:spLocks noGrp="1"/>
          </p:cNvSpPr>
          <p:nvPr>
            <p:ph type="subTitle" idx="1"/>
          </p:nvPr>
        </p:nvSpPr>
        <p:spPr>
          <a:xfrm>
            <a:off x="1154955" y="4777380"/>
            <a:ext cx="8825658" cy="1539530"/>
          </a:xfrm>
        </p:spPr>
        <p:txBody>
          <a:bodyPr>
            <a:normAutofit fontScale="85000" lnSpcReduction="20000"/>
          </a:bodyPr>
          <a:lstStyle/>
          <a:p>
            <a:r>
              <a:rPr lang="en-US" dirty="0"/>
              <a:t>C</a:t>
            </a:r>
            <a:r>
              <a:rPr lang="ro-RO" dirty="0"/>
              <a:t>iorbă</a:t>
            </a:r>
            <a:r>
              <a:rPr lang="en-US" dirty="0"/>
              <a:t> Rare</a:t>
            </a:r>
            <a:r>
              <a:rPr lang="ro-RO" dirty="0"/>
              <a:t>ş-nicolaie</a:t>
            </a:r>
            <a:r>
              <a:rPr lang="en-US" dirty="0"/>
              <a:t> (PM)</a:t>
            </a:r>
            <a:endParaRPr lang="ro-RO" dirty="0"/>
          </a:p>
          <a:p>
            <a:r>
              <a:rPr lang="ro-RO" dirty="0"/>
              <a:t>Copîndean alexandru (pm2)</a:t>
            </a:r>
          </a:p>
          <a:p>
            <a:r>
              <a:rPr lang="ro-RO" dirty="0"/>
              <a:t>Condrea adrian</a:t>
            </a:r>
          </a:p>
          <a:p>
            <a:r>
              <a:rPr lang="ro-RO" dirty="0"/>
              <a:t>Craiu constantin-tiberiu</a:t>
            </a:r>
          </a:p>
          <a:p>
            <a:r>
              <a:rPr lang="ro-RO" dirty="0"/>
              <a:t>Deiac david</a:t>
            </a:r>
            <a:endParaRPr lang="en-US" dirty="0"/>
          </a:p>
        </p:txBody>
      </p:sp>
    </p:spTree>
    <p:extLst>
      <p:ext uri="{BB962C8B-B14F-4D97-AF65-F5344CB8AC3E}">
        <p14:creationId xmlns:p14="http://schemas.microsoft.com/office/powerpoint/2010/main" val="2939476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98B0-D12C-42A1-8F9A-52C7EB890000}"/>
              </a:ext>
            </a:extLst>
          </p:cNvPr>
          <p:cNvSpPr>
            <a:spLocks noGrp="1"/>
          </p:cNvSpPr>
          <p:nvPr>
            <p:ph type="title"/>
          </p:nvPr>
        </p:nvSpPr>
        <p:spPr/>
        <p:txBody>
          <a:bodyPr/>
          <a:lstStyle/>
          <a:p>
            <a:r>
              <a:rPr lang="ro-RO" dirty="0"/>
              <a:t>Coding process</a:t>
            </a:r>
            <a:endParaRPr lang="en-US" dirty="0"/>
          </a:p>
        </p:txBody>
      </p:sp>
      <p:sp>
        <p:nvSpPr>
          <p:cNvPr id="3" name="Content Placeholder 2">
            <a:extLst>
              <a:ext uri="{FF2B5EF4-FFF2-40B4-BE49-F238E27FC236}">
                <a16:creationId xmlns:a16="http://schemas.microsoft.com/office/drawing/2014/main" id="{EFA0DA7E-3ED9-499D-BAFF-CDDE8A5A6D17}"/>
              </a:ext>
            </a:extLst>
          </p:cNvPr>
          <p:cNvSpPr>
            <a:spLocks noGrp="1"/>
          </p:cNvSpPr>
          <p:nvPr>
            <p:ph idx="1"/>
          </p:nvPr>
        </p:nvSpPr>
        <p:spPr/>
        <p:txBody>
          <a:bodyPr/>
          <a:lstStyle/>
          <a:p>
            <a:r>
              <a:rPr lang="ro-RO" dirty="0"/>
              <a:t>The tasks were self assigned, and we all worked on separate branches on our designated tasks in order to facilitate working in parallel.</a:t>
            </a:r>
          </a:p>
          <a:p>
            <a:r>
              <a:rPr lang="ro-RO" dirty="0"/>
              <a:t>Once the tasks were done, we created a pull request on GitHub, where we decided that each pull request must have a minimum of two reviewers before it can be merged into master.</a:t>
            </a:r>
          </a:p>
          <a:p>
            <a:r>
              <a:rPr lang="ro-RO" dirty="0"/>
              <a:t>In general, we were in a voice call when we worked on our tasks. This made it easier for us to focus on our tasks as well as easily discuss any questions we had.</a:t>
            </a:r>
          </a:p>
          <a:p>
            <a:r>
              <a:rPr lang="ro-RO" dirty="0"/>
              <a:t>We decided to be consistent and thus use the same coding style across the whole project.</a:t>
            </a:r>
            <a:endParaRPr lang="en-US" dirty="0"/>
          </a:p>
        </p:txBody>
      </p:sp>
    </p:spTree>
    <p:extLst>
      <p:ext uri="{BB962C8B-B14F-4D97-AF65-F5344CB8AC3E}">
        <p14:creationId xmlns:p14="http://schemas.microsoft.com/office/powerpoint/2010/main" val="272555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9CF9-8E9A-4C99-B70D-7156C906DE53}"/>
              </a:ext>
            </a:extLst>
          </p:cNvPr>
          <p:cNvSpPr>
            <a:spLocks noGrp="1"/>
          </p:cNvSpPr>
          <p:nvPr>
            <p:ph type="title"/>
          </p:nvPr>
        </p:nvSpPr>
        <p:spPr/>
        <p:txBody>
          <a:bodyPr/>
          <a:lstStyle/>
          <a:p>
            <a:pPr algn="ctr"/>
            <a:r>
              <a:rPr lang="en-US" dirty="0"/>
              <a:t>Our original logo</a:t>
            </a:r>
          </a:p>
        </p:txBody>
      </p:sp>
      <p:pic>
        <p:nvPicPr>
          <p:cNvPr id="5" name="Content Placeholder 4">
            <a:extLst>
              <a:ext uri="{FF2B5EF4-FFF2-40B4-BE49-F238E27FC236}">
                <a16:creationId xmlns:a16="http://schemas.microsoft.com/office/drawing/2014/main" id="{FF533FA3-6F1F-43FF-BF1F-5275EA8F08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7733" y="2603500"/>
            <a:ext cx="2640847" cy="3416300"/>
          </a:xfrm>
        </p:spPr>
      </p:pic>
    </p:spTree>
    <p:extLst>
      <p:ext uri="{BB962C8B-B14F-4D97-AF65-F5344CB8AC3E}">
        <p14:creationId xmlns:p14="http://schemas.microsoft.com/office/powerpoint/2010/main" val="857830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91C-A2F5-480E-AFB7-8EA67FB2C40A}"/>
              </a:ext>
            </a:extLst>
          </p:cNvPr>
          <p:cNvSpPr>
            <a:spLocks noGrp="1"/>
          </p:cNvSpPr>
          <p:nvPr>
            <p:ph type="title"/>
          </p:nvPr>
        </p:nvSpPr>
        <p:spPr/>
        <p:txBody>
          <a:bodyPr/>
          <a:lstStyle/>
          <a:p>
            <a:r>
              <a:rPr lang="ro-RO" dirty="0"/>
              <a:t>Time plan</a:t>
            </a:r>
            <a:endParaRPr lang="en-US" dirty="0"/>
          </a:p>
        </p:txBody>
      </p:sp>
      <p:graphicFrame>
        <p:nvGraphicFramePr>
          <p:cNvPr id="4" name="Table 4">
            <a:extLst>
              <a:ext uri="{FF2B5EF4-FFF2-40B4-BE49-F238E27FC236}">
                <a16:creationId xmlns:a16="http://schemas.microsoft.com/office/drawing/2014/main" id="{EBF60576-AE88-4AEE-B114-C7D2A120B557}"/>
              </a:ext>
            </a:extLst>
          </p:cNvPr>
          <p:cNvGraphicFramePr>
            <a:graphicFrameLocks noGrp="1"/>
          </p:cNvGraphicFramePr>
          <p:nvPr>
            <p:extLst>
              <p:ext uri="{D42A27DB-BD31-4B8C-83A1-F6EECF244321}">
                <p14:modId xmlns:p14="http://schemas.microsoft.com/office/powerpoint/2010/main" val="853506377"/>
              </p:ext>
            </p:extLst>
          </p:nvPr>
        </p:nvGraphicFramePr>
        <p:xfrm>
          <a:off x="755010" y="2630255"/>
          <a:ext cx="10771464" cy="2595880"/>
        </p:xfrm>
        <a:graphic>
          <a:graphicData uri="http://schemas.openxmlformats.org/drawingml/2006/table">
            <a:tbl>
              <a:tblPr firstRow="1" bandRow="1">
                <a:tableStyleId>{5C22544A-7EE6-4342-B048-85BDC9FD1C3A}</a:tableStyleId>
              </a:tblPr>
              <a:tblGrid>
                <a:gridCol w="1795243">
                  <a:extLst>
                    <a:ext uri="{9D8B030D-6E8A-4147-A177-3AD203B41FA5}">
                      <a16:colId xmlns:a16="http://schemas.microsoft.com/office/drawing/2014/main" val="263524114"/>
                    </a:ext>
                  </a:extLst>
                </a:gridCol>
                <a:gridCol w="6109463">
                  <a:extLst>
                    <a:ext uri="{9D8B030D-6E8A-4147-A177-3AD203B41FA5}">
                      <a16:colId xmlns:a16="http://schemas.microsoft.com/office/drawing/2014/main" val="2560080750"/>
                    </a:ext>
                  </a:extLst>
                </a:gridCol>
                <a:gridCol w="2866758">
                  <a:extLst>
                    <a:ext uri="{9D8B030D-6E8A-4147-A177-3AD203B41FA5}">
                      <a16:colId xmlns:a16="http://schemas.microsoft.com/office/drawing/2014/main" val="3401289661"/>
                    </a:ext>
                  </a:extLst>
                </a:gridCol>
              </a:tblGrid>
              <a:tr h="370840">
                <a:tc>
                  <a:txBody>
                    <a:bodyPr/>
                    <a:lstStyle/>
                    <a:p>
                      <a:pPr algn="l"/>
                      <a:r>
                        <a:rPr lang="ro-RO" dirty="0"/>
                        <a:t>Lab number</a:t>
                      </a:r>
                      <a:endParaRPr lang="en-US" dirty="0"/>
                    </a:p>
                  </a:txBody>
                  <a:tcPr/>
                </a:tc>
                <a:tc>
                  <a:txBody>
                    <a:bodyPr/>
                    <a:lstStyle/>
                    <a:p>
                      <a:pPr algn="l"/>
                      <a:r>
                        <a:rPr lang="ro-RO" dirty="0"/>
                        <a:t>Tasks</a:t>
                      </a:r>
                      <a:endParaRPr lang="en-US" dirty="0"/>
                    </a:p>
                  </a:txBody>
                  <a:tcPr/>
                </a:tc>
                <a:tc>
                  <a:txBody>
                    <a:bodyPr/>
                    <a:lstStyle/>
                    <a:p>
                      <a:pPr algn="l"/>
                      <a:r>
                        <a:rPr lang="ro-RO" dirty="0"/>
                        <a:t>Tasks done</a:t>
                      </a:r>
                      <a:endParaRPr lang="en-US" dirty="0"/>
                    </a:p>
                  </a:txBody>
                  <a:tcPr/>
                </a:tc>
                <a:extLst>
                  <a:ext uri="{0D108BD9-81ED-4DB2-BD59-A6C34878D82A}">
                    <a16:rowId xmlns:a16="http://schemas.microsoft.com/office/drawing/2014/main" val="2105394232"/>
                  </a:ext>
                </a:extLst>
              </a:tr>
              <a:tr h="370840">
                <a:tc>
                  <a:txBody>
                    <a:bodyPr/>
                    <a:lstStyle/>
                    <a:p>
                      <a:pPr algn="l"/>
                      <a:r>
                        <a:rPr lang="ro-RO" dirty="0"/>
                        <a:t>Lab 2</a:t>
                      </a:r>
                      <a:endParaRPr lang="en-US" dirty="0"/>
                    </a:p>
                  </a:txBody>
                  <a:tcPr/>
                </a:tc>
                <a:tc>
                  <a:txBody>
                    <a:bodyPr/>
                    <a:lstStyle/>
                    <a:p>
                      <a:pPr algn="l"/>
                      <a:r>
                        <a:rPr lang="ro-RO" dirty="0"/>
                        <a:t>Understanding and analyzing the requirements</a:t>
                      </a:r>
                      <a:endParaRPr lang="en-US" dirty="0"/>
                    </a:p>
                  </a:txBody>
                  <a:tcPr/>
                </a:tc>
                <a:tc>
                  <a:txBody>
                    <a:bodyPr/>
                    <a:lstStyle/>
                    <a:p>
                      <a:pPr algn="l"/>
                      <a:r>
                        <a:rPr lang="ro-RO" dirty="0"/>
                        <a:t>2/2</a:t>
                      </a:r>
                      <a:endParaRPr lang="en-US" dirty="0"/>
                    </a:p>
                  </a:txBody>
                  <a:tcPr/>
                </a:tc>
                <a:extLst>
                  <a:ext uri="{0D108BD9-81ED-4DB2-BD59-A6C34878D82A}">
                    <a16:rowId xmlns:a16="http://schemas.microsoft.com/office/drawing/2014/main" val="3793059712"/>
                  </a:ext>
                </a:extLst>
              </a:tr>
              <a:tr h="370840">
                <a:tc>
                  <a:txBody>
                    <a:bodyPr/>
                    <a:lstStyle/>
                    <a:p>
                      <a:pPr algn="l"/>
                      <a:r>
                        <a:rPr lang="ro-RO" dirty="0"/>
                        <a:t>Lab 3</a:t>
                      </a:r>
                      <a:endParaRPr lang="en-US" dirty="0"/>
                    </a:p>
                  </a:txBody>
                  <a:tcPr/>
                </a:tc>
                <a:tc>
                  <a:txBody>
                    <a:bodyPr/>
                    <a:lstStyle/>
                    <a:p>
                      <a:pPr algn="l"/>
                      <a:r>
                        <a:rPr lang="ro-RO" dirty="0"/>
                        <a:t>Structuring the project (Sprint 1)</a:t>
                      </a:r>
                      <a:endParaRPr lang="en-US" dirty="0"/>
                    </a:p>
                  </a:txBody>
                  <a:tcPr/>
                </a:tc>
                <a:tc>
                  <a:txBody>
                    <a:bodyPr/>
                    <a:lstStyle/>
                    <a:p>
                      <a:pPr algn="l"/>
                      <a:r>
                        <a:rPr lang="ro-RO" dirty="0"/>
                        <a:t>12/12</a:t>
                      </a:r>
                      <a:endParaRPr lang="en-US" dirty="0"/>
                    </a:p>
                  </a:txBody>
                  <a:tcPr/>
                </a:tc>
                <a:extLst>
                  <a:ext uri="{0D108BD9-81ED-4DB2-BD59-A6C34878D82A}">
                    <a16:rowId xmlns:a16="http://schemas.microsoft.com/office/drawing/2014/main" val="3535924631"/>
                  </a:ext>
                </a:extLst>
              </a:tr>
              <a:tr h="370840">
                <a:tc>
                  <a:txBody>
                    <a:bodyPr/>
                    <a:lstStyle/>
                    <a:p>
                      <a:pPr algn="l"/>
                      <a:r>
                        <a:rPr lang="ro-RO" dirty="0"/>
                        <a:t>Lab 4</a:t>
                      </a:r>
                      <a:endParaRPr lang="en-US" dirty="0"/>
                    </a:p>
                  </a:txBody>
                  <a:tcPr/>
                </a:tc>
                <a:tc>
                  <a:txBody>
                    <a:bodyPr/>
                    <a:lstStyle/>
                    <a:p>
                      <a:pPr algn="l"/>
                      <a:r>
                        <a:rPr lang="ro-RO" dirty="0"/>
                        <a:t>Coding phase 1 (Sprint 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dirty="0"/>
                        <a:t>17/21</a:t>
                      </a:r>
                      <a:endParaRPr lang="en-US" dirty="0"/>
                    </a:p>
                  </a:txBody>
                  <a:tcPr/>
                </a:tc>
                <a:extLst>
                  <a:ext uri="{0D108BD9-81ED-4DB2-BD59-A6C34878D82A}">
                    <a16:rowId xmlns:a16="http://schemas.microsoft.com/office/drawing/2014/main" val="1032907536"/>
                  </a:ext>
                </a:extLst>
              </a:tr>
              <a:tr h="370840">
                <a:tc>
                  <a:txBody>
                    <a:bodyPr/>
                    <a:lstStyle/>
                    <a:p>
                      <a:pPr algn="l"/>
                      <a:r>
                        <a:rPr lang="ro-RO" dirty="0"/>
                        <a:t>Lab 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dirty="0"/>
                        <a:t>Coding phase 2 (Sprint 3)</a:t>
                      </a:r>
                      <a:endParaRPr lang="en-US" dirty="0"/>
                    </a:p>
                  </a:txBody>
                  <a:tcPr/>
                </a:tc>
                <a:tc>
                  <a:txBody>
                    <a:bodyPr/>
                    <a:lstStyle/>
                    <a:p>
                      <a:pPr algn="l"/>
                      <a:r>
                        <a:rPr lang="ro-RO" dirty="0"/>
                        <a:t>23/23</a:t>
                      </a:r>
                      <a:endParaRPr lang="en-US" dirty="0"/>
                    </a:p>
                  </a:txBody>
                  <a:tcPr/>
                </a:tc>
                <a:extLst>
                  <a:ext uri="{0D108BD9-81ED-4DB2-BD59-A6C34878D82A}">
                    <a16:rowId xmlns:a16="http://schemas.microsoft.com/office/drawing/2014/main" val="19087081"/>
                  </a:ext>
                </a:extLst>
              </a:tr>
              <a:tr h="370840">
                <a:tc>
                  <a:txBody>
                    <a:bodyPr/>
                    <a:lstStyle/>
                    <a:p>
                      <a:pPr algn="l"/>
                      <a:r>
                        <a:rPr lang="ro-RO" dirty="0"/>
                        <a:t>Lab 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dirty="0"/>
                        <a:t>Coding phase 3 (Sprint 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dirty="0"/>
                        <a:t>16/16</a:t>
                      </a:r>
                      <a:endParaRPr lang="en-US" dirty="0"/>
                    </a:p>
                  </a:txBody>
                  <a:tcPr/>
                </a:tc>
                <a:extLst>
                  <a:ext uri="{0D108BD9-81ED-4DB2-BD59-A6C34878D82A}">
                    <a16:rowId xmlns:a16="http://schemas.microsoft.com/office/drawing/2014/main" val="627996981"/>
                  </a:ext>
                </a:extLst>
              </a:tr>
              <a:tr h="370840">
                <a:tc>
                  <a:txBody>
                    <a:bodyPr/>
                    <a:lstStyle/>
                    <a:p>
                      <a:pPr algn="l"/>
                      <a:r>
                        <a:rPr lang="ro-RO" dirty="0"/>
                        <a:t>Lab 7</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dirty="0"/>
                        <a:t>Missing features and final presentation (Sprint 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dirty="0"/>
                        <a:t>4/4</a:t>
                      </a:r>
                      <a:endParaRPr lang="en-US" dirty="0"/>
                    </a:p>
                  </a:txBody>
                  <a:tcPr/>
                </a:tc>
                <a:extLst>
                  <a:ext uri="{0D108BD9-81ED-4DB2-BD59-A6C34878D82A}">
                    <a16:rowId xmlns:a16="http://schemas.microsoft.com/office/drawing/2014/main" val="3462001681"/>
                  </a:ext>
                </a:extLst>
              </a:tr>
            </a:tbl>
          </a:graphicData>
        </a:graphic>
      </p:graphicFrame>
    </p:spTree>
    <p:extLst>
      <p:ext uri="{BB962C8B-B14F-4D97-AF65-F5344CB8AC3E}">
        <p14:creationId xmlns:p14="http://schemas.microsoft.com/office/powerpoint/2010/main" val="112718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D2D5-C26D-4165-986D-312E618571D9}"/>
              </a:ext>
            </a:extLst>
          </p:cNvPr>
          <p:cNvSpPr>
            <a:spLocks noGrp="1"/>
          </p:cNvSpPr>
          <p:nvPr>
            <p:ph type="title"/>
          </p:nvPr>
        </p:nvSpPr>
        <p:spPr>
          <a:xfrm>
            <a:off x="1154954" y="838201"/>
            <a:ext cx="9239006" cy="1049322"/>
          </a:xfrm>
        </p:spPr>
        <p:txBody>
          <a:bodyPr/>
          <a:lstStyle/>
          <a:p>
            <a:r>
              <a:rPr lang="ro-RO" dirty="0"/>
              <a:t>Lab 2 – Understanding and analyzing the requirements</a:t>
            </a:r>
            <a:endParaRPr lang="en-US" dirty="0"/>
          </a:p>
        </p:txBody>
      </p:sp>
      <p:sp>
        <p:nvSpPr>
          <p:cNvPr id="3" name="Content Placeholder 2">
            <a:extLst>
              <a:ext uri="{FF2B5EF4-FFF2-40B4-BE49-F238E27FC236}">
                <a16:creationId xmlns:a16="http://schemas.microsoft.com/office/drawing/2014/main" id="{A8A91739-B07E-4950-BD0F-C9E78FC9FBEF}"/>
              </a:ext>
            </a:extLst>
          </p:cNvPr>
          <p:cNvSpPr>
            <a:spLocks noGrp="1"/>
          </p:cNvSpPr>
          <p:nvPr>
            <p:ph idx="1"/>
          </p:nvPr>
        </p:nvSpPr>
        <p:spPr/>
        <p:txBody>
          <a:bodyPr/>
          <a:lstStyle/>
          <a:p>
            <a:r>
              <a:rPr lang="ro-RO" dirty="0"/>
              <a:t>We first started by analyzing the requirements and creating a list of questions based on the harder to grasp concepts of the requirement.</a:t>
            </a:r>
          </a:p>
          <a:p>
            <a:r>
              <a:rPr lang="ro-RO" dirty="0"/>
              <a:t>Once we got all of the answers we then gathered everything together and started building a file containing all of the details related to the application, as well as the structure of the data, and the functionalities in it. (task.md)</a:t>
            </a:r>
          </a:p>
          <a:p>
            <a:r>
              <a:rPr lang="ro-RO" dirty="0"/>
              <a:t>We also decided on the programming language of the project (Kotlin) and the technology for the storage of our database (PostgreSQL). We decided to have a hosted database so that all of us can access the same data.</a:t>
            </a:r>
            <a:endParaRPr lang="en-US" dirty="0"/>
          </a:p>
        </p:txBody>
      </p:sp>
    </p:spTree>
    <p:extLst>
      <p:ext uri="{BB962C8B-B14F-4D97-AF65-F5344CB8AC3E}">
        <p14:creationId xmlns:p14="http://schemas.microsoft.com/office/powerpoint/2010/main" val="199359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1CC3-7DC0-4B84-A10B-DAC134DCF6A0}"/>
              </a:ext>
            </a:extLst>
          </p:cNvPr>
          <p:cNvSpPr>
            <a:spLocks noGrp="1"/>
          </p:cNvSpPr>
          <p:nvPr>
            <p:ph type="title"/>
          </p:nvPr>
        </p:nvSpPr>
        <p:spPr>
          <a:xfrm>
            <a:off x="1154954" y="973668"/>
            <a:ext cx="9809457" cy="706964"/>
          </a:xfrm>
        </p:spPr>
        <p:txBody>
          <a:bodyPr/>
          <a:lstStyle/>
          <a:p>
            <a:r>
              <a:rPr lang="ro-RO" dirty="0"/>
              <a:t>Lab 3 - Structuring the project (Sprint 1)</a:t>
            </a:r>
            <a:endParaRPr lang="en-US" dirty="0"/>
          </a:p>
        </p:txBody>
      </p:sp>
      <p:sp>
        <p:nvSpPr>
          <p:cNvPr id="3" name="Content Placeholder 2">
            <a:extLst>
              <a:ext uri="{FF2B5EF4-FFF2-40B4-BE49-F238E27FC236}">
                <a16:creationId xmlns:a16="http://schemas.microsoft.com/office/drawing/2014/main" id="{1D478ACA-1CC3-4DA5-B55B-4F7E93DAAEEA}"/>
              </a:ext>
            </a:extLst>
          </p:cNvPr>
          <p:cNvSpPr>
            <a:spLocks noGrp="1"/>
          </p:cNvSpPr>
          <p:nvPr>
            <p:ph idx="1"/>
          </p:nvPr>
        </p:nvSpPr>
        <p:spPr/>
        <p:txBody>
          <a:bodyPr/>
          <a:lstStyle/>
          <a:p>
            <a:r>
              <a:rPr lang="ro-RO" dirty="0"/>
              <a:t>In this sprint we started getting familiar with Kotlin and started building up a bare version of the project.</a:t>
            </a:r>
          </a:p>
          <a:p>
            <a:r>
              <a:rPr lang="ro-RO" dirty="0"/>
              <a:t>We primarily focused on use case diagrams as well as class diagrams. We focused on class diagrams in order to get a slight lead in case we get behind.</a:t>
            </a:r>
            <a:endParaRPr lang="en-US" dirty="0"/>
          </a:p>
        </p:txBody>
      </p:sp>
    </p:spTree>
    <p:extLst>
      <p:ext uri="{BB962C8B-B14F-4D97-AF65-F5344CB8AC3E}">
        <p14:creationId xmlns:p14="http://schemas.microsoft.com/office/powerpoint/2010/main" val="58559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16C1-59FA-4640-BADD-86861E48B885}"/>
              </a:ext>
            </a:extLst>
          </p:cNvPr>
          <p:cNvSpPr>
            <a:spLocks noGrp="1"/>
          </p:cNvSpPr>
          <p:nvPr>
            <p:ph type="title"/>
          </p:nvPr>
        </p:nvSpPr>
        <p:spPr>
          <a:xfrm>
            <a:off x="1154954" y="973668"/>
            <a:ext cx="8920224" cy="706964"/>
          </a:xfrm>
        </p:spPr>
        <p:txBody>
          <a:bodyPr/>
          <a:lstStyle/>
          <a:p>
            <a:r>
              <a:rPr lang="ro-RO" dirty="0"/>
              <a:t>Lab 4 - Coding phase 1 (Sprint 2)</a:t>
            </a:r>
            <a:endParaRPr lang="en-US" dirty="0"/>
          </a:p>
        </p:txBody>
      </p:sp>
      <p:sp>
        <p:nvSpPr>
          <p:cNvPr id="3" name="Content Placeholder 2">
            <a:extLst>
              <a:ext uri="{FF2B5EF4-FFF2-40B4-BE49-F238E27FC236}">
                <a16:creationId xmlns:a16="http://schemas.microsoft.com/office/drawing/2014/main" id="{A75FBDF6-B368-4760-9CDF-2438F3178E9A}"/>
              </a:ext>
            </a:extLst>
          </p:cNvPr>
          <p:cNvSpPr>
            <a:spLocks noGrp="1"/>
          </p:cNvSpPr>
          <p:nvPr>
            <p:ph idx="1"/>
          </p:nvPr>
        </p:nvSpPr>
        <p:spPr>
          <a:xfrm>
            <a:off x="1154954" y="2603499"/>
            <a:ext cx="8825659" cy="3554019"/>
          </a:xfrm>
        </p:spPr>
        <p:txBody>
          <a:bodyPr>
            <a:normAutofit/>
          </a:bodyPr>
          <a:lstStyle/>
          <a:p>
            <a:r>
              <a:rPr lang="ro-RO" dirty="0"/>
              <a:t>In this sprint we started by adding the entities into the application, and setting up the ORM (ktorm).</a:t>
            </a:r>
          </a:p>
          <a:p>
            <a:r>
              <a:rPr lang="ro-RO" dirty="0"/>
              <a:t>We then continued by focusing on the functionalities related to the first phase, such as: account management, conference management, and the initial part of the proposal submission.</a:t>
            </a:r>
          </a:p>
          <a:p>
            <a:r>
              <a:rPr lang="ro-RO" dirty="0"/>
              <a:t>We corrected our use case diagrams and also got started with the sequence diagrams.</a:t>
            </a:r>
          </a:p>
          <a:p>
            <a:r>
              <a:rPr lang="ro-RO" dirty="0"/>
              <a:t>The tasks were more tedious than what we had expected, and thus, we didn’t meet the deadline for all of the tasks. However about all of them were nearing completion. To accomodate for this, we moved the tasks that we couldn’t finish to the next sprint.</a:t>
            </a:r>
            <a:endParaRPr lang="en-US" dirty="0"/>
          </a:p>
        </p:txBody>
      </p:sp>
    </p:spTree>
    <p:extLst>
      <p:ext uri="{BB962C8B-B14F-4D97-AF65-F5344CB8AC3E}">
        <p14:creationId xmlns:p14="http://schemas.microsoft.com/office/powerpoint/2010/main" val="295724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F961-D663-4C58-B650-7AFD104E7856}"/>
              </a:ext>
            </a:extLst>
          </p:cNvPr>
          <p:cNvSpPr>
            <a:spLocks noGrp="1"/>
          </p:cNvSpPr>
          <p:nvPr>
            <p:ph type="title"/>
          </p:nvPr>
        </p:nvSpPr>
        <p:spPr/>
        <p:txBody>
          <a:bodyPr/>
          <a:lstStyle/>
          <a:p>
            <a:r>
              <a:rPr lang="ro-RO" dirty="0"/>
              <a:t>Lab 5 - Coding phase 2 (Sprint 3)</a:t>
            </a:r>
            <a:endParaRPr lang="en-US" dirty="0"/>
          </a:p>
        </p:txBody>
      </p:sp>
      <p:sp>
        <p:nvSpPr>
          <p:cNvPr id="3" name="Content Placeholder 2">
            <a:extLst>
              <a:ext uri="{FF2B5EF4-FFF2-40B4-BE49-F238E27FC236}">
                <a16:creationId xmlns:a16="http://schemas.microsoft.com/office/drawing/2014/main" id="{BB41ABAE-89C7-48E7-B3F7-C730EE156861}"/>
              </a:ext>
            </a:extLst>
          </p:cNvPr>
          <p:cNvSpPr>
            <a:spLocks noGrp="1"/>
          </p:cNvSpPr>
          <p:nvPr>
            <p:ph idx="1"/>
          </p:nvPr>
        </p:nvSpPr>
        <p:spPr/>
        <p:txBody>
          <a:bodyPr/>
          <a:lstStyle/>
          <a:p>
            <a:r>
              <a:rPr lang="ro-RO" dirty="0"/>
              <a:t>In this sprint we caught up to the tasks that we couldn’t finish during the last sprint, and focused on the second phase: proposal bidding and reviewing.</a:t>
            </a:r>
          </a:p>
          <a:p>
            <a:r>
              <a:rPr lang="ro-RO" dirty="0"/>
              <a:t>As for the documentation, we finished all of the sequence diagrams, and we adopted the class diagrams that we had in order to do the code generation required.</a:t>
            </a:r>
            <a:endParaRPr lang="en-US" dirty="0"/>
          </a:p>
        </p:txBody>
      </p:sp>
    </p:spTree>
    <p:extLst>
      <p:ext uri="{BB962C8B-B14F-4D97-AF65-F5344CB8AC3E}">
        <p14:creationId xmlns:p14="http://schemas.microsoft.com/office/powerpoint/2010/main" val="355829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B23E-23BF-4730-8507-35CF72B748D0}"/>
              </a:ext>
            </a:extLst>
          </p:cNvPr>
          <p:cNvSpPr>
            <a:spLocks noGrp="1"/>
          </p:cNvSpPr>
          <p:nvPr>
            <p:ph type="title"/>
          </p:nvPr>
        </p:nvSpPr>
        <p:spPr>
          <a:xfrm>
            <a:off x="1154954" y="973668"/>
            <a:ext cx="9222228" cy="706964"/>
          </a:xfrm>
        </p:spPr>
        <p:txBody>
          <a:bodyPr/>
          <a:lstStyle/>
          <a:p>
            <a:r>
              <a:rPr lang="ro-RO" dirty="0"/>
              <a:t>Lab 6 - Coding phase 3 (Sprint 4)</a:t>
            </a:r>
            <a:endParaRPr lang="en-US" dirty="0"/>
          </a:p>
        </p:txBody>
      </p:sp>
      <p:sp>
        <p:nvSpPr>
          <p:cNvPr id="3" name="Content Placeholder 2">
            <a:extLst>
              <a:ext uri="{FF2B5EF4-FFF2-40B4-BE49-F238E27FC236}">
                <a16:creationId xmlns:a16="http://schemas.microsoft.com/office/drawing/2014/main" id="{93D44958-35B0-4C02-BCC3-D89542C2E361}"/>
              </a:ext>
            </a:extLst>
          </p:cNvPr>
          <p:cNvSpPr>
            <a:spLocks noGrp="1"/>
          </p:cNvSpPr>
          <p:nvPr>
            <p:ph idx="1"/>
          </p:nvPr>
        </p:nvSpPr>
        <p:spPr/>
        <p:txBody>
          <a:bodyPr/>
          <a:lstStyle/>
          <a:p>
            <a:r>
              <a:rPr lang="ro-RO" dirty="0"/>
              <a:t>In this phase, we fixed the minor issues in our application, as well as patched the bugs. We also quality of life enhancements.</a:t>
            </a:r>
            <a:endParaRPr lang="en-US" dirty="0"/>
          </a:p>
          <a:p>
            <a:r>
              <a:rPr lang="ro-RO" dirty="0"/>
              <a:t>We then focused on the manual, as well as updated the class diagram to include the final classes and the missing fields.</a:t>
            </a:r>
          </a:p>
        </p:txBody>
      </p:sp>
    </p:spTree>
    <p:extLst>
      <p:ext uri="{BB962C8B-B14F-4D97-AF65-F5344CB8AC3E}">
        <p14:creationId xmlns:p14="http://schemas.microsoft.com/office/powerpoint/2010/main" val="347223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EF62-C0B6-4261-A8B7-D4BB4152065D}"/>
              </a:ext>
            </a:extLst>
          </p:cNvPr>
          <p:cNvSpPr>
            <a:spLocks noGrp="1"/>
          </p:cNvSpPr>
          <p:nvPr>
            <p:ph type="title"/>
          </p:nvPr>
        </p:nvSpPr>
        <p:spPr/>
        <p:txBody>
          <a:bodyPr/>
          <a:lstStyle/>
          <a:p>
            <a:r>
              <a:rPr lang="ro-RO" dirty="0"/>
              <a:t>Lab 7 - Missing features and final presentation (Sprint 5)</a:t>
            </a:r>
            <a:endParaRPr lang="en-US" dirty="0"/>
          </a:p>
        </p:txBody>
      </p:sp>
      <p:sp>
        <p:nvSpPr>
          <p:cNvPr id="3" name="Content Placeholder 2">
            <a:extLst>
              <a:ext uri="{FF2B5EF4-FFF2-40B4-BE49-F238E27FC236}">
                <a16:creationId xmlns:a16="http://schemas.microsoft.com/office/drawing/2014/main" id="{1158FC6E-0AAC-4D11-9A88-586A0611171B}"/>
              </a:ext>
            </a:extLst>
          </p:cNvPr>
          <p:cNvSpPr>
            <a:spLocks noGrp="1"/>
          </p:cNvSpPr>
          <p:nvPr>
            <p:ph idx="1"/>
          </p:nvPr>
        </p:nvSpPr>
        <p:spPr/>
        <p:txBody>
          <a:bodyPr/>
          <a:lstStyle/>
          <a:p>
            <a:r>
              <a:rPr lang="ro-RO" dirty="0"/>
              <a:t>In this final sprint, after the teacher’s evaluation, we focused on the missing features of our application, thus completing the actual application in its entirety.</a:t>
            </a:r>
          </a:p>
          <a:p>
            <a:r>
              <a:rPr lang="ro-RO" dirty="0"/>
              <a:t>We then moved to creating the presentation based on our experience.</a:t>
            </a:r>
            <a:endParaRPr lang="en-US" dirty="0"/>
          </a:p>
        </p:txBody>
      </p:sp>
    </p:spTree>
    <p:extLst>
      <p:ext uri="{BB962C8B-B14F-4D97-AF65-F5344CB8AC3E}">
        <p14:creationId xmlns:p14="http://schemas.microsoft.com/office/powerpoint/2010/main" val="3614322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A663-155D-40A6-A844-61673594C885}"/>
              </a:ext>
            </a:extLst>
          </p:cNvPr>
          <p:cNvSpPr>
            <a:spLocks noGrp="1"/>
          </p:cNvSpPr>
          <p:nvPr>
            <p:ph type="title"/>
          </p:nvPr>
        </p:nvSpPr>
        <p:spPr/>
        <p:txBody>
          <a:bodyPr/>
          <a:lstStyle/>
          <a:p>
            <a:r>
              <a:rPr lang="ro-RO" dirty="0"/>
              <a:t>Task management</a:t>
            </a:r>
            <a:endParaRPr lang="en-US" dirty="0"/>
          </a:p>
        </p:txBody>
      </p:sp>
      <p:sp>
        <p:nvSpPr>
          <p:cNvPr id="3" name="Content Placeholder 2">
            <a:extLst>
              <a:ext uri="{FF2B5EF4-FFF2-40B4-BE49-F238E27FC236}">
                <a16:creationId xmlns:a16="http://schemas.microsoft.com/office/drawing/2014/main" id="{5618E81E-C4D5-492B-8B50-87D503AC423A}"/>
              </a:ext>
            </a:extLst>
          </p:cNvPr>
          <p:cNvSpPr>
            <a:spLocks noGrp="1"/>
          </p:cNvSpPr>
          <p:nvPr>
            <p:ph idx="1"/>
          </p:nvPr>
        </p:nvSpPr>
        <p:spPr/>
        <p:txBody>
          <a:bodyPr/>
          <a:lstStyle/>
          <a:p>
            <a:r>
              <a:rPr lang="ro-RO" dirty="0"/>
              <a:t>For task management we decided to use GitHub projects. We created an issue for each task, where we wrote the description of what that task should be, as well as a check list (for some of them) to keep better track of the progress for the bigger ones.</a:t>
            </a:r>
          </a:p>
          <a:p>
            <a:r>
              <a:rPr lang="ro-RO" dirty="0"/>
              <a:t>During the second sprint (when we just started with the application), we found it hard to visualize how the application should look, and we created mockups for the UI.</a:t>
            </a:r>
          </a:p>
          <a:p>
            <a:r>
              <a:rPr lang="ro-RO" dirty="0"/>
              <a:t>After each lab, we had a meeting where we discussed the future plans of the application and split the tasks into issues.</a:t>
            </a:r>
            <a:endParaRPr lang="en-US" dirty="0"/>
          </a:p>
        </p:txBody>
      </p:sp>
    </p:spTree>
    <p:extLst>
      <p:ext uri="{BB962C8B-B14F-4D97-AF65-F5344CB8AC3E}">
        <p14:creationId xmlns:p14="http://schemas.microsoft.com/office/powerpoint/2010/main" val="2173416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148</TotalTime>
  <Words>817</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ATAR</vt:lpstr>
      <vt:lpstr>Time plan</vt:lpstr>
      <vt:lpstr>Lab 2 – Understanding and analyzing the requirements</vt:lpstr>
      <vt:lpstr>Lab 3 - Structuring the project (Sprint 1)</vt:lpstr>
      <vt:lpstr>Lab 4 - Coding phase 1 (Sprint 2)</vt:lpstr>
      <vt:lpstr>Lab 5 - Coding phase 2 (Sprint 3)</vt:lpstr>
      <vt:lpstr>Lab 6 - Coding phase 3 (Sprint 4)</vt:lpstr>
      <vt:lpstr>Lab 7 - Missing features and final presentation (Sprint 5)</vt:lpstr>
      <vt:lpstr>Task management</vt:lpstr>
      <vt:lpstr>Coding process</vt:lpstr>
      <vt:lpstr>Our original logo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ATAR</dc:title>
  <dc:creator>Rares-Nicolaie Ciorba</dc:creator>
  <cp:lastModifiedBy>Rares-Nicolaie Ciorba</cp:lastModifiedBy>
  <cp:revision>23</cp:revision>
  <dcterms:created xsi:type="dcterms:W3CDTF">2021-05-30T14:30:41Z</dcterms:created>
  <dcterms:modified xsi:type="dcterms:W3CDTF">2021-06-02T12:01:32Z</dcterms:modified>
</cp:coreProperties>
</file>